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charts/chart12.xml" ContentType="application/vnd.openxmlformats-officedocument.drawingml.chart+xml"/>
  <Override PartName="/ppt/drawings/drawing6.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7.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4.xml" ContentType="application/vnd.openxmlformats-officedocument.drawingml.chart+xml"/>
  <Override PartName="/ppt/drawings/drawing8.xml" ContentType="application/vnd.openxmlformats-officedocument.drawingml.chartshapes+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9.xml" ContentType="application/vnd.openxmlformats-officedocument.drawingml.chartshapes+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97"/>
  </p:notesMasterIdLst>
  <p:handoutMasterIdLst>
    <p:handoutMasterId r:id="rId98"/>
  </p:handoutMasterIdLst>
  <p:sldIdLst>
    <p:sldId id="672" r:id="rId2"/>
    <p:sldId id="673" r:id="rId3"/>
    <p:sldId id="584" r:id="rId4"/>
    <p:sldId id="585" r:id="rId5"/>
    <p:sldId id="588" r:id="rId6"/>
    <p:sldId id="602" r:id="rId7"/>
    <p:sldId id="674" r:id="rId8"/>
    <p:sldId id="589" r:id="rId9"/>
    <p:sldId id="675" r:id="rId10"/>
    <p:sldId id="590" r:id="rId11"/>
    <p:sldId id="592" r:id="rId12"/>
    <p:sldId id="679" r:id="rId13"/>
    <p:sldId id="607" r:id="rId14"/>
    <p:sldId id="605" r:id="rId15"/>
    <p:sldId id="606" r:id="rId16"/>
    <p:sldId id="677" r:id="rId17"/>
    <p:sldId id="591" r:id="rId18"/>
    <p:sldId id="678" r:id="rId19"/>
    <p:sldId id="587" r:id="rId20"/>
    <p:sldId id="593" r:id="rId21"/>
    <p:sldId id="608" r:id="rId22"/>
    <p:sldId id="594" r:id="rId23"/>
    <p:sldId id="596" r:id="rId24"/>
    <p:sldId id="597" r:id="rId25"/>
    <p:sldId id="598" r:id="rId26"/>
    <p:sldId id="599" r:id="rId27"/>
    <p:sldId id="609" r:id="rId28"/>
    <p:sldId id="694" r:id="rId29"/>
    <p:sldId id="696" r:id="rId30"/>
    <p:sldId id="734" r:id="rId31"/>
    <p:sldId id="735" r:id="rId32"/>
    <p:sldId id="631" r:id="rId33"/>
    <p:sldId id="600" r:id="rId34"/>
    <p:sldId id="595" r:id="rId35"/>
    <p:sldId id="601" r:id="rId36"/>
    <p:sldId id="615" r:id="rId37"/>
    <p:sldId id="658" r:id="rId38"/>
    <p:sldId id="616" r:id="rId39"/>
    <p:sldId id="657" r:id="rId40"/>
    <p:sldId id="698" r:id="rId41"/>
    <p:sldId id="717" r:id="rId42"/>
    <p:sldId id="659" r:id="rId43"/>
    <p:sldId id="660" r:id="rId44"/>
    <p:sldId id="619" r:id="rId45"/>
    <p:sldId id="661" r:id="rId46"/>
    <p:sldId id="650" r:id="rId47"/>
    <p:sldId id="652" r:id="rId48"/>
    <p:sldId id="699" r:id="rId49"/>
    <p:sldId id="711" r:id="rId50"/>
    <p:sldId id="726" r:id="rId51"/>
    <p:sldId id="727" r:id="rId52"/>
    <p:sldId id="728" r:id="rId53"/>
    <p:sldId id="643" r:id="rId54"/>
    <p:sldId id="700" r:id="rId55"/>
    <p:sldId id="662" r:id="rId56"/>
    <p:sldId id="720" r:id="rId57"/>
    <p:sldId id="721" r:id="rId58"/>
    <p:sldId id="722" r:id="rId59"/>
    <p:sldId id="723" r:id="rId60"/>
    <p:sldId id="731" r:id="rId61"/>
    <p:sldId id="732" r:id="rId62"/>
    <p:sldId id="733" r:id="rId63"/>
    <p:sldId id="724" r:id="rId64"/>
    <p:sldId id="629" r:id="rId65"/>
    <p:sldId id="718" r:id="rId66"/>
    <p:sldId id="644" r:id="rId67"/>
    <p:sldId id="649" r:id="rId68"/>
    <p:sldId id="654" r:id="rId69"/>
    <p:sldId id="703" r:id="rId70"/>
    <p:sldId id="687" r:id="rId71"/>
    <p:sldId id="625" r:id="rId72"/>
    <p:sldId id="663" r:id="rId73"/>
    <p:sldId id="664" r:id="rId74"/>
    <p:sldId id="665" r:id="rId75"/>
    <p:sldId id="666" r:id="rId76"/>
    <p:sldId id="621" r:id="rId77"/>
    <p:sldId id="618" r:id="rId78"/>
    <p:sldId id="620" r:id="rId79"/>
    <p:sldId id="668" r:id="rId80"/>
    <p:sldId id="702" r:id="rId81"/>
    <p:sldId id="667" r:id="rId82"/>
    <p:sldId id="709" r:id="rId83"/>
    <p:sldId id="729" r:id="rId84"/>
    <p:sldId id="715" r:id="rId85"/>
    <p:sldId id="716" r:id="rId86"/>
    <p:sldId id="736" r:id="rId87"/>
    <p:sldId id="737" r:id="rId88"/>
    <p:sldId id="689" r:id="rId89"/>
    <p:sldId id="690" r:id="rId90"/>
    <p:sldId id="640" r:id="rId91"/>
    <p:sldId id="638" r:id="rId92"/>
    <p:sldId id="846" r:id="rId93"/>
    <p:sldId id="692" r:id="rId94"/>
    <p:sldId id="845" r:id="rId95"/>
    <p:sldId id="656" r:id="rId96"/>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BC8F6C8-4A9F-4677-BB81-A5CA6B7D8712}">
          <p14:sldIdLst>
            <p14:sldId id="672"/>
            <p14:sldId id="673"/>
            <p14:sldId id="584"/>
            <p14:sldId id="585"/>
            <p14:sldId id="588"/>
            <p14:sldId id="602"/>
            <p14:sldId id="674"/>
            <p14:sldId id="589"/>
            <p14:sldId id="675"/>
            <p14:sldId id="590"/>
            <p14:sldId id="592"/>
            <p14:sldId id="679"/>
            <p14:sldId id="607"/>
            <p14:sldId id="605"/>
            <p14:sldId id="606"/>
            <p14:sldId id="677"/>
            <p14:sldId id="591"/>
            <p14:sldId id="678"/>
            <p14:sldId id="587"/>
            <p14:sldId id="593"/>
            <p14:sldId id="608"/>
            <p14:sldId id="594"/>
            <p14:sldId id="596"/>
            <p14:sldId id="597"/>
            <p14:sldId id="598"/>
            <p14:sldId id="599"/>
            <p14:sldId id="609"/>
            <p14:sldId id="694"/>
            <p14:sldId id="696"/>
            <p14:sldId id="734"/>
            <p14:sldId id="735"/>
            <p14:sldId id="631"/>
            <p14:sldId id="600"/>
            <p14:sldId id="595"/>
            <p14:sldId id="601"/>
            <p14:sldId id="615"/>
            <p14:sldId id="658"/>
            <p14:sldId id="616"/>
            <p14:sldId id="657"/>
            <p14:sldId id="698"/>
            <p14:sldId id="717"/>
            <p14:sldId id="659"/>
            <p14:sldId id="660"/>
            <p14:sldId id="619"/>
            <p14:sldId id="661"/>
            <p14:sldId id="650"/>
            <p14:sldId id="652"/>
            <p14:sldId id="699"/>
            <p14:sldId id="711"/>
            <p14:sldId id="726"/>
            <p14:sldId id="727"/>
            <p14:sldId id="728"/>
            <p14:sldId id="643"/>
            <p14:sldId id="700"/>
            <p14:sldId id="662"/>
            <p14:sldId id="720"/>
            <p14:sldId id="721"/>
            <p14:sldId id="722"/>
            <p14:sldId id="723"/>
            <p14:sldId id="731"/>
            <p14:sldId id="732"/>
            <p14:sldId id="733"/>
            <p14:sldId id="724"/>
            <p14:sldId id="629"/>
            <p14:sldId id="718"/>
            <p14:sldId id="644"/>
            <p14:sldId id="649"/>
            <p14:sldId id="654"/>
            <p14:sldId id="703"/>
            <p14:sldId id="687"/>
            <p14:sldId id="625"/>
            <p14:sldId id="663"/>
            <p14:sldId id="664"/>
            <p14:sldId id="665"/>
            <p14:sldId id="666"/>
            <p14:sldId id="621"/>
            <p14:sldId id="618"/>
            <p14:sldId id="620"/>
            <p14:sldId id="668"/>
            <p14:sldId id="702"/>
            <p14:sldId id="667"/>
            <p14:sldId id="709"/>
            <p14:sldId id="729"/>
            <p14:sldId id="715"/>
            <p14:sldId id="716"/>
            <p14:sldId id="736"/>
            <p14:sldId id="737"/>
            <p14:sldId id="689"/>
            <p14:sldId id="690"/>
            <p14:sldId id="640"/>
            <p14:sldId id="638"/>
            <p14:sldId id="846"/>
            <p14:sldId id="692"/>
            <p14:sldId id="845"/>
            <p14:sldId id="65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DAE9"/>
    <a:srgbClr val="DBE8F1"/>
    <a:srgbClr val="E7EFF5"/>
    <a:srgbClr val="D2E6D0"/>
    <a:srgbClr val="A4F2A6"/>
    <a:srgbClr val="0081C8"/>
    <a:srgbClr val="33575F"/>
    <a:srgbClr val="2C4B52"/>
    <a:srgbClr val="9EC2DB"/>
    <a:srgbClr val="BFAE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3" autoAdjust="0"/>
    <p:restoredTop sz="99652" autoAdjust="0"/>
  </p:normalViewPr>
  <p:slideViewPr>
    <p:cSldViewPr snapToGrid="0">
      <p:cViewPr varScale="1">
        <p:scale>
          <a:sx n="110" d="100"/>
          <a:sy n="110" d="100"/>
        </p:scale>
        <p:origin x="966"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0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xml"/><Relationship Id="rId1" Type="http://schemas.microsoft.com/office/2011/relationships/chartStyle" Target="style2.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7.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9.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ideWall>
    <c:backWall>
      <c:thickness val="0"/>
    </c:backWall>
    <c:plotArea>
      <c:layout>
        <c:manualLayout>
          <c:layoutTarget val="inner"/>
          <c:xMode val="edge"/>
          <c:yMode val="edge"/>
          <c:x val="0.20264002087458369"/>
          <c:y val="9.4140724889301641E-2"/>
          <c:w val="0.89014807102510263"/>
          <c:h val="0.67163325369969007"/>
        </c:manualLayout>
      </c:layout>
      <c:bar3DChart>
        <c:barDir val="col"/>
        <c:grouping val="stacked"/>
        <c:varyColors val="0"/>
        <c:ser>
          <c:idx val="0"/>
          <c:order val="0"/>
          <c:tx>
            <c:strRef>
              <c:f>Лист1!$B$1</c:f>
              <c:strCache>
                <c:ptCount val="1"/>
                <c:pt idx="0">
                  <c:v>Налоговые и неналоговые доходы</c:v>
                </c:pt>
              </c:strCache>
            </c:strRef>
          </c:tx>
          <c:spPr>
            <a:solidFill>
              <a:srgbClr val="39FF29"/>
            </a:solidFill>
            <a:scene3d>
              <a:camera prst="orthographicFront"/>
              <a:lightRig rig="threePt" dir="t"/>
            </a:scene3d>
            <a:sp3d>
              <a:bevelT/>
            </a:sp3d>
          </c:spPr>
          <c:invertIfNegative val="0"/>
          <c:dPt>
            <c:idx val="1"/>
            <c:invertIfNegative val="0"/>
            <c:bubble3D val="0"/>
            <c:spPr>
              <a:solidFill>
                <a:srgbClr val="00B0F0"/>
              </a:solidFill>
              <a:scene3d>
                <a:camera prst="orthographicFront"/>
                <a:lightRig rig="threePt" dir="t"/>
              </a:scene3d>
              <a:sp3d>
                <a:bevelT/>
              </a:sp3d>
            </c:spPr>
            <c:extLst>
              <c:ext xmlns:c16="http://schemas.microsoft.com/office/drawing/2014/chart" uri="{C3380CC4-5D6E-409C-BE32-E72D297353CC}">
                <c16:uniqueId val="{00000001-07C3-46FE-BDD4-883676886361}"/>
              </c:ext>
            </c:extLst>
          </c:dPt>
          <c:dLbls>
            <c:dLbl>
              <c:idx val="0"/>
              <c:layout>
                <c:manualLayout>
                  <c:x val="2.1273745851613938E-3"/>
                  <c:y val="-9.8693186046319333E-3"/>
                </c:manualLayout>
              </c:layout>
              <c:tx>
                <c:rich>
                  <a:bodyPr/>
                  <a:lstStyle/>
                  <a:p>
                    <a:pPr>
                      <a:defRPr sz="1800" b="1"/>
                    </a:pPr>
                    <a:r>
                      <a:rPr lang="en-US" dirty="0">
                        <a:solidFill>
                          <a:schemeClr val="tx1"/>
                        </a:solidFill>
                      </a:rPr>
                      <a:t>481 146 091,7</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7C3-46FE-BDD4-883676886361}"/>
                </c:ext>
              </c:extLst>
            </c:dLbl>
            <c:dLbl>
              <c:idx val="1"/>
              <c:layout>
                <c:manualLayout>
                  <c:x val="3.6755580562616128E-3"/>
                  <c:y val="-8.0213628063726179E-17"/>
                </c:manualLayout>
              </c:layout>
              <c:tx>
                <c:rich>
                  <a:bodyPr/>
                  <a:lstStyle/>
                  <a:p>
                    <a:pPr>
                      <a:defRPr sz="1800" b="1"/>
                    </a:pPr>
                    <a:r>
                      <a:rPr lang="en-US" dirty="0">
                        <a:solidFill>
                          <a:schemeClr val="tx1"/>
                        </a:solidFill>
                      </a:rPr>
                      <a:t>589 423 929,4</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7C3-46FE-BDD4-883676886361}"/>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C3-46FE-BDD4-883676886361}"/>
                </c:ext>
              </c:extLst>
            </c:dLbl>
            <c:numFmt formatCode="#,##0.0" sourceLinked="0"/>
            <c:spPr>
              <a:noFill/>
              <a:ln>
                <a:noFill/>
              </a:ln>
              <a:effectLst/>
            </c:spPr>
            <c:txPr>
              <a:bodyPr/>
              <a:lstStyle/>
              <a:p>
                <a:pPr>
                  <a:defRPr sz="28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Доходы</c:v>
                </c:pt>
                <c:pt idx="1">
                  <c:v>Расходы</c:v>
                </c:pt>
              </c:strCache>
            </c:strRef>
          </c:cat>
          <c:val>
            <c:numRef>
              <c:f>Лист1!$B$2:$B$3</c:f>
              <c:numCache>
                <c:formatCode>#\ ##0.0</c:formatCode>
                <c:ptCount val="2"/>
                <c:pt idx="0">
                  <c:v>565706355.29999995</c:v>
                </c:pt>
                <c:pt idx="1">
                  <c:v>589423929.39999998</c:v>
                </c:pt>
              </c:numCache>
            </c:numRef>
          </c:val>
          <c:extLst>
            <c:ext xmlns:c16="http://schemas.microsoft.com/office/drawing/2014/chart" uri="{C3380CC4-5D6E-409C-BE32-E72D297353CC}">
              <c16:uniqueId val="{00000004-07C3-46FE-BDD4-883676886361}"/>
            </c:ext>
          </c:extLst>
        </c:ser>
        <c:ser>
          <c:idx val="1"/>
          <c:order val="1"/>
          <c:tx>
            <c:strRef>
              <c:f>Лист1!$C$1</c:f>
              <c:strCache>
                <c:ptCount val="1"/>
                <c:pt idx="0">
                  <c:v>Безвозмездные поступления</c:v>
                </c:pt>
              </c:strCache>
            </c:strRef>
          </c:tx>
          <c:spPr>
            <a:solidFill>
              <a:schemeClr val="accent6"/>
            </a:solidFill>
            <a:scene3d>
              <a:camera prst="orthographicFront"/>
              <a:lightRig rig="threePt" dir="t"/>
            </a:scene3d>
            <a:sp3d>
              <a:bevelT/>
            </a:sp3d>
          </c:spPr>
          <c:invertIfNegative val="0"/>
          <c:dLbls>
            <c:dLbl>
              <c:idx val="0"/>
              <c:layout>
                <c:manualLayout>
                  <c:x val="0"/>
                  <c:y val="0"/>
                </c:manualLayout>
              </c:layout>
              <c:tx>
                <c:rich>
                  <a:bodyPr/>
                  <a:lstStyle/>
                  <a:p>
                    <a:r>
                      <a:rPr lang="en-US" dirty="0">
                        <a:solidFill>
                          <a:schemeClr val="tx1"/>
                        </a:solidFill>
                      </a:rPr>
                      <a:t>84 560 263,6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7C3-46FE-BDD4-883676886361}"/>
                </c:ext>
              </c:extLst>
            </c:dLbl>
            <c:dLbl>
              <c:idx val="1"/>
              <c:layout>
                <c:manualLayout>
                  <c:x val="6.5321960111428042E-3"/>
                  <c:y val="-4.37533934718558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C3-46FE-BDD4-883676886361}"/>
                </c:ext>
              </c:extLst>
            </c:dLbl>
            <c:spPr>
              <a:noFill/>
              <a:ln>
                <a:noFill/>
              </a:ln>
              <a:effectLst/>
            </c:spPr>
            <c:txPr>
              <a:bodyPr/>
              <a:lstStyle/>
              <a:p>
                <a:pPr>
                  <a:defRPr sz="18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Доходы</c:v>
                </c:pt>
                <c:pt idx="1">
                  <c:v>Расходы</c:v>
                </c:pt>
              </c:strCache>
            </c:strRef>
          </c:cat>
          <c:val>
            <c:numRef>
              <c:f>Лист1!$C$2:$C$3</c:f>
              <c:numCache>
                <c:formatCode>General</c:formatCode>
                <c:ptCount val="2"/>
                <c:pt idx="0" formatCode="#\ ##0.0">
                  <c:v>84560263.599999994</c:v>
                </c:pt>
              </c:numCache>
            </c:numRef>
          </c:val>
          <c:extLst>
            <c:ext xmlns:c16="http://schemas.microsoft.com/office/drawing/2014/chart" uri="{C3380CC4-5D6E-409C-BE32-E72D297353CC}">
              <c16:uniqueId val="{00000007-07C3-46FE-BDD4-883676886361}"/>
            </c:ext>
          </c:extLst>
        </c:ser>
        <c:dLbls>
          <c:showLegendKey val="0"/>
          <c:showVal val="0"/>
          <c:showCatName val="0"/>
          <c:showSerName val="0"/>
          <c:showPercent val="0"/>
          <c:showBubbleSize val="0"/>
        </c:dLbls>
        <c:gapWidth val="100"/>
        <c:gapDepth val="100"/>
        <c:shape val="box"/>
        <c:axId val="220196312"/>
        <c:axId val="113041328"/>
        <c:axId val="0"/>
      </c:bar3DChart>
      <c:catAx>
        <c:axId val="220196312"/>
        <c:scaling>
          <c:orientation val="minMax"/>
        </c:scaling>
        <c:delete val="0"/>
        <c:axPos val="b"/>
        <c:numFmt formatCode="General" sourceLinked="1"/>
        <c:majorTickMark val="out"/>
        <c:minorTickMark val="none"/>
        <c:tickLblPos val="nextTo"/>
        <c:txPr>
          <a:bodyPr/>
          <a:lstStyle/>
          <a:p>
            <a:pPr>
              <a:defRPr sz="2000" b="1"/>
            </a:pPr>
            <a:endParaRPr lang="ru-RU"/>
          </a:p>
        </c:txPr>
        <c:crossAx val="113041328"/>
        <c:crosses val="autoZero"/>
        <c:auto val="1"/>
        <c:lblAlgn val="ctr"/>
        <c:lblOffset val="100"/>
        <c:noMultiLvlLbl val="0"/>
      </c:catAx>
      <c:valAx>
        <c:axId val="113041328"/>
        <c:scaling>
          <c:orientation val="minMax"/>
          <c:min val="0"/>
        </c:scaling>
        <c:delete val="0"/>
        <c:axPos val="l"/>
        <c:majorGridlines/>
        <c:numFmt formatCode="#,##0" sourceLinked="0"/>
        <c:majorTickMark val="out"/>
        <c:minorTickMark val="none"/>
        <c:tickLblPos val="nextTo"/>
        <c:txPr>
          <a:bodyPr/>
          <a:lstStyle/>
          <a:p>
            <a:pPr>
              <a:defRPr sz="2000" b="1"/>
            </a:pPr>
            <a:endParaRPr lang="ru-RU"/>
          </a:p>
        </c:txPr>
        <c:crossAx val="220196312"/>
        <c:crosses val="autoZero"/>
        <c:crossBetween val="between"/>
      </c:valAx>
    </c:plotArea>
    <c:legend>
      <c:legendPos val="b"/>
      <c:legendEntry>
        <c:idx val="0"/>
        <c:txPr>
          <a:bodyPr/>
          <a:lstStyle/>
          <a:p>
            <a:pPr>
              <a:defRPr sz="1600" b="1"/>
            </a:pPr>
            <a:endParaRPr lang="ru-RU"/>
          </a:p>
        </c:txPr>
      </c:legendEntry>
      <c:legendEntry>
        <c:idx val="1"/>
        <c:txPr>
          <a:bodyPr/>
          <a:lstStyle/>
          <a:p>
            <a:pPr>
              <a:defRPr sz="1600" b="1"/>
            </a:pPr>
            <a:endParaRPr lang="ru-RU"/>
          </a:p>
        </c:txPr>
      </c:legendEntry>
      <c:layout>
        <c:manualLayout>
          <c:xMode val="edge"/>
          <c:yMode val="edge"/>
          <c:x val="6.2178999554880196E-2"/>
          <c:y val="0.89298044337090854"/>
          <c:w val="0.9"/>
          <c:h val="6.6003716626840778E-2"/>
        </c:manualLayout>
      </c:layout>
      <c:overlay val="0"/>
      <c:txPr>
        <a:bodyPr/>
        <a:lstStyle/>
        <a:p>
          <a:pPr>
            <a:defRPr sz="1600" b="1"/>
          </a:pPr>
          <a:endParaRPr lang="ru-RU"/>
        </a:p>
      </c:txPr>
    </c:legend>
    <c:plotVisOnly val="1"/>
    <c:dispBlanksAs val="gap"/>
    <c:showDLblsOverMax val="0"/>
  </c:chart>
  <c:txPr>
    <a:bodyPr/>
    <a:lstStyle/>
    <a:p>
      <a:pPr algn="r">
        <a:defRPr sz="1800"/>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tx1"/>
                </a:solidFill>
              </a:defRPr>
            </a:pPr>
            <a:r>
              <a:rPr lang="ru-RU" dirty="0">
                <a:solidFill>
                  <a:schemeClr val="tx1"/>
                </a:solidFill>
              </a:rPr>
              <a:t>Факт 2023 г.</a:t>
            </a:r>
          </a:p>
        </c:rich>
      </c:tx>
      <c:layout>
        <c:manualLayout>
          <c:xMode val="edge"/>
          <c:yMode val="edge"/>
          <c:x val="0.44894695358354691"/>
          <c:y val="5.7015092752384144E-2"/>
        </c:manualLayout>
      </c:layout>
      <c:overlay val="0"/>
    </c:title>
    <c:autoTitleDeleted val="0"/>
    <c:view3D>
      <c:rotX val="0"/>
      <c:rotY val="0"/>
      <c:rAngAx val="1"/>
    </c:view3D>
    <c:floor>
      <c:thickness val="0"/>
    </c:floor>
    <c:sideWall>
      <c:thickness val="0"/>
    </c:sideWall>
    <c:backWall>
      <c:thickness val="0"/>
    </c:backWall>
    <c:plotArea>
      <c:layout>
        <c:manualLayout>
          <c:layoutTarget val="inner"/>
          <c:xMode val="edge"/>
          <c:yMode val="edge"/>
          <c:x val="0"/>
          <c:y val="1.0161774554249006E-2"/>
          <c:w val="0.98286349372112203"/>
          <c:h val="0.72537896890320752"/>
        </c:manualLayout>
      </c:layout>
      <c:bar3DChart>
        <c:barDir val="col"/>
        <c:grouping val="stacked"/>
        <c:varyColors val="0"/>
        <c:ser>
          <c:idx val="0"/>
          <c:order val="0"/>
          <c:tx>
            <c:strRef>
              <c:f>Лист1!$B$1</c:f>
              <c:strCache>
                <c:ptCount val="1"/>
                <c:pt idx="0">
                  <c:v>Доходы</c:v>
                </c:pt>
              </c:strCache>
            </c:strRef>
          </c:tx>
          <c:spPr>
            <a:solidFill>
              <a:srgbClr val="60E146"/>
            </a:solidFill>
            <a:scene3d>
              <a:camera prst="orthographicFront"/>
              <a:lightRig rig="threePt" dir="t"/>
            </a:scene3d>
            <a:sp3d>
              <a:bevelT/>
            </a:sp3d>
          </c:spPr>
          <c:invertIfNegative val="0"/>
          <c:dPt>
            <c:idx val="1"/>
            <c:invertIfNegative val="0"/>
            <c:bubble3D val="0"/>
            <c:spPr>
              <a:solidFill>
                <a:schemeClr val="accent6"/>
              </a:solidFill>
              <a:scene3d>
                <a:camera prst="orthographicFront"/>
                <a:lightRig rig="threePt" dir="t"/>
              </a:scene3d>
              <a:sp3d>
                <a:bevelT/>
              </a:sp3d>
            </c:spPr>
            <c:extLst>
              <c:ext xmlns:c16="http://schemas.microsoft.com/office/drawing/2014/chart" uri="{C3380CC4-5D6E-409C-BE32-E72D297353CC}">
                <c16:uniqueId val="{00000001-16A3-4CF2-8608-8D53E10F7CCC}"/>
              </c:ext>
            </c:extLst>
          </c:dPt>
          <c:dLbls>
            <c:dLbl>
              <c:idx val="0"/>
              <c:layout>
                <c:manualLayout>
                  <c:x val="7.4913691675524115E-3"/>
                  <c:y val="-6.9179395997246595E-2"/>
                </c:manualLayout>
              </c:layout>
              <c:tx>
                <c:rich>
                  <a:bodyPr/>
                  <a:lstStyle/>
                  <a:p>
                    <a:r>
                      <a:rPr lang="en-US" dirty="0">
                        <a:solidFill>
                          <a:schemeClr val="tx1"/>
                        </a:solidFill>
                      </a:rPr>
                      <a:t>510 221 004,4</a:t>
                    </a:r>
                  </a:p>
                </c:rich>
              </c:tx>
              <c:showLegendKey val="0"/>
              <c:showVal val="1"/>
              <c:showCatName val="0"/>
              <c:showSerName val="0"/>
              <c:showPercent val="0"/>
              <c:showBubbleSize val="0"/>
              <c:extLst>
                <c:ext xmlns:c15="http://schemas.microsoft.com/office/drawing/2012/chart" uri="{CE6537A1-D6FC-4f65-9D91-7224C49458BB}">
                  <c15:layout>
                    <c:manualLayout>
                      <c:w val="0.38623779379069467"/>
                      <c:h val="8.3168142358867964E-2"/>
                    </c:manualLayout>
                  </c15:layout>
                  <c15:showDataLabelsRange val="0"/>
                </c:ext>
                <c:ext xmlns:c16="http://schemas.microsoft.com/office/drawing/2014/chart" uri="{C3380CC4-5D6E-409C-BE32-E72D297353CC}">
                  <c16:uniqueId val="{00000002-16A3-4CF2-8608-8D53E10F7CCC}"/>
                </c:ext>
              </c:extLst>
            </c:dLbl>
            <c:dLbl>
              <c:idx val="1"/>
              <c:layout>
                <c:manualLayout>
                  <c:x val="1.5593714835796118E-2"/>
                  <c:y val="-8.167091591714537E-2"/>
                </c:manualLayout>
              </c:layout>
              <c:tx>
                <c:rich>
                  <a:bodyPr/>
                  <a:lstStyle/>
                  <a:p>
                    <a:pPr>
                      <a:defRPr sz="1000">
                        <a:solidFill>
                          <a:schemeClr val="dk1"/>
                        </a:solidFill>
                        <a:latin typeface="+mn-lt"/>
                        <a:ea typeface="+mn-ea"/>
                        <a:cs typeface="+mn-cs"/>
                      </a:defRPr>
                    </a:pPr>
                    <a:r>
                      <a:rPr lang="en-US" dirty="0">
                        <a:solidFill>
                          <a:schemeClr val="tx1"/>
                        </a:solidFill>
                      </a:rPr>
                      <a:t>8 637 230,4</a:t>
                    </a:r>
                  </a:p>
                </c:rich>
              </c:tx>
              <c:numFmt formatCode="#,##0.0" sourceLinked="0"/>
              <c:spPr>
                <a:solidFill>
                  <a:schemeClr val="lt1"/>
                </a:solidFill>
                <a:ln w="25400" cap="flat" cmpd="sng" algn="ctr">
                  <a:solidFill>
                    <a:schemeClr val="accent6"/>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15:showDataLabelsRange val="0"/>
                </c:ext>
                <c:ext xmlns:c16="http://schemas.microsoft.com/office/drawing/2014/chart" uri="{C3380CC4-5D6E-409C-BE32-E72D297353CC}">
                  <c16:uniqueId val="{00000001-16A3-4CF2-8608-8D53E10F7CCC}"/>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A3-4CF2-8608-8D53E10F7CCC}"/>
                </c:ext>
              </c:extLst>
            </c:dLbl>
            <c:numFmt formatCode="#,##0.0" sourceLinked="0"/>
            <c:spPr>
              <a:solidFill>
                <a:schemeClr val="lt1"/>
              </a:solidFill>
              <a:ln w="25400" cap="flat" cmpd="sng" algn="ctr">
                <a:solidFill>
                  <a:schemeClr val="accent3"/>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Расходы бюджета</c:v>
                </c:pt>
                <c:pt idx="1">
                  <c:v>Расходы на содержание ОГВ</c:v>
                </c:pt>
              </c:strCache>
            </c:strRef>
          </c:cat>
          <c:val>
            <c:numRef>
              <c:f>Лист1!$B$2:$B$3</c:f>
              <c:numCache>
                <c:formatCode>#\ ##0.0</c:formatCode>
                <c:ptCount val="2"/>
                <c:pt idx="0">
                  <c:v>510221004.39999998</c:v>
                </c:pt>
                <c:pt idx="1">
                  <c:v>8637230.4000000004</c:v>
                </c:pt>
              </c:numCache>
            </c:numRef>
          </c:val>
          <c:extLst>
            <c:ext xmlns:c16="http://schemas.microsoft.com/office/drawing/2014/chart" uri="{C3380CC4-5D6E-409C-BE32-E72D297353CC}">
              <c16:uniqueId val="{00000004-16A3-4CF2-8608-8D53E10F7CCC}"/>
            </c:ext>
          </c:extLst>
        </c:ser>
        <c:dLbls>
          <c:showLegendKey val="0"/>
          <c:showVal val="0"/>
          <c:showCatName val="0"/>
          <c:showSerName val="0"/>
          <c:showPercent val="0"/>
          <c:showBubbleSize val="0"/>
        </c:dLbls>
        <c:gapWidth val="74"/>
        <c:gapDepth val="100"/>
        <c:shape val="box"/>
        <c:axId val="222521056"/>
        <c:axId val="222515176"/>
        <c:axId val="0"/>
      </c:bar3DChart>
      <c:catAx>
        <c:axId val="222521056"/>
        <c:scaling>
          <c:orientation val="minMax"/>
        </c:scaling>
        <c:delete val="0"/>
        <c:axPos val="b"/>
        <c:numFmt formatCode="General" sourceLinked="1"/>
        <c:majorTickMark val="out"/>
        <c:minorTickMark val="none"/>
        <c:tickLblPos val="nextTo"/>
        <c:txPr>
          <a:bodyPr/>
          <a:lstStyle/>
          <a:p>
            <a:pPr>
              <a:defRPr sz="1400" b="0">
                <a:solidFill>
                  <a:schemeClr val="tx1"/>
                </a:solidFill>
              </a:defRPr>
            </a:pPr>
            <a:endParaRPr lang="ru-RU"/>
          </a:p>
        </c:txPr>
        <c:crossAx val="222515176"/>
        <c:crosses val="autoZero"/>
        <c:auto val="1"/>
        <c:lblAlgn val="ctr"/>
        <c:lblOffset val="100"/>
        <c:noMultiLvlLbl val="0"/>
      </c:catAx>
      <c:valAx>
        <c:axId val="222515176"/>
        <c:scaling>
          <c:orientation val="minMax"/>
          <c:min val="0"/>
        </c:scaling>
        <c:delete val="1"/>
        <c:axPos val="l"/>
        <c:majorGridlines/>
        <c:numFmt formatCode="#,##0" sourceLinked="0"/>
        <c:majorTickMark val="out"/>
        <c:minorTickMark val="none"/>
        <c:tickLblPos val="nextTo"/>
        <c:crossAx val="222521056"/>
        <c:crosses val="autoZero"/>
        <c:crossBetween val="between"/>
      </c:valAx>
    </c:plotArea>
    <c:plotVisOnly val="1"/>
    <c:dispBlanksAs val="gap"/>
    <c:showDLblsOverMax val="0"/>
  </c:chart>
  <c:txPr>
    <a:bodyPr/>
    <a:lstStyle/>
    <a:p>
      <a:pPr algn="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452325556640302"/>
          <c:y val="0.12334323740413196"/>
          <c:w val="0.34987442328689217"/>
          <c:h val="0.82450930699790836"/>
        </c:manualLayout>
      </c:layout>
      <c:pieChart>
        <c:varyColors val="1"/>
        <c:ser>
          <c:idx val="0"/>
          <c:order val="0"/>
          <c:tx>
            <c:strRef>
              <c:f>Лист1!$B$1</c:f>
              <c:strCache>
                <c:ptCount val="1"/>
                <c:pt idx="0">
                  <c:v>тысюрублей</c:v>
                </c:pt>
              </c:strCache>
            </c:strRef>
          </c:tx>
          <c:spPr>
            <a:scene3d>
              <a:camera prst="orthographicFront"/>
              <a:lightRig rig="threePt" dir="t"/>
            </a:scene3d>
            <a:sp3d>
              <a:bevelT/>
            </a:sp3d>
          </c:spPr>
          <c:dPt>
            <c:idx val="0"/>
            <c:bubble3D val="0"/>
            <c:spPr>
              <a:solidFill>
                <a:srgbClr val="60E146"/>
              </a:solidFill>
              <a:ln>
                <a:noFill/>
              </a:ln>
              <a:effectLst/>
              <a:scene3d>
                <a:camera prst="orthographicFront"/>
                <a:lightRig rig="threePt" dir="t"/>
              </a:scene3d>
              <a:sp3d>
                <a:bevelT/>
              </a:sp3d>
            </c:spPr>
            <c:extLst>
              <c:ext xmlns:c16="http://schemas.microsoft.com/office/drawing/2014/chart" uri="{C3380CC4-5D6E-409C-BE32-E72D297353CC}">
                <c16:uniqueId val="{00000001-CB5D-4CDF-A5A4-3D9263A43868}"/>
              </c:ext>
            </c:extLst>
          </c:dPt>
          <c:dPt>
            <c:idx val="1"/>
            <c:bubble3D val="0"/>
            <c:spPr>
              <a:solidFill>
                <a:schemeClr val="accent6"/>
              </a:solidFill>
              <a:ln>
                <a:noFill/>
              </a:ln>
              <a:effectLst/>
              <a:scene3d>
                <a:camera prst="orthographicFront"/>
                <a:lightRig rig="threePt" dir="t"/>
              </a:scene3d>
              <a:sp3d>
                <a:bevelT/>
              </a:sp3d>
            </c:spPr>
            <c:extLst>
              <c:ext xmlns:c16="http://schemas.microsoft.com/office/drawing/2014/chart" uri="{C3380CC4-5D6E-409C-BE32-E72D297353CC}">
                <c16:uniqueId val="{00000003-CB5D-4CDF-A5A4-3D9263A43868}"/>
              </c:ext>
            </c:extLst>
          </c:dPt>
          <c:dPt>
            <c:idx val="2"/>
            <c:bubble3D val="0"/>
            <c:spPr>
              <a:solidFill>
                <a:srgbClr val="FF0000"/>
              </a:solidFill>
              <a:ln>
                <a:noFill/>
              </a:ln>
              <a:effectLst/>
              <a:scene3d>
                <a:camera prst="orthographicFront"/>
                <a:lightRig rig="threePt" dir="t"/>
              </a:scene3d>
              <a:sp3d>
                <a:bevelT/>
              </a:sp3d>
            </c:spPr>
            <c:extLst>
              <c:ext xmlns:c16="http://schemas.microsoft.com/office/drawing/2014/chart" uri="{C3380CC4-5D6E-409C-BE32-E72D297353CC}">
                <c16:uniqueId val="{00000005-CB5D-4CDF-A5A4-3D9263A43868}"/>
              </c:ext>
            </c:extLst>
          </c:dPt>
          <c:dPt>
            <c:idx val="3"/>
            <c:bubble3D val="0"/>
            <c:spPr>
              <a:solidFill>
                <a:srgbClr val="ACA2C7"/>
              </a:solidFill>
              <a:ln>
                <a:noFill/>
              </a:ln>
              <a:effectLst/>
              <a:scene3d>
                <a:camera prst="orthographicFront"/>
                <a:lightRig rig="threePt" dir="t"/>
              </a:scene3d>
              <a:sp3d>
                <a:bevelT/>
              </a:sp3d>
            </c:spPr>
            <c:extLst>
              <c:ext xmlns:c16="http://schemas.microsoft.com/office/drawing/2014/chart" uri="{C3380CC4-5D6E-409C-BE32-E72D297353CC}">
                <c16:uniqueId val="{00000007-CB5D-4CDF-A5A4-3D9263A43868}"/>
              </c:ext>
            </c:extLst>
          </c:dPt>
          <c:dPt>
            <c:idx val="4"/>
            <c:bubble3D val="0"/>
            <c:spPr>
              <a:solidFill>
                <a:srgbClr val="2DB9FF"/>
              </a:solidFill>
              <a:ln>
                <a:noFill/>
              </a:ln>
              <a:effectLst/>
              <a:scene3d>
                <a:camera prst="orthographicFront"/>
                <a:lightRig rig="threePt" dir="t"/>
              </a:scene3d>
              <a:sp3d>
                <a:bevelT/>
              </a:sp3d>
            </c:spPr>
            <c:extLst>
              <c:ext xmlns:c16="http://schemas.microsoft.com/office/drawing/2014/chart" uri="{C3380CC4-5D6E-409C-BE32-E72D297353CC}">
                <c16:uniqueId val="{00000009-CB5D-4CDF-A5A4-3D9263A43868}"/>
              </c:ext>
            </c:extLst>
          </c:dPt>
          <c:dPt>
            <c:idx val="5"/>
            <c:bubble3D val="0"/>
            <c:spPr>
              <a:solidFill>
                <a:srgbClr val="FFCC00"/>
              </a:solidFill>
              <a:ln>
                <a:noFill/>
              </a:ln>
              <a:effectLst/>
              <a:scene3d>
                <a:camera prst="orthographicFront"/>
                <a:lightRig rig="threePt" dir="t"/>
              </a:scene3d>
              <a:sp3d>
                <a:bevelT/>
              </a:sp3d>
            </c:spPr>
            <c:extLst>
              <c:ext xmlns:c16="http://schemas.microsoft.com/office/drawing/2014/chart" uri="{C3380CC4-5D6E-409C-BE32-E72D297353CC}">
                <c16:uniqueId val="{0000000B-CB5D-4CDF-A5A4-3D9263A43868}"/>
              </c:ext>
            </c:extLst>
          </c:dPt>
          <c:dLbls>
            <c:dLbl>
              <c:idx val="0"/>
              <c:layout>
                <c:manualLayout>
                  <c:x val="-2.7037466203167246E-2"/>
                  <c:y val="0.2082030535656727"/>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dirty="0"/>
                      <a:t>58 686 768,6</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extLst>
                <c:ext xmlns:c15="http://schemas.microsoft.com/office/drawing/2012/chart" uri="{CE6537A1-D6FC-4f65-9D91-7224C49458BB}">
                  <c15:layout>
                    <c:manualLayout>
                      <c:w val="0.24333719582850522"/>
                      <c:h val="0.20935298245935929"/>
                    </c:manualLayout>
                  </c15:layout>
                  <c15:showDataLabelsRange val="0"/>
                </c:ext>
                <c:ext xmlns:c16="http://schemas.microsoft.com/office/drawing/2014/chart" uri="{C3380CC4-5D6E-409C-BE32-E72D297353CC}">
                  <c16:uniqueId val="{00000001-CB5D-4CDF-A5A4-3D9263A43868}"/>
                </c:ext>
              </c:extLst>
            </c:dLbl>
            <c:dLbl>
              <c:idx val="1"/>
              <c:layout>
                <c:manualLayout>
                  <c:x val="-8.2137206777310429E-2"/>
                  <c:y val="-0.15456436366506818"/>
                </c:manualLayout>
              </c:layout>
              <c:tx>
                <c:rich>
                  <a:bodyPr/>
                  <a:lstStyle/>
                  <a:p>
                    <a:r>
                      <a:rPr lang="en-US" dirty="0"/>
                      <a:t>50 833 458,9</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CB5D-4CDF-A5A4-3D9263A43868}"/>
                </c:ext>
              </c:extLst>
            </c:dLbl>
            <c:dLbl>
              <c:idx val="2"/>
              <c:layout>
                <c:manualLayout>
                  <c:x val="0.10207266965325731"/>
                  <c:y val="-2.3392339115505176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dirty="0"/>
                      <a:t>1 761</a:t>
                    </a:r>
                    <a:r>
                      <a:rPr lang="en-US" baseline="0" dirty="0"/>
                      <a:t> 191,7</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extLst>
                <c:ext xmlns:c15="http://schemas.microsoft.com/office/drawing/2012/chart" uri="{CE6537A1-D6FC-4f65-9D91-7224C49458BB}">
                  <c15:layout>
                    <c:manualLayout>
                      <c:w val="0.17110853611432986"/>
                      <c:h val="0.10910241482972521"/>
                    </c:manualLayout>
                  </c15:layout>
                  <c15:showDataLabelsRange val="0"/>
                </c:ext>
                <c:ext xmlns:c16="http://schemas.microsoft.com/office/drawing/2014/chart" uri="{C3380CC4-5D6E-409C-BE32-E72D297353CC}">
                  <c16:uniqueId val="{00000005-CB5D-4CDF-A5A4-3D9263A43868}"/>
                </c:ext>
              </c:extLst>
            </c:dLbl>
            <c:dLbl>
              <c:idx val="3"/>
              <c:layout>
                <c:manualLayout>
                  <c:x val="-0.21401799861923401"/>
                  <c:y val="2.6566416040100127E-2"/>
                </c:manualLayout>
              </c:layout>
              <c:tx>
                <c:rich>
                  <a:bodyPr/>
                  <a:lstStyle/>
                  <a:p>
                    <a:r>
                      <a:rPr lang="en-US" dirty="0"/>
                      <a:t>12 190 904,8</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7-CB5D-4CDF-A5A4-3D9263A43868}"/>
                </c:ext>
              </c:extLst>
            </c:dLbl>
            <c:dLbl>
              <c:idx val="4"/>
              <c:layout>
                <c:manualLayout>
                  <c:x val="5.9740574143179959E-2"/>
                  <c:y val="-7.7196929331202022E-2"/>
                </c:manualLayout>
              </c:layout>
              <c:tx>
                <c:rich>
                  <a:bodyPr/>
                  <a:lstStyle/>
                  <a:p>
                    <a:r>
                      <a:rPr lang="ru-RU" dirty="0"/>
                      <a:t>125 340 134,4 </a:t>
                    </a:r>
                    <a:r>
                      <a:rPr lang="ru-RU" sz="1000" b="0" i="1" dirty="0"/>
                      <a:t>(в</a:t>
                    </a:r>
                    <a:r>
                      <a:rPr lang="ru-RU" sz="1000" b="0" i="1" baseline="0" dirty="0"/>
                      <a:t> том числе прочие межбюджетные трансферты общего характера)</a:t>
                    </a:r>
                    <a:endParaRPr lang="ru-RU" sz="1000" b="0" i="1" dirty="0"/>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9-CB5D-4CDF-A5A4-3D9263A43868}"/>
                </c:ext>
              </c:extLst>
            </c:dLbl>
            <c:dLbl>
              <c:idx val="5"/>
              <c:layout>
                <c:manualLayout>
                  <c:x val="-6.9956296019196909E-2"/>
                  <c:y val="2.1453107835204811E-2"/>
                </c:manualLayout>
              </c:layout>
              <c:tx>
                <c:rich>
                  <a:bodyPr/>
                  <a:lstStyle/>
                  <a:p>
                    <a:r>
                      <a:rPr lang="en-US" b="1" dirty="0"/>
                      <a:t>24 646 890,5</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B-CB5D-4CDF-A5A4-3D9263A4386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Лист1!$A$2:$A$7</c:f>
              <c:strCache>
                <c:ptCount val="6"/>
                <c:pt idx="0">
                  <c:v>Социальная политика</c:v>
                </c:pt>
                <c:pt idx="1">
                  <c:v>Здравоохранение</c:v>
                </c:pt>
                <c:pt idx="2">
                  <c:v>Средства массовой информации</c:v>
                </c:pt>
                <c:pt idx="3">
                  <c:v>Физическая культура и спорт</c:v>
                </c:pt>
                <c:pt idx="4">
                  <c:v>Образование</c:v>
                </c:pt>
                <c:pt idx="5">
                  <c:v>Культура, кинематография</c:v>
                </c:pt>
              </c:strCache>
            </c:strRef>
          </c:cat>
          <c:val>
            <c:numRef>
              <c:f>Лист1!$B$2:$B$7</c:f>
              <c:numCache>
                <c:formatCode>#\ ##0.0</c:formatCode>
                <c:ptCount val="6"/>
                <c:pt idx="0">
                  <c:v>58686768.600000001</c:v>
                </c:pt>
                <c:pt idx="1">
                  <c:v>50833458.899999999</c:v>
                </c:pt>
                <c:pt idx="2">
                  <c:v>1761191.7</c:v>
                </c:pt>
                <c:pt idx="3">
                  <c:v>12190904.800000001</c:v>
                </c:pt>
                <c:pt idx="4">
                  <c:v>125340134.40000001</c:v>
                </c:pt>
                <c:pt idx="5">
                  <c:v>24646890.5</c:v>
                </c:pt>
              </c:numCache>
            </c:numRef>
          </c:val>
          <c:extLst>
            <c:ext xmlns:c16="http://schemas.microsoft.com/office/drawing/2014/chart" uri="{C3380CC4-5D6E-409C-BE32-E72D297353CC}">
              <c16:uniqueId val="{0000000C-CB5D-4CDF-A5A4-3D9263A43868}"/>
            </c:ext>
          </c:extLst>
        </c:ser>
        <c:ser>
          <c:idx val="1"/>
          <c:order val="1"/>
          <c:tx>
            <c:strRef>
              <c:f>Лист1!$C$1</c:f>
              <c:strCache>
                <c:ptCount val="1"/>
                <c:pt idx="0">
                  <c:v>Столбец1</c:v>
                </c:pt>
              </c:strCache>
            </c:strRef>
          </c:tx>
          <c:dPt>
            <c:idx val="0"/>
            <c:bubble3D val="0"/>
            <c:spPr>
              <a:solidFill>
                <a:schemeClr val="accent1"/>
              </a:solidFill>
              <a:ln>
                <a:noFill/>
              </a:ln>
              <a:effectLst/>
            </c:spPr>
            <c:extLst>
              <c:ext xmlns:c16="http://schemas.microsoft.com/office/drawing/2014/chart" uri="{C3380CC4-5D6E-409C-BE32-E72D297353CC}">
                <c16:uniqueId val="{0000000E-CB5D-4CDF-A5A4-3D9263A43868}"/>
              </c:ext>
            </c:extLst>
          </c:dPt>
          <c:dPt>
            <c:idx val="1"/>
            <c:bubble3D val="0"/>
            <c:spPr>
              <a:solidFill>
                <a:schemeClr val="accent3"/>
              </a:solidFill>
              <a:ln>
                <a:noFill/>
              </a:ln>
              <a:effectLst/>
            </c:spPr>
            <c:extLst>
              <c:ext xmlns:c16="http://schemas.microsoft.com/office/drawing/2014/chart" uri="{C3380CC4-5D6E-409C-BE32-E72D297353CC}">
                <c16:uniqueId val="{00000010-CB5D-4CDF-A5A4-3D9263A43868}"/>
              </c:ext>
            </c:extLst>
          </c:dPt>
          <c:dPt>
            <c:idx val="2"/>
            <c:bubble3D val="0"/>
            <c:spPr>
              <a:solidFill>
                <a:schemeClr val="accent5"/>
              </a:solidFill>
              <a:ln>
                <a:noFill/>
              </a:ln>
              <a:effectLst/>
            </c:spPr>
            <c:extLst>
              <c:ext xmlns:c16="http://schemas.microsoft.com/office/drawing/2014/chart" uri="{C3380CC4-5D6E-409C-BE32-E72D297353CC}">
                <c16:uniqueId val="{00000012-CB5D-4CDF-A5A4-3D9263A43868}"/>
              </c:ext>
            </c:extLst>
          </c:dPt>
          <c:dPt>
            <c:idx val="3"/>
            <c:bubble3D val="0"/>
            <c:spPr>
              <a:solidFill>
                <a:schemeClr val="accent1">
                  <a:lumMod val="60000"/>
                </a:schemeClr>
              </a:solidFill>
              <a:ln>
                <a:noFill/>
              </a:ln>
              <a:effectLst/>
            </c:spPr>
            <c:extLst>
              <c:ext xmlns:c16="http://schemas.microsoft.com/office/drawing/2014/chart" uri="{C3380CC4-5D6E-409C-BE32-E72D297353CC}">
                <c16:uniqueId val="{00000014-CB5D-4CDF-A5A4-3D9263A43868}"/>
              </c:ext>
            </c:extLst>
          </c:dPt>
          <c:dPt>
            <c:idx val="4"/>
            <c:bubble3D val="0"/>
            <c:spPr>
              <a:solidFill>
                <a:schemeClr val="accent3">
                  <a:lumMod val="60000"/>
                </a:schemeClr>
              </a:solidFill>
              <a:ln>
                <a:noFill/>
              </a:ln>
              <a:effectLst/>
            </c:spPr>
            <c:extLst>
              <c:ext xmlns:c16="http://schemas.microsoft.com/office/drawing/2014/chart" uri="{C3380CC4-5D6E-409C-BE32-E72D297353CC}">
                <c16:uniqueId val="{00000016-CB5D-4CDF-A5A4-3D9263A43868}"/>
              </c:ext>
            </c:extLst>
          </c:dPt>
          <c:dPt>
            <c:idx val="5"/>
            <c:bubble3D val="0"/>
            <c:spPr>
              <a:solidFill>
                <a:schemeClr val="accent5">
                  <a:lumMod val="60000"/>
                </a:schemeClr>
              </a:solidFill>
              <a:ln>
                <a:noFill/>
              </a:ln>
              <a:effectLst/>
            </c:spPr>
            <c:extLst>
              <c:ext xmlns:c16="http://schemas.microsoft.com/office/drawing/2014/chart" uri="{C3380CC4-5D6E-409C-BE32-E72D297353CC}">
                <c16:uniqueId val="{00000018-CB5D-4CDF-A5A4-3D9263A43868}"/>
              </c:ext>
            </c:extLst>
          </c:dPt>
          <c:cat>
            <c:strRef>
              <c:f>Лист1!$A$2:$A$7</c:f>
              <c:strCache>
                <c:ptCount val="6"/>
                <c:pt idx="0">
                  <c:v>Социальная политика</c:v>
                </c:pt>
                <c:pt idx="1">
                  <c:v>Здравоохранение</c:v>
                </c:pt>
                <c:pt idx="2">
                  <c:v>Средства массовой информации</c:v>
                </c:pt>
                <c:pt idx="3">
                  <c:v>Физическая культура и спорт</c:v>
                </c:pt>
                <c:pt idx="4">
                  <c:v>Образование</c:v>
                </c:pt>
                <c:pt idx="5">
                  <c:v>Культура, кинематография</c:v>
                </c:pt>
              </c:strCache>
            </c:strRef>
          </c:cat>
          <c:val>
            <c:numRef>
              <c:f>Лист1!$C$2:$C$7</c:f>
              <c:numCache>
                <c:formatCode>#\ ##0.0</c:formatCode>
                <c:ptCount val="6"/>
                <c:pt idx="0">
                  <c:v>248724178.5</c:v>
                </c:pt>
                <c:pt idx="1">
                  <c:v>0</c:v>
                </c:pt>
                <c:pt idx="2">
                  <c:v>0</c:v>
                </c:pt>
                <c:pt idx="3">
                  <c:v>0</c:v>
                </c:pt>
                <c:pt idx="4">
                  <c:v>0</c:v>
                </c:pt>
                <c:pt idx="5">
                  <c:v>0</c:v>
                </c:pt>
              </c:numCache>
            </c:numRef>
          </c:val>
          <c:extLst>
            <c:ext xmlns:c16="http://schemas.microsoft.com/office/drawing/2014/chart" uri="{C3380CC4-5D6E-409C-BE32-E72D297353CC}">
              <c16:uniqueId val="{00000019-CB5D-4CDF-A5A4-3D9263A43868}"/>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2.1629972962533797E-2"/>
          <c:y val="0.16120590189384221"/>
          <c:w val="0.32247370005748122"/>
          <c:h val="0.741197876581216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lgn="r">
        <a:defRPr sz="1800"/>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ideWall>
    <c:backWall>
      <c:thickness val="0"/>
    </c:backWall>
    <c:plotArea>
      <c:layout>
        <c:manualLayout>
          <c:layoutTarget val="inner"/>
          <c:xMode val="edge"/>
          <c:yMode val="edge"/>
          <c:x val="0"/>
          <c:y val="1.0161777718000784E-2"/>
          <c:w val="0.98286349372112203"/>
          <c:h val="0.7253788834031043"/>
        </c:manualLayout>
      </c:layout>
      <c:bar3DChart>
        <c:barDir val="col"/>
        <c:grouping val="stacked"/>
        <c:varyColors val="0"/>
        <c:ser>
          <c:idx val="0"/>
          <c:order val="0"/>
          <c:tx>
            <c:strRef>
              <c:f>Лист1!$B$1</c:f>
              <c:strCache>
                <c:ptCount val="1"/>
                <c:pt idx="0">
                  <c:v>Столбец1</c:v>
                </c:pt>
              </c:strCache>
            </c:strRef>
          </c:tx>
          <c:spPr>
            <a:solidFill>
              <a:srgbClr val="60E146"/>
            </a:solidFill>
            <a:scene3d>
              <a:camera prst="orthographicFront"/>
              <a:lightRig rig="threePt" dir="t"/>
            </a:scene3d>
            <a:sp3d>
              <a:bevelT/>
            </a:sp3d>
          </c:spPr>
          <c:invertIfNegative val="0"/>
          <c:dPt>
            <c:idx val="1"/>
            <c:invertIfNegative val="0"/>
            <c:bubble3D val="0"/>
            <c:spPr>
              <a:solidFill>
                <a:schemeClr val="accent6"/>
              </a:solidFill>
              <a:scene3d>
                <a:camera prst="orthographicFront"/>
                <a:lightRig rig="threePt" dir="t"/>
              </a:scene3d>
              <a:sp3d>
                <a:bevelT/>
              </a:sp3d>
            </c:spPr>
            <c:extLst>
              <c:ext xmlns:c16="http://schemas.microsoft.com/office/drawing/2014/chart" uri="{C3380CC4-5D6E-409C-BE32-E72D297353CC}">
                <c16:uniqueId val="{00000001-46F5-4811-89AB-DCF8486BE258}"/>
              </c:ext>
            </c:extLst>
          </c:dPt>
          <c:dLbls>
            <c:dLbl>
              <c:idx val="0"/>
              <c:delete val="1"/>
              <c:extLst>
                <c:ext xmlns:c15="http://schemas.microsoft.com/office/drawing/2012/chart" uri="{CE6537A1-D6FC-4f65-9D91-7224C49458BB}"/>
                <c:ext xmlns:c16="http://schemas.microsoft.com/office/drawing/2014/chart" uri="{C3380CC4-5D6E-409C-BE32-E72D297353CC}">
                  <c16:uniqueId val="{00000002-46F5-4811-89AB-DCF8486BE258}"/>
                </c:ext>
              </c:extLst>
            </c:dLbl>
            <c:dLbl>
              <c:idx val="1"/>
              <c:delete val="1"/>
              <c:extLst>
                <c:ext xmlns:c15="http://schemas.microsoft.com/office/drawing/2012/chart" uri="{CE6537A1-D6FC-4f65-9D91-7224C49458BB}"/>
                <c:ext xmlns:c16="http://schemas.microsoft.com/office/drawing/2014/chart" uri="{C3380CC4-5D6E-409C-BE32-E72D297353CC}">
                  <c16:uniqueId val="{00000001-46F5-4811-89AB-DCF8486BE258}"/>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F5-4811-89AB-DCF8486BE258}"/>
                </c:ext>
              </c:extLst>
            </c:dLbl>
            <c:numFmt formatCode="#,##0.0" sourceLinked="0"/>
            <c:spPr>
              <a:solidFill>
                <a:schemeClr val="lt1"/>
              </a:solidFill>
              <a:ln w="25400" cap="flat" cmpd="sng" algn="ctr">
                <a:solidFill>
                  <a:schemeClr val="accent3"/>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Расходы бюджета</c:v>
                </c:pt>
                <c:pt idx="1">
                  <c:v>Расходы социальной сферы</c:v>
                </c:pt>
              </c:strCache>
            </c:strRef>
          </c:cat>
          <c:val>
            <c:numRef>
              <c:f>Лист1!$B$2:$B$3</c:f>
              <c:numCache>
                <c:formatCode>#\ ##0.0</c:formatCode>
                <c:ptCount val="2"/>
                <c:pt idx="0">
                  <c:v>510221004.39999998</c:v>
                </c:pt>
                <c:pt idx="1">
                  <c:v>173459348.59999999</c:v>
                </c:pt>
              </c:numCache>
            </c:numRef>
          </c:val>
          <c:extLst>
            <c:ext xmlns:c16="http://schemas.microsoft.com/office/drawing/2014/chart" uri="{C3380CC4-5D6E-409C-BE32-E72D297353CC}">
              <c16:uniqueId val="{00000004-46F5-4811-89AB-DCF8486BE258}"/>
            </c:ext>
          </c:extLst>
        </c:ser>
        <c:dLbls>
          <c:showLegendKey val="0"/>
          <c:showVal val="0"/>
          <c:showCatName val="0"/>
          <c:showSerName val="0"/>
          <c:showPercent val="0"/>
          <c:showBubbleSize val="0"/>
        </c:dLbls>
        <c:gapWidth val="60"/>
        <c:gapDepth val="100"/>
        <c:shape val="box"/>
        <c:axId val="225327752"/>
        <c:axId val="225325008"/>
        <c:axId val="0"/>
      </c:bar3DChart>
      <c:catAx>
        <c:axId val="225327752"/>
        <c:scaling>
          <c:orientation val="minMax"/>
        </c:scaling>
        <c:delete val="0"/>
        <c:axPos val="b"/>
        <c:numFmt formatCode="General" sourceLinked="1"/>
        <c:majorTickMark val="out"/>
        <c:minorTickMark val="none"/>
        <c:tickLblPos val="nextTo"/>
        <c:txPr>
          <a:bodyPr/>
          <a:lstStyle/>
          <a:p>
            <a:pPr>
              <a:defRPr sz="1400" b="0">
                <a:solidFill>
                  <a:schemeClr val="tx1"/>
                </a:solidFill>
              </a:defRPr>
            </a:pPr>
            <a:endParaRPr lang="ru-RU"/>
          </a:p>
        </c:txPr>
        <c:crossAx val="225325008"/>
        <c:crosses val="autoZero"/>
        <c:auto val="1"/>
        <c:lblAlgn val="ctr"/>
        <c:lblOffset val="100"/>
        <c:noMultiLvlLbl val="0"/>
      </c:catAx>
      <c:valAx>
        <c:axId val="225325008"/>
        <c:scaling>
          <c:orientation val="minMax"/>
          <c:max val="250000000"/>
          <c:min val="0"/>
        </c:scaling>
        <c:delete val="1"/>
        <c:axPos val="l"/>
        <c:majorGridlines/>
        <c:numFmt formatCode="#,##0" sourceLinked="0"/>
        <c:majorTickMark val="out"/>
        <c:minorTickMark val="none"/>
        <c:tickLblPos val="nextTo"/>
        <c:crossAx val="225327752"/>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452325556640302"/>
          <c:y val="0.12334323740413196"/>
          <c:w val="0.34987442328689217"/>
          <c:h val="0.82450930699790836"/>
        </c:manualLayout>
      </c:layout>
      <c:pieChart>
        <c:varyColors val="1"/>
        <c:ser>
          <c:idx val="0"/>
          <c:order val="0"/>
          <c:tx>
            <c:strRef>
              <c:f>Лист1!$B$1</c:f>
              <c:strCache>
                <c:ptCount val="1"/>
                <c:pt idx="0">
                  <c:v>тысюрублей</c:v>
                </c:pt>
              </c:strCache>
            </c:strRef>
          </c:tx>
          <c:spPr>
            <a:scene3d>
              <a:camera prst="orthographicFront"/>
              <a:lightRig rig="threePt" dir="t"/>
            </a:scene3d>
            <a:sp3d>
              <a:bevelT/>
            </a:sp3d>
          </c:spPr>
          <c:dPt>
            <c:idx val="0"/>
            <c:bubble3D val="0"/>
            <c:explosion val="8"/>
            <c:spPr>
              <a:solidFill>
                <a:srgbClr val="60E146"/>
              </a:solidFill>
              <a:ln>
                <a:noFill/>
              </a:ln>
              <a:effectLst/>
              <a:scene3d>
                <a:camera prst="orthographicFront"/>
                <a:lightRig rig="threePt" dir="t"/>
              </a:scene3d>
              <a:sp3d>
                <a:bevelT/>
              </a:sp3d>
            </c:spPr>
            <c:extLst>
              <c:ext xmlns:c16="http://schemas.microsoft.com/office/drawing/2014/chart" uri="{C3380CC4-5D6E-409C-BE32-E72D297353CC}">
                <c16:uniqueId val="{00000001-4880-48FD-B2DE-27CB941218B6}"/>
              </c:ext>
            </c:extLst>
          </c:dPt>
          <c:dPt>
            <c:idx val="1"/>
            <c:bubble3D val="0"/>
            <c:spPr>
              <a:solidFill>
                <a:srgbClr val="FF0000"/>
              </a:solidFill>
              <a:ln>
                <a:noFill/>
              </a:ln>
              <a:effectLst/>
              <a:scene3d>
                <a:camera prst="orthographicFront"/>
                <a:lightRig rig="threePt" dir="t"/>
              </a:scene3d>
              <a:sp3d>
                <a:bevelT/>
              </a:sp3d>
            </c:spPr>
            <c:extLst>
              <c:ext xmlns:c16="http://schemas.microsoft.com/office/drawing/2014/chart" uri="{C3380CC4-5D6E-409C-BE32-E72D297353CC}">
                <c16:uniqueId val="{00000003-4880-48FD-B2DE-27CB941218B6}"/>
              </c:ext>
            </c:extLst>
          </c:dPt>
          <c:dPt>
            <c:idx val="2"/>
            <c:bubble3D val="0"/>
            <c:explosion val="10"/>
            <c:spPr>
              <a:solidFill>
                <a:schemeClr val="accent5"/>
              </a:solidFill>
              <a:ln>
                <a:noFill/>
              </a:ln>
              <a:effectLst/>
              <a:scene3d>
                <a:camera prst="orthographicFront"/>
                <a:lightRig rig="threePt" dir="t"/>
              </a:scene3d>
              <a:sp3d>
                <a:bevelT/>
              </a:sp3d>
            </c:spPr>
            <c:extLst>
              <c:ext xmlns:c16="http://schemas.microsoft.com/office/drawing/2014/chart" uri="{C3380CC4-5D6E-409C-BE32-E72D297353CC}">
                <c16:uniqueId val="{00000005-4880-48FD-B2DE-27CB941218B6}"/>
              </c:ext>
            </c:extLst>
          </c:dPt>
          <c:dLbls>
            <c:dLbl>
              <c:idx val="0"/>
              <c:layout>
                <c:manualLayout>
                  <c:x val="-0.1429123213595983"/>
                  <c:y val="-0.12015040732450186"/>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sz="1800" b="1" i="0" u="none" strike="noStrike" baseline="0" dirty="0">
                        <a:effectLst/>
                      </a:rPr>
                      <a:t>472 919 993,7</a:t>
                    </a:r>
                    <a:r>
                      <a:rPr lang="en-US" dirty="0"/>
                      <a:t>
92,7%</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extLst>
                <c:ext xmlns:c15="http://schemas.microsoft.com/office/drawing/2012/chart" uri="{CE6537A1-D6FC-4f65-9D91-7224C49458BB}">
                  <c15:layout>
                    <c:manualLayout>
                      <c:w val="0.24333719582850522"/>
                      <c:h val="0.20935298245935929"/>
                    </c:manualLayout>
                  </c15:layout>
                  <c15:showDataLabelsRange val="0"/>
                </c:ext>
                <c:ext xmlns:c16="http://schemas.microsoft.com/office/drawing/2014/chart" uri="{C3380CC4-5D6E-409C-BE32-E72D297353CC}">
                  <c16:uniqueId val="{00000001-4880-48FD-B2DE-27CB941218B6}"/>
                </c:ext>
              </c:extLst>
            </c:dLbl>
            <c:dLbl>
              <c:idx val="1"/>
              <c:layout>
                <c:manualLayout>
                  <c:x val="-3.7332262783490416E-2"/>
                  <c:y val="0.10942889710469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r>
                      <a:rPr lang="en-US" sz="1800" b="1" i="0" u="none" strike="noStrike" baseline="0" dirty="0">
                        <a:effectLst/>
                      </a:rPr>
                      <a:t>1 902 148,6</a:t>
                    </a:r>
                  </a:p>
                  <a:p>
                    <a:pPr>
                      <a:defRPr b="1"/>
                    </a:pPr>
                    <a:r>
                      <a:rPr lang="en-US" sz="1800" b="1" i="0" u="none" strike="noStrike" baseline="0" dirty="0">
                        <a:effectLst/>
                      </a:rPr>
                      <a:t>0</a:t>
                    </a:r>
                    <a:r>
                      <a:rPr lang="en-US" sz="1800" b="1" i="0" u="none" strike="noStrike" baseline="0" dirty="0"/>
                      <a:t>,4</a:t>
                    </a:r>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4880-48FD-B2DE-27CB941218B6}"/>
                </c:ext>
              </c:extLst>
            </c:dLbl>
            <c:dLbl>
              <c:idx val="2"/>
              <c:layout>
                <c:manualLayout>
                  <c:x val="0.10196987253765932"/>
                  <c:y val="4.6421748284466623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sz="1800" b="1" i="0" u="none" strike="noStrike" baseline="0" dirty="0">
                        <a:effectLst/>
                      </a:rPr>
                      <a:t>35 398 862,1</a:t>
                    </a:r>
                    <a:r>
                      <a:rPr lang="en-US" dirty="0"/>
                      <a:t>
6,9%</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extLst>
                <c:ext xmlns:c15="http://schemas.microsoft.com/office/drawing/2012/chart" uri="{CE6537A1-D6FC-4f65-9D91-7224C49458BB}">
                  <c15:layout>
                    <c:manualLayout>
                      <c:w val="0.22672846658941678"/>
                      <c:h val="0.20935298245935929"/>
                    </c:manualLayout>
                  </c15:layout>
                  <c15:showDataLabelsRange val="0"/>
                </c:ext>
                <c:ext xmlns:c16="http://schemas.microsoft.com/office/drawing/2014/chart" uri="{C3380CC4-5D6E-409C-BE32-E72D297353CC}">
                  <c16:uniqueId val="{00000005-4880-48FD-B2DE-27CB941218B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Лист1!$A$2:$A$4</c:f>
              <c:strCache>
                <c:ptCount val="3"/>
                <c:pt idx="0">
                  <c:v>Государственные программы Республики Татарстан</c:v>
                </c:pt>
                <c:pt idx="1">
                  <c:v>Расходы органов государственной власти, не отнесенные к государственным программам</c:v>
                </c:pt>
                <c:pt idx="2">
                  <c:v>Непрограммные направления расходов</c:v>
                </c:pt>
              </c:strCache>
            </c:strRef>
          </c:cat>
          <c:val>
            <c:numRef>
              <c:f>Лист1!$B$2:$B$4</c:f>
              <c:numCache>
                <c:formatCode>#\ ##0.0</c:formatCode>
                <c:ptCount val="3"/>
                <c:pt idx="0">
                  <c:v>472919993.69999999</c:v>
                </c:pt>
                <c:pt idx="1">
                  <c:v>1902148.6</c:v>
                </c:pt>
                <c:pt idx="2">
                  <c:v>35398862.100000001</c:v>
                </c:pt>
              </c:numCache>
            </c:numRef>
          </c:val>
          <c:extLst>
            <c:ext xmlns:c16="http://schemas.microsoft.com/office/drawing/2014/chart" uri="{C3380CC4-5D6E-409C-BE32-E72D297353CC}">
              <c16:uniqueId val="{00000006-4880-48FD-B2DE-27CB941218B6}"/>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2.0084974893781384E-2"/>
          <c:y val="0.14300134628087041"/>
          <c:w val="0.3367107964343391"/>
          <c:h val="0.742032402480642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lgn="r">
        <a:defRPr sz="1800"/>
      </a:pPr>
      <a:endParaRPr lang="ru-RU"/>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4053439914724661"/>
          <c:y val="0.1593264495150627"/>
          <c:w val="0.82941094240217572"/>
          <c:h val="0.69181907006043375"/>
        </c:manualLayout>
      </c:layout>
      <c:lineChart>
        <c:grouping val="stacked"/>
        <c:varyColors val="0"/>
        <c:ser>
          <c:idx val="0"/>
          <c:order val="0"/>
          <c:tx>
            <c:strRef>
              <c:f>Лист1!$B$1</c:f>
              <c:strCache>
                <c:ptCount val="1"/>
                <c:pt idx="0">
                  <c:v>Всего</c:v>
                </c:pt>
              </c:strCache>
            </c:strRef>
          </c:tx>
          <c:dLbls>
            <c:dLbl>
              <c:idx val="0"/>
              <c:layout>
                <c:manualLayout>
                  <c:x val="-5.135895587557239E-2"/>
                  <c:y val="-5.4150613792715782E-2"/>
                </c:manualLayout>
              </c:layout>
              <c:tx>
                <c:rich>
                  <a:bodyPr/>
                  <a:lstStyle/>
                  <a:p>
                    <a:r>
                      <a:rPr lang="en-US" dirty="0"/>
                      <a:t>93,7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81E-4BEC-B72A-1FFB7B456E22}"/>
                </c:ext>
              </c:extLst>
            </c:dLbl>
            <c:dLbl>
              <c:idx val="1"/>
              <c:layout>
                <c:manualLayout>
                  <c:x val="-4.9544841925251798E-2"/>
                  <c:y val="-5.6825660383885292E-2"/>
                </c:manualLayout>
              </c:layout>
              <c:spPr>
                <a:noFill/>
                <a:ln w="25400" cap="flat" cmpd="sng" algn="ctr">
                  <a:noFill/>
                  <a:prstDash val="solid"/>
                </a:ln>
                <a:effectLst/>
              </c:spPr>
              <c:txPr>
                <a:bodyPr/>
                <a:lstStyle/>
                <a:p>
                  <a:pPr>
                    <a:defRPr lang="ru-RU" sz="2400" b="1">
                      <a:solidFill>
                        <a:schemeClr val="tx2"/>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1E-4BEC-B72A-1FFB7B456E22}"/>
                </c:ext>
              </c:extLst>
            </c:dLbl>
            <c:dLbl>
              <c:idx val="2"/>
              <c:layout>
                <c:manualLayout>
                  <c:x val="-4.9052850387602098E-2"/>
                  <c:y val="-5.9713015691819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1E-4BEC-B72A-1FFB7B456E22}"/>
                </c:ext>
              </c:extLst>
            </c:dLbl>
            <c:dLbl>
              <c:idx val="3"/>
              <c:layout>
                <c:manualLayout>
                  <c:x val="-4.6045063836680854E-2"/>
                  <c:y val="-3.7817760424098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1E-4BEC-B72A-1FFB7B456E22}"/>
                </c:ext>
              </c:extLst>
            </c:dLbl>
            <c:dLbl>
              <c:idx val="4"/>
              <c:layout>
                <c:manualLayout>
                  <c:x val="-6.7449331821332115E-2"/>
                  <c:y val="-6.54168126018844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1E-4BEC-B72A-1FFB7B456E22}"/>
                </c:ext>
              </c:extLst>
            </c:dLbl>
            <c:dLbl>
              <c:idx val="5"/>
              <c:layout>
                <c:manualLayout>
                  <c:x val="-5.8166795915295978E-2"/>
                  <c:y val="-4.0421893309464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1E-4BEC-B72A-1FFB7B456E22}"/>
                </c:ext>
              </c:extLst>
            </c:dLbl>
            <c:dLbl>
              <c:idx val="6"/>
              <c:layout>
                <c:manualLayout>
                  <c:x val="-5.7231340987280596E-2"/>
                  <c:y val="-6.52045038851197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1E-4BEC-B72A-1FFB7B456E22}"/>
                </c:ext>
              </c:extLst>
            </c:dLbl>
            <c:dLbl>
              <c:idx val="7"/>
              <c:layout>
                <c:manualLayout>
                  <c:x val="-6.5047727732410396E-2"/>
                  <c:y val="-7.6591342474282967E-2"/>
                </c:manualLayout>
              </c:layout>
              <c:tx>
                <c:rich>
                  <a:bodyPr/>
                  <a:lstStyle/>
                  <a:p>
                    <a:r>
                      <a:rPr lang="en-US" baseline="0" dirty="0">
                        <a:solidFill>
                          <a:schemeClr val="tx2"/>
                        </a:solidFill>
                      </a:rPr>
                      <a:t>171,6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81E-4BEC-B72A-1FFB7B456E22}"/>
                </c:ext>
              </c:extLst>
            </c:dLbl>
            <c:dLbl>
              <c:idx val="8"/>
              <c:layout>
                <c:manualLayout>
                  <c:x val="-3.1498721732653875E-2"/>
                  <c:y val="-5.6809012959047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81E-4BEC-B72A-1FFB7B456E22}"/>
                </c:ext>
              </c:extLst>
            </c:dLbl>
            <c:dLbl>
              <c:idx val="9"/>
              <c:layout>
                <c:manualLayout>
                  <c:x val="-2.2650056625141562E-2"/>
                  <c:y val="-4.40860170262280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81E-4BEC-B72A-1FFB7B456E22}"/>
                </c:ext>
              </c:extLst>
            </c:dLbl>
            <c:spPr>
              <a:noFill/>
              <a:ln w="25400" cap="flat" cmpd="sng" algn="ctr">
                <a:noFill/>
                <a:prstDash val="solid"/>
              </a:ln>
              <a:effectLst/>
            </c:spPr>
            <c:txPr>
              <a:bodyPr/>
              <a:lstStyle/>
              <a:p>
                <a:pPr>
                  <a:defRPr sz="2400" b="1">
                    <a:solidFill>
                      <a:schemeClr val="tx2"/>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Лист1!$B$2:$B$10</c:f>
              <c:numCache>
                <c:formatCode>0.0</c:formatCode>
                <c:ptCount val="9"/>
                <c:pt idx="0">
                  <c:v>93.7</c:v>
                </c:pt>
                <c:pt idx="1">
                  <c:v>97.1</c:v>
                </c:pt>
                <c:pt idx="2">
                  <c:v>105.3</c:v>
                </c:pt>
                <c:pt idx="3">
                  <c:v>124.7</c:v>
                </c:pt>
                <c:pt idx="4">
                  <c:v>133.1</c:v>
                </c:pt>
                <c:pt idx="5">
                  <c:v>137.80000000000001</c:v>
                </c:pt>
                <c:pt idx="6">
                  <c:v>152.1</c:v>
                </c:pt>
                <c:pt idx="7">
                  <c:v>171.6</c:v>
                </c:pt>
                <c:pt idx="8">
                  <c:v>198.3</c:v>
                </c:pt>
              </c:numCache>
            </c:numRef>
          </c:val>
          <c:smooth val="0"/>
          <c:extLst>
            <c:ext xmlns:c16="http://schemas.microsoft.com/office/drawing/2014/chart" uri="{C3380CC4-5D6E-409C-BE32-E72D297353CC}">
              <c16:uniqueId val="{0000000A-881E-4BEC-B72A-1FFB7B456E22}"/>
            </c:ext>
          </c:extLst>
        </c:ser>
        <c:dLbls>
          <c:showLegendKey val="0"/>
          <c:showVal val="1"/>
          <c:showCatName val="0"/>
          <c:showSerName val="0"/>
          <c:showPercent val="0"/>
          <c:showBubbleSize val="0"/>
        </c:dLbls>
        <c:marker val="1"/>
        <c:smooth val="0"/>
        <c:axId val="276980408"/>
        <c:axId val="276976096"/>
      </c:lineChart>
      <c:catAx>
        <c:axId val="276980408"/>
        <c:scaling>
          <c:orientation val="minMax"/>
        </c:scaling>
        <c:delete val="0"/>
        <c:axPos val="b"/>
        <c:majorGridlines/>
        <c:numFmt formatCode="General" sourceLinked="1"/>
        <c:majorTickMark val="none"/>
        <c:minorTickMark val="none"/>
        <c:tickLblPos val="nextTo"/>
        <c:txPr>
          <a:bodyPr/>
          <a:lstStyle/>
          <a:p>
            <a:pPr>
              <a:defRPr sz="2000" b="1"/>
            </a:pPr>
            <a:endParaRPr lang="ru-RU"/>
          </a:p>
        </c:txPr>
        <c:crossAx val="276976096"/>
        <c:crosses val="autoZero"/>
        <c:auto val="1"/>
        <c:lblAlgn val="ctr"/>
        <c:lblOffset val="100"/>
        <c:noMultiLvlLbl val="0"/>
      </c:catAx>
      <c:valAx>
        <c:axId val="276976096"/>
        <c:scaling>
          <c:orientation val="minMax"/>
        </c:scaling>
        <c:delete val="0"/>
        <c:axPos val="l"/>
        <c:numFmt formatCode="0.0" sourceLinked="1"/>
        <c:majorTickMark val="out"/>
        <c:minorTickMark val="none"/>
        <c:tickLblPos val="nextTo"/>
        <c:txPr>
          <a:bodyPr/>
          <a:lstStyle/>
          <a:p>
            <a:pPr>
              <a:defRPr sz="2000" b="1"/>
            </a:pPr>
            <a:endParaRPr lang="ru-RU"/>
          </a:p>
        </c:txPr>
        <c:crossAx val="276980408"/>
        <c:crosses val="autoZero"/>
        <c:crossBetween val="between"/>
      </c:valAx>
    </c:plotArea>
    <c:plotVisOnly val="1"/>
    <c:dispBlanksAs val="zero"/>
    <c:showDLblsOverMax val="0"/>
  </c:chart>
  <c:txPr>
    <a:bodyPr/>
    <a:lstStyle/>
    <a:p>
      <a:pPr>
        <a:defRPr sz="1800"/>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5135993284733"/>
          <c:y val="0.17677259275167487"/>
          <c:w val="0.34987442328689217"/>
          <c:h val="0.82450930699790836"/>
        </c:manualLayout>
      </c:layout>
      <c:pieChart>
        <c:varyColors val="1"/>
        <c:ser>
          <c:idx val="0"/>
          <c:order val="0"/>
          <c:tx>
            <c:strRef>
              <c:f>Лист1!$B$1</c:f>
              <c:strCache>
                <c:ptCount val="1"/>
                <c:pt idx="0">
                  <c:v>тысюрублей</c:v>
                </c:pt>
              </c:strCache>
            </c:strRef>
          </c:tx>
          <c:spPr>
            <a:scene3d>
              <a:camera prst="orthographicFront"/>
              <a:lightRig rig="threePt" dir="t"/>
            </a:scene3d>
            <a:sp3d>
              <a:bevelT/>
            </a:sp3d>
          </c:spPr>
          <c:dPt>
            <c:idx val="0"/>
            <c:bubble3D val="0"/>
            <c:explosion val="8"/>
            <c:spPr>
              <a:solidFill>
                <a:srgbClr val="FF0000"/>
              </a:solidFill>
              <a:ln>
                <a:noFill/>
              </a:ln>
              <a:effectLst/>
              <a:scene3d>
                <a:camera prst="orthographicFront"/>
                <a:lightRig rig="threePt" dir="t"/>
              </a:scene3d>
              <a:sp3d>
                <a:bevelT/>
              </a:sp3d>
            </c:spPr>
            <c:extLst>
              <c:ext xmlns:c16="http://schemas.microsoft.com/office/drawing/2014/chart" uri="{C3380CC4-5D6E-409C-BE32-E72D297353CC}">
                <c16:uniqueId val="{00000001-9F7C-4DF3-9C69-F6B142E2ECE0}"/>
              </c:ext>
            </c:extLst>
          </c:dPt>
          <c:dPt>
            <c:idx val="1"/>
            <c:bubble3D val="0"/>
            <c:explosion val="5"/>
            <c:spPr>
              <a:solidFill>
                <a:srgbClr val="60E146"/>
              </a:solidFill>
              <a:ln>
                <a:noFill/>
              </a:ln>
              <a:effectLst/>
              <a:scene3d>
                <a:camera prst="orthographicFront"/>
                <a:lightRig rig="threePt" dir="t"/>
              </a:scene3d>
              <a:sp3d>
                <a:bevelT/>
              </a:sp3d>
            </c:spPr>
            <c:extLst>
              <c:ext xmlns:c16="http://schemas.microsoft.com/office/drawing/2014/chart" uri="{C3380CC4-5D6E-409C-BE32-E72D297353CC}">
                <c16:uniqueId val="{00000003-9F7C-4DF3-9C69-F6B142E2ECE0}"/>
              </c:ext>
            </c:extLst>
          </c:dPt>
          <c:dPt>
            <c:idx val="2"/>
            <c:bubble3D val="0"/>
            <c:spPr>
              <a:solidFill>
                <a:schemeClr val="accent5"/>
              </a:solidFill>
              <a:ln>
                <a:noFill/>
              </a:ln>
              <a:effectLst/>
              <a:scene3d>
                <a:camera prst="orthographicFront"/>
                <a:lightRig rig="threePt" dir="t"/>
              </a:scene3d>
              <a:sp3d>
                <a:bevelT/>
              </a:sp3d>
            </c:spPr>
            <c:extLst>
              <c:ext xmlns:c16="http://schemas.microsoft.com/office/drawing/2014/chart" uri="{C3380CC4-5D6E-409C-BE32-E72D297353CC}">
                <c16:uniqueId val="{00000005-9F7C-4DF3-9C69-F6B142E2ECE0}"/>
              </c:ext>
            </c:extLst>
          </c:dPt>
          <c:dPt>
            <c:idx val="3"/>
            <c:bubble3D val="0"/>
            <c:explosion val="4"/>
            <c:spPr>
              <a:solidFill>
                <a:schemeClr val="accent4">
                  <a:lumMod val="60000"/>
                  <a:lumOff val="40000"/>
                </a:schemeClr>
              </a:solidFill>
              <a:ln>
                <a:noFill/>
              </a:ln>
              <a:effectLst/>
              <a:scene3d>
                <a:camera prst="orthographicFront"/>
                <a:lightRig rig="threePt" dir="t"/>
              </a:scene3d>
              <a:sp3d>
                <a:bevelT/>
              </a:sp3d>
            </c:spPr>
            <c:extLst>
              <c:ext xmlns:c16="http://schemas.microsoft.com/office/drawing/2014/chart" uri="{C3380CC4-5D6E-409C-BE32-E72D297353CC}">
                <c16:uniqueId val="{00000007-9F7C-4DF3-9C69-F6B142E2ECE0}"/>
              </c:ext>
            </c:extLst>
          </c:dPt>
          <c:dLbls>
            <c:dLbl>
              <c:idx val="0"/>
              <c:layout>
                <c:manualLayout>
                  <c:x val="0.10351487060641174"/>
                  <c:y val="-2.5640100309321564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r>
                      <a:rPr lang="en-US" strike="noStrike" dirty="0">
                        <a:solidFill>
                          <a:schemeClr val="tx1"/>
                        </a:solidFill>
                      </a:rPr>
                      <a:t>831 367,6</a:t>
                    </a:r>
                  </a:p>
                  <a:p>
                    <a:pPr>
                      <a:defRPr sz="1600"/>
                    </a:pPr>
                    <a:r>
                      <a:rPr lang="en-US" strike="noStrike" dirty="0">
                        <a:solidFill>
                          <a:schemeClr val="tx1"/>
                        </a:solidFill>
                      </a:rPr>
                      <a:t>1,1%</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extLst>
                <c:ext xmlns:c15="http://schemas.microsoft.com/office/drawing/2012/chart" uri="{CE6537A1-D6FC-4f65-9D91-7224C49458BB}">
                  <c15:layout>
                    <c:manualLayout>
                      <c:w val="0.19235225955967555"/>
                      <c:h val="0.132432632276798"/>
                    </c:manualLayout>
                  </c15:layout>
                  <c15:showDataLabelsRange val="0"/>
                </c:ext>
                <c:ext xmlns:c16="http://schemas.microsoft.com/office/drawing/2014/chart" uri="{C3380CC4-5D6E-409C-BE32-E72D297353CC}">
                  <c16:uniqueId val="{00000001-9F7C-4DF3-9C69-F6B142E2ECE0}"/>
                </c:ext>
              </c:extLst>
            </c:dLbl>
            <c:dLbl>
              <c:idx val="1"/>
              <c:layout>
                <c:manualLayout>
                  <c:x val="-0.18539988990368092"/>
                  <c:y val="0.1743148276245835"/>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r>
                      <a:rPr lang="en-US" strike="noStrike" dirty="0">
                        <a:solidFill>
                          <a:schemeClr val="tx1"/>
                        </a:solidFill>
                      </a:rPr>
                      <a:t>24 626 783,0</a:t>
                    </a:r>
                  </a:p>
                  <a:p>
                    <a:pPr>
                      <a:defRPr sz="1600"/>
                    </a:pPr>
                    <a:r>
                      <a:rPr lang="en-US" strike="noStrike" dirty="0">
                        <a:solidFill>
                          <a:schemeClr val="tx1"/>
                        </a:solidFill>
                      </a:rPr>
                      <a:t>34,1%</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extLst>
                <c:ext xmlns:c15="http://schemas.microsoft.com/office/drawing/2012/chart" uri="{CE6537A1-D6FC-4f65-9D91-7224C49458BB}">
                  <c15:layout>
                    <c:manualLayout>
                      <c:w val="0.22672846658941678"/>
                      <c:h val="0.20935298245935929"/>
                    </c:manualLayout>
                  </c15:layout>
                  <c15:showDataLabelsRange val="0"/>
                </c:ext>
                <c:ext xmlns:c16="http://schemas.microsoft.com/office/drawing/2014/chart" uri="{C3380CC4-5D6E-409C-BE32-E72D297353CC}">
                  <c16:uniqueId val="{00000003-9F7C-4DF3-9C69-F6B142E2ECE0}"/>
                </c:ext>
              </c:extLst>
            </c:dLbl>
            <c:dLbl>
              <c:idx val="2"/>
              <c:layout>
                <c:manualLayout>
                  <c:x val="0.1780253829800823"/>
                  <c:y val="-0.1432479092340449"/>
                </c:manualLayout>
              </c:layout>
              <c:tx>
                <c:rich>
                  <a:bodyPr/>
                  <a:lstStyle/>
                  <a:p>
                    <a:r>
                      <a:rPr lang="en-US" strike="noStrike" dirty="0">
                        <a:solidFill>
                          <a:schemeClr val="tx1"/>
                        </a:solidFill>
                      </a:rPr>
                      <a:t>38 685 204,9</a:t>
                    </a:r>
                  </a:p>
                  <a:p>
                    <a:r>
                      <a:rPr lang="en-US" strike="noStrike" dirty="0">
                        <a:solidFill>
                          <a:schemeClr val="tx1"/>
                        </a:solidFill>
                      </a:rPr>
                      <a:t>53,6%</a:t>
                    </a:r>
                  </a:p>
                </c:rich>
              </c:tx>
              <c:showLegendKey val="0"/>
              <c:showVal val="1"/>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5-9F7C-4DF3-9C69-F6B142E2ECE0}"/>
                </c:ext>
              </c:extLst>
            </c:dLbl>
            <c:dLbl>
              <c:idx val="3"/>
              <c:layout>
                <c:manualLayout>
                  <c:x val="-7.5313181449074371E-3"/>
                  <c:y val="-6.3343665923625322E-2"/>
                </c:manualLayout>
              </c:layout>
              <c:tx>
                <c:rich>
                  <a:bodyPr/>
                  <a:lstStyle/>
                  <a:p>
                    <a:r>
                      <a:rPr lang="en-US" strike="noStrike" dirty="0">
                        <a:solidFill>
                          <a:schemeClr val="tx1"/>
                        </a:solidFill>
                      </a:rPr>
                      <a:t>8 069 731,8</a:t>
                    </a:r>
                  </a:p>
                  <a:p>
                    <a:r>
                      <a:rPr lang="en-US" strike="noStrike" dirty="0">
                        <a:solidFill>
                          <a:schemeClr val="tx1"/>
                        </a:solidFill>
                      </a:rPr>
                      <a:t>11,2%</a:t>
                    </a:r>
                  </a:p>
                </c:rich>
              </c:tx>
              <c:showLegendKey val="0"/>
              <c:showVal val="1"/>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7-9F7C-4DF3-9C69-F6B142E2ECE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Лист1!$B$2:$B$5</c:f>
              <c:numCache>
                <c:formatCode>#\ ##0.0</c:formatCode>
                <c:ptCount val="4"/>
                <c:pt idx="0">
                  <c:v>831367.6</c:v>
                </c:pt>
                <c:pt idx="1">
                  <c:v>24626783</c:v>
                </c:pt>
                <c:pt idx="2">
                  <c:v>38685204.899999999</c:v>
                </c:pt>
                <c:pt idx="3">
                  <c:v>8069731.7999999998</c:v>
                </c:pt>
              </c:numCache>
            </c:numRef>
          </c:val>
          <c:extLst>
            <c:ext xmlns:c16="http://schemas.microsoft.com/office/drawing/2014/chart" uri="{C3380CC4-5D6E-409C-BE32-E72D297353CC}">
              <c16:uniqueId val="{00000008-9F7C-4DF3-9C69-F6B142E2ECE0}"/>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2.0084974893781384E-2"/>
          <c:y val="0.1612059534512495"/>
          <c:w val="0.28375823821558804"/>
          <c:h val="0.5306531689372203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lgn="r">
        <a:defRPr sz="1800"/>
      </a:pPr>
      <a:endParaRPr lang="ru-RU"/>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14020342688263"/>
          <c:y val="9.093131389959519E-2"/>
          <c:w val="0.89014807102510085"/>
          <c:h val="0.61163766517123852"/>
        </c:manualLayout>
      </c:layout>
      <c:barChart>
        <c:barDir val="col"/>
        <c:grouping val="stacked"/>
        <c:varyColors val="0"/>
        <c:ser>
          <c:idx val="0"/>
          <c:order val="0"/>
          <c:tx>
            <c:strRef>
              <c:f>Лист1!$B$1</c:f>
              <c:strCache>
                <c:ptCount val="1"/>
                <c:pt idx="0">
                  <c:v>Объем гос.долга Республики Татарстан, млрд.руб</c:v>
                </c:pt>
              </c:strCache>
            </c:strRef>
          </c:tx>
          <c:spPr>
            <a:solidFill>
              <a:schemeClr val="accent6"/>
            </a:solidFill>
            <a:scene3d>
              <a:camera prst="orthographicFront"/>
              <a:lightRig rig="threePt" dir="t"/>
            </a:scene3d>
            <a:sp3d>
              <a:bevelT/>
            </a:sp3d>
          </c:spPr>
          <c:invertIfNegative val="0"/>
          <c:dLbls>
            <c:dLbl>
              <c:idx val="0"/>
              <c:layout>
                <c:manualLayout>
                  <c:x val="-3.0179862474881938E-3"/>
                  <c:y val="9.20187426802129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DC-4EA8-925E-D6A7DC2AF390}"/>
                </c:ext>
              </c:extLst>
            </c:dLbl>
            <c:dLbl>
              <c:idx val="1"/>
              <c:layout>
                <c:manualLayout>
                  <c:x val="-3.0179862474882077E-3"/>
                  <c:y val="9.45748188657744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DC-4EA8-925E-D6A7DC2AF390}"/>
                </c:ext>
              </c:extLst>
            </c:dLbl>
            <c:dLbl>
              <c:idx val="2"/>
              <c:layout>
                <c:manualLayout>
                  <c:x val="-3.0179862474882355E-3"/>
                  <c:y val="7.923836175240557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3DC-4EA8-925E-D6A7DC2AF390}"/>
                </c:ext>
              </c:extLst>
            </c:dLbl>
            <c:dLbl>
              <c:idx val="3"/>
              <c:layout>
                <c:manualLayout>
                  <c:x val="-3.01798624748818E-3"/>
                  <c:y val="7.923836175240557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DC-4EA8-925E-D6A7DC2AF390}"/>
                </c:ext>
              </c:extLst>
            </c:dLbl>
            <c:dLbl>
              <c:idx val="4"/>
              <c:layout>
                <c:manualLayout>
                  <c:x val="-6.0359130857982595E-3"/>
                  <c:y val="0.1750912187109607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1580013231612145"/>
                      <c:h val="7.5647175344612405E-2"/>
                    </c:manualLayout>
                  </c15:layout>
                </c:ext>
                <c:ext xmlns:c16="http://schemas.microsoft.com/office/drawing/2014/chart" uri="{C3380CC4-5D6E-409C-BE32-E72D297353CC}">
                  <c16:uniqueId val="{00000004-E3DC-4EA8-925E-D6A7DC2AF390}"/>
                </c:ext>
              </c:extLst>
            </c:dLbl>
            <c:dLbl>
              <c:idx val="5"/>
              <c:layout>
                <c:manualLayout>
                  <c:x val="9.0540181516426399E-3"/>
                  <c:y val="0.22237872877676862"/>
                </c:manualLayout>
              </c:layout>
              <c:tx>
                <c:rich>
                  <a:bodyPr/>
                  <a:lstStyle/>
                  <a:p>
                    <a:r>
                      <a:rPr lang="en-US" strike="noStrike" dirty="0"/>
                      <a:t>125,7</a:t>
                    </a:r>
                  </a:p>
                </c:rich>
              </c:tx>
              <c:dLblPos val="ctr"/>
              <c:showLegendKey val="0"/>
              <c:showVal val="1"/>
              <c:showCatName val="0"/>
              <c:showSerName val="0"/>
              <c:showPercent val="0"/>
              <c:showBubbleSize val="0"/>
              <c:extLst>
                <c:ext xmlns:c15="http://schemas.microsoft.com/office/drawing/2012/chart" uri="{CE6537A1-D6FC-4f65-9D91-7224C49458BB}">
                  <c15:layout>
                    <c:manualLayout>
                      <c:w val="0.10573514818074838"/>
                      <c:h val="6.7978946787927985E-2"/>
                    </c:manualLayout>
                  </c15:layout>
                  <c15:showDataLabelsRange val="0"/>
                </c:ext>
                <c:ext xmlns:c16="http://schemas.microsoft.com/office/drawing/2014/chart" uri="{C3380CC4-5D6E-409C-BE32-E72D297353CC}">
                  <c16:uniqueId val="{00000005-E3DC-4EA8-925E-D6A7DC2AF390}"/>
                </c:ext>
              </c:extLst>
            </c:dLbl>
            <c:spPr>
              <a:solidFill>
                <a:schemeClr val="lt1"/>
              </a:solidFill>
              <a:ln w="25400" cap="flat" cmpd="sng" algn="ctr">
                <a:solidFill>
                  <a:schemeClr val="accent6"/>
                </a:solidFill>
                <a:prstDash val="solid"/>
              </a:ln>
              <a:effectLst/>
            </c:spPr>
            <c:txPr>
              <a:bodyPr/>
              <a:lstStyle/>
              <a:p>
                <a:pPr>
                  <a:defRPr sz="2400" b="1">
                    <a:solidFill>
                      <a:schemeClr val="dk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Лист1!$A$2:$A$7</c:f>
              <c:numCache>
                <c:formatCode>General</c:formatCode>
                <c:ptCount val="6"/>
                <c:pt idx="0">
                  <c:v>2018</c:v>
                </c:pt>
                <c:pt idx="1">
                  <c:v>2019</c:v>
                </c:pt>
                <c:pt idx="2">
                  <c:v>2020</c:v>
                </c:pt>
                <c:pt idx="3">
                  <c:v>2021</c:v>
                </c:pt>
                <c:pt idx="4">
                  <c:v>2022</c:v>
                </c:pt>
                <c:pt idx="5">
                  <c:v>2023</c:v>
                </c:pt>
              </c:numCache>
            </c:numRef>
          </c:cat>
          <c:val>
            <c:numRef>
              <c:f>Лист1!$B$2:$B$7</c:f>
              <c:numCache>
                <c:formatCode>#\ ##0.0</c:formatCode>
                <c:ptCount val="6"/>
                <c:pt idx="0">
                  <c:v>95</c:v>
                </c:pt>
                <c:pt idx="1">
                  <c:v>93.7</c:v>
                </c:pt>
                <c:pt idx="2">
                  <c:v>98.2</c:v>
                </c:pt>
                <c:pt idx="3">
                  <c:v>96.6</c:v>
                </c:pt>
                <c:pt idx="4">
                  <c:v>103.5</c:v>
                </c:pt>
                <c:pt idx="5">
                  <c:v>125.7</c:v>
                </c:pt>
              </c:numCache>
            </c:numRef>
          </c:val>
          <c:extLst>
            <c:ext xmlns:c16="http://schemas.microsoft.com/office/drawing/2014/chart" uri="{C3380CC4-5D6E-409C-BE32-E72D297353CC}">
              <c16:uniqueId val="{00000006-E3DC-4EA8-925E-D6A7DC2AF390}"/>
            </c:ext>
          </c:extLst>
        </c:ser>
        <c:dLbls>
          <c:showLegendKey val="0"/>
          <c:showVal val="0"/>
          <c:showCatName val="0"/>
          <c:showSerName val="0"/>
          <c:showPercent val="0"/>
          <c:showBubbleSize val="0"/>
        </c:dLbls>
        <c:gapWidth val="150"/>
        <c:overlap val="100"/>
        <c:axId val="276982368"/>
        <c:axId val="276981976"/>
      </c:barChart>
      <c:lineChart>
        <c:grouping val="standard"/>
        <c:varyColors val="0"/>
        <c:ser>
          <c:idx val="1"/>
          <c:order val="1"/>
          <c:tx>
            <c:strRef>
              <c:f>Лист1!$C$1</c:f>
              <c:strCache>
                <c:ptCount val="1"/>
                <c:pt idx="0">
                  <c:v>Долговая нагрузка на бюджет Республики Татарстан,%</c:v>
                </c:pt>
              </c:strCache>
            </c:strRef>
          </c:tx>
          <c:spPr>
            <a:ln w="63500"/>
          </c:spPr>
          <c:marker>
            <c:symbol val="square"/>
            <c:size val="4"/>
            <c:spPr>
              <a:ln w="63500" cap="rnd"/>
            </c:spPr>
          </c:marker>
          <c:dLbls>
            <c:dLbl>
              <c:idx val="4"/>
              <c:tx>
                <c:rich>
                  <a:bodyPr/>
                  <a:lstStyle/>
                  <a:p>
                    <a:r>
                      <a:rPr lang="en-US" dirty="0"/>
                      <a:t>28,2</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3DC-4EA8-925E-D6A7DC2AF390}"/>
                </c:ext>
              </c:extLst>
            </c:dLbl>
            <c:dLbl>
              <c:idx val="5"/>
              <c:layout>
                <c:manualLayout>
                  <c:x val="-3.3725996315680525E-2"/>
                  <c:y val="-4.4213677503289188E-2"/>
                </c:manualLayout>
              </c:layout>
              <c:tx>
                <c:rich>
                  <a:bodyPr wrap="square" lIns="38100" tIns="19050" rIns="38100" bIns="19050" anchor="ctr">
                    <a:spAutoFit/>
                  </a:bodyPr>
                  <a:lstStyle/>
                  <a:p>
                    <a:pPr>
                      <a:defRPr sz="2400" b="1" strike="noStrike">
                        <a:solidFill>
                          <a:schemeClr val="accent2"/>
                        </a:solidFill>
                      </a:defRPr>
                    </a:pPr>
                    <a:r>
                      <a:rPr lang="en-US" strike="noStrike" dirty="0"/>
                      <a:t>30,9</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3DC-4EA8-925E-D6A7DC2AF390}"/>
                </c:ext>
              </c:extLst>
            </c:dLbl>
            <c:spPr>
              <a:noFill/>
              <a:ln>
                <a:noFill/>
              </a:ln>
              <a:effectLst/>
            </c:spPr>
            <c:txPr>
              <a:bodyPr wrap="square" lIns="38100" tIns="19050" rIns="38100" bIns="19050" anchor="ctr">
                <a:spAutoFit/>
              </a:bodyPr>
              <a:lstStyle/>
              <a:p>
                <a:pPr>
                  <a:defRPr sz="2400" b="1">
                    <a:solidFill>
                      <a:schemeClr val="accent2"/>
                    </a:solidFill>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Лист1!$A$2:$A$7</c:f>
              <c:numCache>
                <c:formatCode>General</c:formatCode>
                <c:ptCount val="6"/>
                <c:pt idx="0">
                  <c:v>2018</c:v>
                </c:pt>
                <c:pt idx="1">
                  <c:v>2019</c:v>
                </c:pt>
                <c:pt idx="2">
                  <c:v>2020</c:v>
                </c:pt>
                <c:pt idx="3">
                  <c:v>2021</c:v>
                </c:pt>
                <c:pt idx="4">
                  <c:v>2022</c:v>
                </c:pt>
                <c:pt idx="5">
                  <c:v>2023</c:v>
                </c:pt>
              </c:numCache>
            </c:numRef>
          </c:cat>
          <c:val>
            <c:numRef>
              <c:f>Лист1!$C$2:$C$7</c:f>
              <c:numCache>
                <c:formatCode>0.0</c:formatCode>
                <c:ptCount val="6"/>
                <c:pt idx="0">
                  <c:v>40</c:v>
                </c:pt>
                <c:pt idx="1">
                  <c:v>37.5</c:v>
                </c:pt>
                <c:pt idx="2">
                  <c:v>47.5</c:v>
                </c:pt>
                <c:pt idx="3">
                  <c:v>47.5</c:v>
                </c:pt>
                <c:pt idx="4">
                  <c:v>28.2</c:v>
                </c:pt>
                <c:pt idx="5">
                  <c:v>30.9</c:v>
                </c:pt>
              </c:numCache>
            </c:numRef>
          </c:val>
          <c:smooth val="0"/>
          <c:extLst>
            <c:ext xmlns:c16="http://schemas.microsoft.com/office/drawing/2014/chart" uri="{C3380CC4-5D6E-409C-BE32-E72D297353CC}">
              <c16:uniqueId val="{00000009-E3DC-4EA8-925E-D6A7DC2AF390}"/>
            </c:ext>
          </c:extLst>
        </c:ser>
        <c:dLbls>
          <c:showLegendKey val="0"/>
          <c:showVal val="0"/>
          <c:showCatName val="0"/>
          <c:showSerName val="0"/>
          <c:showPercent val="0"/>
          <c:showBubbleSize val="0"/>
        </c:dLbls>
        <c:marker val="1"/>
        <c:smooth val="0"/>
        <c:axId val="276975704"/>
        <c:axId val="276982760"/>
      </c:lineChart>
      <c:catAx>
        <c:axId val="276982368"/>
        <c:scaling>
          <c:orientation val="minMax"/>
        </c:scaling>
        <c:delete val="0"/>
        <c:axPos val="b"/>
        <c:numFmt formatCode="General" sourceLinked="1"/>
        <c:majorTickMark val="out"/>
        <c:minorTickMark val="none"/>
        <c:tickLblPos val="nextTo"/>
        <c:txPr>
          <a:bodyPr/>
          <a:lstStyle/>
          <a:p>
            <a:pPr>
              <a:defRPr sz="1800" b="1"/>
            </a:pPr>
            <a:endParaRPr lang="ru-RU"/>
          </a:p>
        </c:txPr>
        <c:crossAx val="276981976"/>
        <c:crosses val="autoZero"/>
        <c:auto val="1"/>
        <c:lblAlgn val="ctr"/>
        <c:lblOffset val="100"/>
        <c:noMultiLvlLbl val="0"/>
      </c:catAx>
      <c:valAx>
        <c:axId val="276981976"/>
        <c:scaling>
          <c:orientation val="minMax"/>
          <c:max val="130"/>
        </c:scaling>
        <c:delete val="0"/>
        <c:axPos val="l"/>
        <c:majorGridlines/>
        <c:numFmt formatCode="#,##0" sourceLinked="0"/>
        <c:majorTickMark val="out"/>
        <c:minorTickMark val="none"/>
        <c:tickLblPos val="nextTo"/>
        <c:txPr>
          <a:bodyPr/>
          <a:lstStyle/>
          <a:p>
            <a:pPr>
              <a:defRPr sz="2000" b="1">
                <a:solidFill>
                  <a:schemeClr val="accent6"/>
                </a:solidFill>
              </a:defRPr>
            </a:pPr>
            <a:endParaRPr lang="ru-RU"/>
          </a:p>
        </c:txPr>
        <c:crossAx val="276982368"/>
        <c:crosses val="autoZero"/>
        <c:crossBetween val="between"/>
        <c:majorUnit val="10"/>
      </c:valAx>
      <c:valAx>
        <c:axId val="276982760"/>
        <c:scaling>
          <c:orientation val="minMax"/>
          <c:max val="130"/>
        </c:scaling>
        <c:delete val="0"/>
        <c:axPos val="r"/>
        <c:numFmt formatCode="0.0" sourceLinked="1"/>
        <c:majorTickMark val="out"/>
        <c:minorTickMark val="none"/>
        <c:tickLblPos val="nextTo"/>
        <c:txPr>
          <a:bodyPr/>
          <a:lstStyle/>
          <a:p>
            <a:pPr>
              <a:defRPr sz="2000" b="1">
                <a:solidFill>
                  <a:schemeClr val="accent2"/>
                </a:solidFill>
              </a:defRPr>
            </a:pPr>
            <a:endParaRPr lang="ru-RU"/>
          </a:p>
        </c:txPr>
        <c:crossAx val="276975704"/>
        <c:crosses val="max"/>
        <c:crossBetween val="between"/>
        <c:majorUnit val="10"/>
      </c:valAx>
      <c:catAx>
        <c:axId val="276975704"/>
        <c:scaling>
          <c:orientation val="minMax"/>
        </c:scaling>
        <c:delete val="1"/>
        <c:axPos val="b"/>
        <c:numFmt formatCode="General" sourceLinked="1"/>
        <c:majorTickMark val="out"/>
        <c:minorTickMark val="none"/>
        <c:tickLblPos val="none"/>
        <c:crossAx val="276982760"/>
        <c:crosses val="autoZero"/>
        <c:auto val="1"/>
        <c:lblAlgn val="ctr"/>
        <c:lblOffset val="100"/>
        <c:noMultiLvlLbl val="0"/>
      </c:catAx>
    </c:plotArea>
    <c:legend>
      <c:legendPos val="b"/>
      <c:overlay val="0"/>
    </c:legend>
    <c:plotVisOnly val="1"/>
    <c:dispBlanksAs val="gap"/>
    <c:showDLblsOverMax val="0"/>
  </c:chart>
  <c:txPr>
    <a:bodyPr/>
    <a:lstStyle/>
    <a:p>
      <a:pPr algn="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301326693896053"/>
          <c:y val="4.9257771997279834E-2"/>
        </c:manualLayout>
      </c:layout>
      <c:overlay val="0"/>
      <c:txPr>
        <a:bodyPr/>
        <a:lstStyle/>
        <a:p>
          <a:pPr>
            <a:defRPr sz="1800">
              <a:solidFill>
                <a:schemeClr val="bg1">
                  <a:lumMod val="50000"/>
                </a:schemeClr>
              </a:solidFill>
            </a:defRPr>
          </a:pPr>
          <a:endParaRPr lang="ru-RU"/>
        </a:p>
      </c:txPr>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Доходы</c:v>
                </c:pt>
              </c:strCache>
            </c:strRef>
          </c:tx>
          <c:spPr>
            <a:solidFill>
              <a:srgbClr val="60E146"/>
            </a:solidFill>
            <a:scene3d>
              <a:camera prst="orthographicFront"/>
              <a:lightRig rig="threePt" dir="t"/>
            </a:scene3d>
            <a:sp3d>
              <a:bevelT/>
            </a:sp3d>
          </c:spPr>
          <c:invertIfNegative val="0"/>
          <c:dPt>
            <c:idx val="1"/>
            <c:invertIfNegative val="0"/>
            <c:bubble3D val="0"/>
            <c:extLst>
              <c:ext xmlns:c16="http://schemas.microsoft.com/office/drawing/2014/chart" uri="{C3380CC4-5D6E-409C-BE32-E72D297353CC}">
                <c16:uniqueId val="{00000000-925B-4072-B725-E4DFDC7CE855}"/>
              </c:ext>
            </c:extLst>
          </c:dPt>
          <c:dLbls>
            <c:dLbl>
              <c:idx val="0"/>
              <c:layout>
                <c:manualLayout>
                  <c:x val="1.3210273838547509E-4"/>
                  <c:y val="-5.764516821335209E-3"/>
                </c:manualLayout>
              </c:layout>
              <c:tx>
                <c:rich>
                  <a:bodyPr/>
                  <a:lstStyle/>
                  <a:p>
                    <a:pPr>
                      <a:defRPr sz="1000">
                        <a:solidFill>
                          <a:schemeClr val="dk1"/>
                        </a:solidFill>
                        <a:latin typeface="+mn-lt"/>
                        <a:ea typeface="+mn-ea"/>
                        <a:cs typeface="+mn-cs"/>
                      </a:defRPr>
                    </a:pPr>
                    <a:r>
                      <a:rPr lang="en-US" dirty="0"/>
                      <a:t>484 658 991,8</a:t>
                    </a:r>
                  </a:p>
                </c:rich>
              </c:tx>
              <c:numFmt formatCode="#,##0.0" sourceLinked="0"/>
              <c:spPr>
                <a:solidFill>
                  <a:schemeClr val="lt1"/>
                </a:solidFill>
                <a:ln w="25400" cap="flat" cmpd="sng" algn="ctr">
                  <a:solidFill>
                    <a:schemeClr val="accent3"/>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1256410256410255"/>
                      <c:h val="8.3168251993254852E-2"/>
                    </c:manualLayout>
                  </c15:layout>
                  <c15:showDataLabelsRange val="0"/>
                </c:ext>
                <c:ext xmlns:c16="http://schemas.microsoft.com/office/drawing/2014/chart" uri="{C3380CC4-5D6E-409C-BE32-E72D297353CC}">
                  <c16:uniqueId val="{00000001-925B-4072-B725-E4DFDC7CE855}"/>
                </c:ext>
              </c:extLst>
            </c:dLbl>
            <c:dLbl>
              <c:idx val="1"/>
              <c:layout>
                <c:manualLayout>
                  <c:x val="-4.3908516767836156E-3"/>
                  <c:y val="-1.1889093734566545E-2"/>
                </c:manualLayout>
              </c:layout>
              <c:tx>
                <c:rich>
                  <a:bodyPr/>
                  <a:lstStyle/>
                  <a:p>
                    <a:pPr>
                      <a:defRPr sz="1000">
                        <a:solidFill>
                          <a:schemeClr val="dk1"/>
                        </a:solidFill>
                        <a:latin typeface="+mn-lt"/>
                        <a:ea typeface="+mn-ea"/>
                        <a:cs typeface="+mn-cs"/>
                      </a:defRPr>
                    </a:pPr>
                    <a:r>
                      <a:rPr lang="en-US" dirty="0"/>
                      <a:t>486 843 482,8</a:t>
                    </a:r>
                  </a:p>
                </c:rich>
              </c:tx>
              <c:numFmt formatCode="#,##0.0" sourceLinked="0"/>
              <c:spPr>
                <a:solidFill>
                  <a:schemeClr val="lt1"/>
                </a:solidFill>
                <a:ln w="25400" cap="flat" cmpd="sng" algn="ctr">
                  <a:solidFill>
                    <a:schemeClr val="accent3"/>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4153702926666635"/>
                      <c:h val="8.2096286662133061E-2"/>
                    </c:manualLayout>
                  </c15:layout>
                  <c15:showDataLabelsRange val="0"/>
                </c:ext>
                <c:ext xmlns:c16="http://schemas.microsoft.com/office/drawing/2014/chart" uri="{C3380CC4-5D6E-409C-BE32-E72D297353CC}">
                  <c16:uniqueId val="{00000000-925B-4072-B725-E4DFDC7CE855}"/>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5B-4072-B725-E4DFDC7CE855}"/>
                </c:ext>
              </c:extLst>
            </c:dLbl>
            <c:numFmt formatCode="#,##0.0" sourceLinked="0"/>
            <c:spPr>
              <a:solidFill>
                <a:schemeClr val="lt1"/>
              </a:solidFill>
              <a:ln w="25400" cap="flat" cmpd="sng" algn="ctr">
                <a:solidFill>
                  <a:schemeClr val="accent3"/>
                </a:solidFill>
                <a:prstDash val="solid"/>
              </a:ln>
              <a:effectLst/>
            </c:spPr>
            <c:txPr>
              <a:bodyPr/>
              <a:lstStyle/>
              <a:p>
                <a:pPr>
                  <a:defRPr sz="8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 ##0.0</c:formatCode>
                <c:ptCount val="2"/>
                <c:pt idx="0">
                  <c:v>484658991.80000001</c:v>
                </c:pt>
                <c:pt idx="1">
                  <c:v>486843482.80000001</c:v>
                </c:pt>
              </c:numCache>
            </c:numRef>
          </c:val>
          <c:extLst>
            <c:ext xmlns:c16="http://schemas.microsoft.com/office/drawing/2014/chart" uri="{C3380CC4-5D6E-409C-BE32-E72D297353CC}">
              <c16:uniqueId val="{00000003-925B-4072-B725-E4DFDC7CE855}"/>
            </c:ext>
          </c:extLst>
        </c:ser>
        <c:dLbls>
          <c:showLegendKey val="0"/>
          <c:showVal val="0"/>
          <c:showCatName val="0"/>
          <c:showSerName val="0"/>
          <c:showPercent val="0"/>
          <c:showBubbleSize val="0"/>
        </c:dLbls>
        <c:gapWidth val="100"/>
        <c:gapDepth val="100"/>
        <c:shape val="box"/>
        <c:axId val="219616872"/>
        <c:axId val="112332936"/>
        <c:axId val="0"/>
      </c:bar3DChart>
      <c:catAx>
        <c:axId val="219616872"/>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112332936"/>
        <c:crosses val="autoZero"/>
        <c:auto val="1"/>
        <c:lblAlgn val="ctr"/>
        <c:lblOffset val="100"/>
        <c:noMultiLvlLbl val="0"/>
      </c:catAx>
      <c:valAx>
        <c:axId val="112332936"/>
        <c:scaling>
          <c:orientation val="minMax"/>
          <c:min val="0"/>
        </c:scaling>
        <c:delete val="1"/>
        <c:axPos val="l"/>
        <c:majorGridlines/>
        <c:numFmt formatCode="#,##0" sourceLinked="0"/>
        <c:majorTickMark val="out"/>
        <c:minorTickMark val="none"/>
        <c:tickLblPos val="nextTo"/>
        <c:crossAx val="219616872"/>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958051818342044"/>
          <c:y val="4.5152957664173182E-2"/>
        </c:manualLayout>
      </c:layout>
      <c:overlay val="0"/>
      <c:txPr>
        <a:bodyPr/>
        <a:lstStyle/>
        <a:p>
          <a:pPr>
            <a:defRPr sz="1800">
              <a:solidFill>
                <a:schemeClr val="bg1">
                  <a:lumMod val="50000"/>
                </a:schemeClr>
              </a:solidFill>
            </a:defRPr>
          </a:pPr>
          <a:endParaRPr lang="ru-RU"/>
        </a:p>
      </c:txPr>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Расходы</c:v>
                </c:pt>
              </c:strCache>
            </c:strRef>
          </c:tx>
          <c:spPr>
            <a:solidFill>
              <a:srgbClr val="00B0F0"/>
            </a:solidFill>
            <a:scene3d>
              <a:camera prst="orthographicFront"/>
              <a:lightRig rig="threePt" dir="t"/>
            </a:scene3d>
            <a:sp3d>
              <a:bevelT/>
            </a:sp3d>
          </c:spPr>
          <c:invertIfNegative val="0"/>
          <c:dPt>
            <c:idx val="1"/>
            <c:invertIfNegative val="0"/>
            <c:bubble3D val="0"/>
            <c:extLst>
              <c:ext xmlns:c16="http://schemas.microsoft.com/office/drawing/2014/chart" uri="{C3380CC4-5D6E-409C-BE32-E72D297353CC}">
                <c16:uniqueId val="{00000000-19DA-476A-A511-D793D559883F}"/>
              </c:ext>
            </c:extLst>
          </c:dPt>
          <c:dLbls>
            <c:dLbl>
              <c:idx val="0"/>
              <c:layout>
                <c:manualLayout>
                  <c:x val="1.5584646741633812E-2"/>
                  <c:y val="-1.1921738320995263E-2"/>
                </c:manualLayout>
              </c:layout>
              <c:tx>
                <c:rich>
                  <a:bodyPr/>
                  <a:lstStyle/>
                  <a:p>
                    <a:r>
                      <a:rPr lang="en-US" dirty="0"/>
                      <a:t>524 767 828,3</a:t>
                    </a:r>
                  </a:p>
                </c:rich>
              </c:tx>
              <c:showLegendKey val="0"/>
              <c:showVal val="1"/>
              <c:showCatName val="0"/>
              <c:showSerName val="0"/>
              <c:showPercent val="0"/>
              <c:showBubbleSize val="0"/>
              <c:extLst>
                <c:ext xmlns:c15="http://schemas.microsoft.com/office/drawing/2012/chart" uri="{CE6537A1-D6FC-4f65-9D91-7224C49458BB}">
                  <c15:layout>
                    <c:manualLayout>
                      <c:w val="0.31408399439745333"/>
                      <c:h val="8.6201100995239713E-2"/>
                    </c:manualLayout>
                  </c15:layout>
                  <c15:showDataLabelsRange val="0"/>
                </c:ext>
                <c:ext xmlns:c16="http://schemas.microsoft.com/office/drawing/2014/chart" uri="{C3380CC4-5D6E-409C-BE32-E72D297353CC}">
                  <c16:uniqueId val="{00000001-19DA-476A-A511-D793D559883F}"/>
                </c:ext>
              </c:extLst>
            </c:dLbl>
            <c:dLbl>
              <c:idx val="1"/>
              <c:layout>
                <c:manualLayout>
                  <c:x val="6.1662198659708095E-3"/>
                  <c:y val="-1.8046396086808723E-2"/>
                </c:manualLayout>
              </c:layout>
              <c:tx>
                <c:rich>
                  <a:bodyPr/>
                  <a:lstStyle/>
                  <a:p>
                    <a:r>
                      <a:rPr lang="en-US" dirty="0"/>
                      <a:t>510 221 004,4</a:t>
                    </a:r>
                  </a:p>
                </c:rich>
              </c:tx>
              <c:showLegendKey val="0"/>
              <c:showVal val="1"/>
              <c:showCatName val="0"/>
              <c:showSerName val="0"/>
              <c:showPercent val="0"/>
              <c:showBubbleSize val="0"/>
              <c:extLst>
                <c:ext xmlns:c15="http://schemas.microsoft.com/office/drawing/2012/chart" uri="{CE6537A1-D6FC-4f65-9D91-7224C49458BB}">
                  <c15:layout>
                    <c:manualLayout>
                      <c:w val="0.32181860972992293"/>
                      <c:h val="7.9063249047812353E-2"/>
                    </c:manualLayout>
                  </c15:layout>
                  <c15:showDataLabelsRange val="0"/>
                </c:ext>
                <c:ext xmlns:c16="http://schemas.microsoft.com/office/drawing/2014/chart" uri="{C3380CC4-5D6E-409C-BE32-E72D297353CC}">
                  <c16:uniqueId val="{00000000-19DA-476A-A511-D793D559883F}"/>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DA-476A-A511-D793D559883F}"/>
                </c:ext>
              </c:extLst>
            </c:dLbl>
            <c:numFmt formatCode="#,##0.0" sourceLinked="0"/>
            <c:spPr>
              <a:solidFill>
                <a:schemeClr val="lt1"/>
              </a:solidFill>
              <a:ln w="25400" cap="flat" cmpd="sng" algn="ctr">
                <a:solidFill>
                  <a:schemeClr val="accent1"/>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 ##0.0</c:formatCode>
                <c:ptCount val="2"/>
                <c:pt idx="0">
                  <c:v>524767828.30000001</c:v>
                </c:pt>
                <c:pt idx="1">
                  <c:v>510221004.39999998</c:v>
                </c:pt>
              </c:numCache>
            </c:numRef>
          </c:val>
          <c:extLst>
            <c:ext xmlns:c16="http://schemas.microsoft.com/office/drawing/2014/chart" uri="{C3380CC4-5D6E-409C-BE32-E72D297353CC}">
              <c16:uniqueId val="{00000003-19DA-476A-A511-D793D559883F}"/>
            </c:ext>
          </c:extLst>
        </c:ser>
        <c:dLbls>
          <c:showLegendKey val="0"/>
          <c:showVal val="0"/>
          <c:showCatName val="0"/>
          <c:showSerName val="0"/>
          <c:showPercent val="0"/>
          <c:showBubbleSize val="0"/>
        </c:dLbls>
        <c:gapWidth val="100"/>
        <c:gapDepth val="100"/>
        <c:shape val="box"/>
        <c:axId val="111579088"/>
        <c:axId val="111578176"/>
        <c:axId val="0"/>
      </c:bar3DChart>
      <c:catAx>
        <c:axId val="111579088"/>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111578176"/>
        <c:crosses val="autoZero"/>
        <c:auto val="1"/>
        <c:lblAlgn val="ctr"/>
        <c:lblOffset val="100"/>
        <c:noMultiLvlLbl val="0"/>
      </c:catAx>
      <c:valAx>
        <c:axId val="111578176"/>
        <c:scaling>
          <c:orientation val="minMax"/>
          <c:min val="0"/>
        </c:scaling>
        <c:delete val="1"/>
        <c:axPos val="l"/>
        <c:majorGridlines/>
        <c:numFmt formatCode="#,##0" sourceLinked="0"/>
        <c:majorTickMark val="out"/>
        <c:minorTickMark val="none"/>
        <c:tickLblPos val="nextTo"/>
        <c:crossAx val="111579088"/>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bg1">
                    <a:lumMod val="50000"/>
                  </a:schemeClr>
                </a:solidFill>
              </a:defRPr>
            </a:pPr>
            <a:r>
              <a:rPr lang="ru-RU" dirty="0"/>
              <a:t>Дефицит </a:t>
            </a:r>
          </a:p>
        </c:rich>
      </c:tx>
      <c:layout>
        <c:manualLayout>
          <c:xMode val="edge"/>
          <c:yMode val="edge"/>
          <c:x val="0.31718528000044494"/>
          <c:y val="4.5152957664173182E-2"/>
        </c:manualLayout>
      </c:layout>
      <c:overlay val="0"/>
    </c:title>
    <c:autoTitleDeleted val="0"/>
    <c:view3D>
      <c:rotX val="0"/>
      <c:rotY val="0"/>
      <c:rAngAx val="1"/>
    </c:view3D>
    <c:floor>
      <c:thickness val="0"/>
    </c:floor>
    <c:sideWall>
      <c:thickness val="0"/>
    </c:sideWall>
    <c:backWall>
      <c:thickness val="0"/>
    </c:backWall>
    <c:plotArea>
      <c:layout>
        <c:manualLayout>
          <c:layoutTarget val="inner"/>
          <c:xMode val="edge"/>
          <c:yMode val="edge"/>
          <c:x val="0"/>
          <c:y val="1.4115713099981641E-2"/>
          <c:w val="1"/>
          <c:h val="0.86455955018992037"/>
        </c:manualLayout>
      </c:layout>
      <c:bar3DChart>
        <c:barDir val="col"/>
        <c:grouping val="stacked"/>
        <c:varyColors val="0"/>
        <c:ser>
          <c:idx val="0"/>
          <c:order val="0"/>
          <c:tx>
            <c:strRef>
              <c:f>Лист1!$B$1</c:f>
              <c:strCache>
                <c:ptCount val="1"/>
                <c:pt idx="0">
                  <c:v>Профицит</c:v>
                </c:pt>
              </c:strCache>
            </c:strRef>
          </c:tx>
          <c:spPr>
            <a:solidFill>
              <a:schemeClr val="accent6"/>
            </a:solidFill>
            <a:scene3d>
              <a:camera prst="orthographicFront"/>
              <a:lightRig rig="threePt" dir="t"/>
            </a:scene3d>
            <a:sp3d>
              <a:bevelT/>
            </a:sp3d>
          </c:spPr>
          <c:invertIfNegative val="0"/>
          <c:dPt>
            <c:idx val="1"/>
            <c:invertIfNegative val="0"/>
            <c:bubble3D val="0"/>
            <c:extLst>
              <c:ext xmlns:c16="http://schemas.microsoft.com/office/drawing/2014/chart" uri="{C3380CC4-5D6E-409C-BE32-E72D297353CC}">
                <c16:uniqueId val="{00000000-59D4-4018-96B9-7C977DD4A541}"/>
              </c:ext>
            </c:extLst>
          </c:dPt>
          <c:dLbls>
            <c:dLbl>
              <c:idx val="0"/>
              <c:layout>
                <c:manualLayout>
                  <c:x val="-1.0117620265371354E-17"/>
                  <c:y val="1.2314442999319958E-2"/>
                </c:manualLayout>
              </c:layout>
              <c:tx>
                <c:rich>
                  <a:bodyPr/>
                  <a:lstStyle/>
                  <a:p>
                    <a:pPr>
                      <a:defRPr sz="1000">
                        <a:solidFill>
                          <a:schemeClr val="dk1"/>
                        </a:solidFill>
                        <a:latin typeface="+mn-lt"/>
                        <a:ea typeface="+mn-ea"/>
                        <a:cs typeface="+mn-cs"/>
                      </a:defRPr>
                    </a:pPr>
                    <a:r>
                      <a:rPr lang="en-US" dirty="0"/>
                      <a:t>40 108 836,5</a:t>
                    </a:r>
                  </a:p>
                </c:rich>
              </c:tx>
              <c:numFmt formatCode="#,##0.0" sourceLinked="0"/>
              <c:spPr>
                <a:solidFill>
                  <a:schemeClr val="lt1"/>
                </a:solidFill>
                <a:ln w="25400" cap="flat" cmpd="sng" algn="ctr">
                  <a:solidFill>
                    <a:schemeClr val="accent6"/>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3955861693995132"/>
                      <c:h val="6.5677029329706441E-2"/>
                    </c:manualLayout>
                  </c15:layout>
                  <c15:showDataLabelsRange val="0"/>
                </c:ext>
                <c:ext xmlns:c16="http://schemas.microsoft.com/office/drawing/2014/chart" uri="{C3380CC4-5D6E-409C-BE32-E72D297353CC}">
                  <c16:uniqueId val="{00000001-59D4-4018-96B9-7C977DD4A541}"/>
                </c:ext>
              </c:extLst>
            </c:dLbl>
            <c:dLbl>
              <c:idx val="1"/>
              <c:layout>
                <c:manualLayout>
                  <c:x val="-1.3245037717070004E-2"/>
                  <c:y val="3.6943328997959872E-2"/>
                </c:manualLayout>
              </c:layout>
              <c:tx>
                <c:rich>
                  <a:bodyPr/>
                  <a:lstStyle/>
                  <a:p>
                    <a:pPr>
                      <a:defRPr sz="1000">
                        <a:solidFill>
                          <a:schemeClr val="dk1"/>
                        </a:solidFill>
                        <a:latin typeface="+mn-lt"/>
                        <a:ea typeface="+mn-ea"/>
                        <a:cs typeface="+mn-cs"/>
                      </a:defRPr>
                    </a:pPr>
                    <a:r>
                      <a:rPr lang="en-US" dirty="0"/>
                      <a:t>23 377 521,6</a:t>
                    </a:r>
                  </a:p>
                </c:rich>
              </c:tx>
              <c:numFmt formatCode="#,##0.0" sourceLinked="0"/>
              <c:spPr>
                <a:solidFill>
                  <a:schemeClr val="lt1"/>
                </a:solidFill>
                <a:ln w="25400" cap="flat" cmpd="sng" algn="ctr">
                  <a:solidFill>
                    <a:schemeClr val="accent6"/>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3955861693995132"/>
                      <c:h val="6.5677029329706441E-2"/>
                    </c:manualLayout>
                  </c15:layout>
                  <c15:showDataLabelsRange val="0"/>
                </c:ext>
                <c:ext xmlns:c16="http://schemas.microsoft.com/office/drawing/2014/chart" uri="{C3380CC4-5D6E-409C-BE32-E72D297353CC}">
                  <c16:uniqueId val="{00000000-59D4-4018-96B9-7C977DD4A541}"/>
                </c:ext>
              </c:extLst>
            </c:dLbl>
            <c:numFmt formatCode="#,##0.0" sourceLinked="0"/>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 ##0.0</c:formatCode>
                <c:ptCount val="2"/>
                <c:pt idx="0">
                  <c:v>40108836.5</c:v>
                </c:pt>
                <c:pt idx="1">
                  <c:v>23377521.600000001</c:v>
                </c:pt>
              </c:numCache>
            </c:numRef>
          </c:val>
          <c:extLst>
            <c:ext xmlns:c16="http://schemas.microsoft.com/office/drawing/2014/chart" uri="{C3380CC4-5D6E-409C-BE32-E72D297353CC}">
              <c16:uniqueId val="{00000002-59D4-4018-96B9-7C977DD4A541}"/>
            </c:ext>
          </c:extLst>
        </c:ser>
        <c:dLbls>
          <c:showLegendKey val="0"/>
          <c:showVal val="1"/>
          <c:showCatName val="0"/>
          <c:showSerName val="0"/>
          <c:showPercent val="0"/>
          <c:showBubbleSize val="0"/>
        </c:dLbls>
        <c:gapWidth val="100"/>
        <c:gapDepth val="100"/>
        <c:shape val="box"/>
        <c:axId val="111985712"/>
        <c:axId val="111982184"/>
        <c:axId val="0"/>
      </c:bar3DChart>
      <c:catAx>
        <c:axId val="111985712"/>
        <c:scaling>
          <c:orientation val="minMax"/>
        </c:scaling>
        <c:delete val="1"/>
        <c:axPos val="b"/>
        <c:title>
          <c:tx>
            <c:rich>
              <a:bodyPr/>
              <a:lstStyle/>
              <a:p>
                <a:pPr>
                  <a:defRPr/>
                </a:pPr>
                <a:r>
                  <a:rPr lang="ru-RU" sz="1600" dirty="0">
                    <a:solidFill>
                      <a:schemeClr val="bg1">
                        <a:lumMod val="50000"/>
                      </a:schemeClr>
                    </a:solidFill>
                  </a:rPr>
                  <a:t>План              Факт</a:t>
                </a:r>
              </a:p>
            </c:rich>
          </c:tx>
          <c:layout>
            <c:manualLayout>
              <c:xMode val="edge"/>
              <c:yMode val="edge"/>
              <c:x val="0.17679900464063014"/>
              <c:y val="0.89043927331211326"/>
            </c:manualLayout>
          </c:layout>
          <c:overlay val="0"/>
        </c:title>
        <c:numFmt formatCode="General" sourceLinked="1"/>
        <c:majorTickMark val="out"/>
        <c:minorTickMark val="none"/>
        <c:tickLblPos val="nextTo"/>
        <c:crossAx val="111982184"/>
        <c:crosses val="autoZero"/>
        <c:auto val="1"/>
        <c:lblAlgn val="ctr"/>
        <c:lblOffset val="100"/>
        <c:noMultiLvlLbl val="0"/>
      </c:catAx>
      <c:valAx>
        <c:axId val="111982184"/>
        <c:scaling>
          <c:orientation val="minMax"/>
          <c:max val="50000000"/>
        </c:scaling>
        <c:delete val="1"/>
        <c:axPos val="l"/>
        <c:majorGridlines/>
        <c:numFmt formatCode="#,##0" sourceLinked="0"/>
        <c:majorTickMark val="out"/>
        <c:minorTickMark val="none"/>
        <c:tickLblPos val="nextTo"/>
        <c:crossAx val="111985712"/>
        <c:crosses val="autoZero"/>
        <c:crossBetween val="between"/>
      </c:valAx>
    </c:plotArea>
    <c:plotVisOnly val="1"/>
    <c:dispBlanksAs val="gap"/>
    <c:showDLblsOverMax val="0"/>
  </c:chart>
  <c:txPr>
    <a:bodyPr/>
    <a:lstStyle/>
    <a:p>
      <a:pPr algn="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301326693896053"/>
          <c:y val="4.9257771997279834E-2"/>
        </c:manualLayout>
      </c:layout>
      <c:overlay val="0"/>
      <c:txPr>
        <a:bodyPr/>
        <a:lstStyle/>
        <a:p>
          <a:pPr>
            <a:defRPr sz="1800" b="1">
              <a:solidFill>
                <a:schemeClr val="bg1">
                  <a:lumMod val="50000"/>
                </a:schemeClr>
              </a:solidFill>
            </a:defRPr>
          </a:pPr>
          <a:endParaRPr lang="ru-RU"/>
        </a:p>
      </c:txPr>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Доходы</c:v>
                </c:pt>
              </c:strCache>
            </c:strRef>
          </c:tx>
          <c:spPr>
            <a:solidFill>
              <a:srgbClr val="60E146"/>
            </a:solidFill>
            <a:scene3d>
              <a:camera prst="orthographicFront"/>
              <a:lightRig rig="threePt" dir="t"/>
            </a:scene3d>
            <a:sp3d>
              <a:bevelT/>
            </a:sp3d>
          </c:spPr>
          <c:invertIfNegative val="0"/>
          <c:dPt>
            <c:idx val="1"/>
            <c:invertIfNegative val="0"/>
            <c:bubble3D val="0"/>
            <c:extLst>
              <c:ext xmlns:c16="http://schemas.microsoft.com/office/drawing/2014/chart" uri="{C3380CC4-5D6E-409C-BE32-E72D297353CC}">
                <c16:uniqueId val="{00000000-A60A-4E1E-9132-4BF232C74141}"/>
              </c:ext>
            </c:extLst>
          </c:dPt>
          <c:dLbls>
            <c:dLbl>
              <c:idx val="0"/>
              <c:layout>
                <c:manualLayout>
                  <c:x val="-4.282926172689952E-3"/>
                  <c:y val="-9.8693664024946028E-3"/>
                </c:manualLayout>
              </c:layout>
              <c:tx>
                <c:rich>
                  <a:bodyPr/>
                  <a:lstStyle/>
                  <a:p>
                    <a:r>
                      <a:rPr lang="en-US" dirty="0"/>
                      <a:t>452 715 259,1</a:t>
                    </a:r>
                  </a:p>
                </c:rich>
              </c:tx>
              <c:showLegendKey val="0"/>
              <c:showVal val="1"/>
              <c:showCatName val="0"/>
              <c:showSerName val="0"/>
              <c:showPercent val="0"/>
              <c:showBubbleSize val="0"/>
              <c:extLst>
                <c:ext xmlns:c15="http://schemas.microsoft.com/office/drawing/2012/chart" uri="{CE6537A1-D6FC-4f65-9D91-7224C49458BB}">
                  <c15:layout>
                    <c:manualLayout>
                      <c:w val="0.31256410256410255"/>
                      <c:h val="8.3168251993254852E-2"/>
                    </c:manualLayout>
                  </c15:layout>
                  <c15:showDataLabelsRange val="0"/>
                </c:ext>
                <c:ext xmlns:c16="http://schemas.microsoft.com/office/drawing/2014/chart" uri="{C3380CC4-5D6E-409C-BE32-E72D297353CC}">
                  <c16:uniqueId val="{00000001-A60A-4E1E-9132-4BF232C74141}"/>
                </c:ext>
              </c:extLst>
            </c:dLbl>
            <c:dLbl>
              <c:idx val="1"/>
              <c:layout>
                <c:manualLayout>
                  <c:x val="6.1662198659708095E-3"/>
                  <c:y val="-1.5993920037246912E-2"/>
                </c:manualLayout>
              </c:layout>
              <c:tx>
                <c:rich>
                  <a:bodyPr/>
                  <a:lstStyle/>
                  <a:p>
                    <a:r>
                      <a:rPr lang="en-US" dirty="0"/>
                      <a:t>486 843 482,8</a:t>
                    </a:r>
                  </a:p>
                </c:rich>
              </c:tx>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15:showDataLabelsRange val="0"/>
                </c:ext>
                <c:ext xmlns:c16="http://schemas.microsoft.com/office/drawing/2014/chart" uri="{C3380CC4-5D6E-409C-BE32-E72D297353CC}">
                  <c16:uniqueId val="{00000000-A60A-4E1E-9132-4BF232C74141}"/>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0A-4E1E-9132-4BF232C74141}"/>
                </c:ext>
              </c:extLst>
            </c:dLbl>
            <c:numFmt formatCode="#,##0.0" sourceLinked="0"/>
            <c:spPr>
              <a:solidFill>
                <a:schemeClr val="lt1"/>
              </a:solidFill>
              <a:ln w="25400" cap="flat" cmpd="sng" algn="ctr">
                <a:solidFill>
                  <a:schemeClr val="accent3"/>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Лист1!$A$2:$A$3</c:f>
              <c:numCache>
                <c:formatCode>General</c:formatCode>
                <c:ptCount val="2"/>
                <c:pt idx="0">
                  <c:v>2022</c:v>
                </c:pt>
                <c:pt idx="1">
                  <c:v>2023</c:v>
                </c:pt>
              </c:numCache>
            </c:numRef>
          </c:cat>
          <c:val>
            <c:numRef>
              <c:f>Лист1!$B$2:$B$3</c:f>
              <c:numCache>
                <c:formatCode>#\ ##0.0</c:formatCode>
                <c:ptCount val="2"/>
                <c:pt idx="0">
                  <c:v>452715259.10000002</c:v>
                </c:pt>
                <c:pt idx="1">
                  <c:v>486843482.80000001</c:v>
                </c:pt>
              </c:numCache>
            </c:numRef>
          </c:val>
          <c:extLst>
            <c:ext xmlns:c16="http://schemas.microsoft.com/office/drawing/2014/chart" uri="{C3380CC4-5D6E-409C-BE32-E72D297353CC}">
              <c16:uniqueId val="{00000003-A60A-4E1E-9132-4BF232C74141}"/>
            </c:ext>
          </c:extLst>
        </c:ser>
        <c:dLbls>
          <c:showLegendKey val="0"/>
          <c:showVal val="0"/>
          <c:showCatName val="0"/>
          <c:showSerName val="0"/>
          <c:showPercent val="0"/>
          <c:showBubbleSize val="0"/>
        </c:dLbls>
        <c:gapWidth val="100"/>
        <c:gapDepth val="100"/>
        <c:shape val="box"/>
        <c:axId val="222518704"/>
        <c:axId val="222519096"/>
        <c:axId val="0"/>
      </c:bar3DChart>
      <c:catAx>
        <c:axId val="222518704"/>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222519096"/>
        <c:crosses val="autoZero"/>
        <c:auto val="1"/>
        <c:lblAlgn val="ctr"/>
        <c:lblOffset val="100"/>
        <c:noMultiLvlLbl val="0"/>
      </c:catAx>
      <c:valAx>
        <c:axId val="222519096"/>
        <c:scaling>
          <c:orientation val="minMax"/>
          <c:min val="0"/>
        </c:scaling>
        <c:delete val="1"/>
        <c:axPos val="l"/>
        <c:majorGridlines/>
        <c:numFmt formatCode="#,##0" sourceLinked="0"/>
        <c:majorTickMark val="out"/>
        <c:minorTickMark val="none"/>
        <c:tickLblPos val="nextTo"/>
        <c:crossAx val="222518704"/>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5569527930864377"/>
          <c:y val="4.3123716364644616E-3"/>
        </c:manualLayout>
      </c:layout>
      <c:overlay val="0"/>
      <c:txPr>
        <a:bodyPr/>
        <a:lstStyle/>
        <a:p>
          <a:pPr>
            <a:defRPr sz="1800">
              <a:solidFill>
                <a:schemeClr val="bg1">
                  <a:lumMod val="50000"/>
                </a:schemeClr>
              </a:solidFill>
            </a:defRPr>
          </a:pPr>
          <a:endParaRPr lang="ru-RU"/>
        </a:p>
      </c:txPr>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Расходы</c:v>
                </c:pt>
              </c:strCache>
            </c:strRef>
          </c:tx>
          <c:spPr>
            <a:solidFill>
              <a:srgbClr val="00B0F0"/>
            </a:solidFill>
            <a:scene3d>
              <a:camera prst="orthographicFront"/>
              <a:lightRig rig="threePt" dir="t"/>
            </a:scene3d>
            <a:sp3d>
              <a:bevelT/>
            </a:sp3d>
          </c:spPr>
          <c:invertIfNegative val="0"/>
          <c:dPt>
            <c:idx val="1"/>
            <c:invertIfNegative val="0"/>
            <c:bubble3D val="0"/>
            <c:extLst>
              <c:ext xmlns:c16="http://schemas.microsoft.com/office/drawing/2014/chart" uri="{C3380CC4-5D6E-409C-BE32-E72D297353CC}">
                <c16:uniqueId val="{00000000-5B8C-456A-B374-95B000050096}"/>
              </c:ext>
            </c:extLst>
          </c:dPt>
          <c:dLbls>
            <c:dLbl>
              <c:idx val="0"/>
              <c:layout>
                <c:manualLayout>
                  <c:x val="-4.282926172689952E-3"/>
                  <c:y val="-9.8693664024946028E-3"/>
                </c:manualLayout>
              </c:layout>
              <c:tx>
                <c:rich>
                  <a:bodyPr/>
                  <a:lstStyle/>
                  <a:p>
                    <a:r>
                      <a:rPr lang="en-US" dirty="0"/>
                      <a:t>463 181 407,9</a:t>
                    </a:r>
                  </a:p>
                </c:rich>
              </c:tx>
              <c:showLegendKey val="0"/>
              <c:showVal val="1"/>
              <c:showCatName val="0"/>
              <c:showSerName val="0"/>
              <c:showPercent val="0"/>
              <c:showBubbleSize val="0"/>
              <c:extLst>
                <c:ext xmlns:c15="http://schemas.microsoft.com/office/drawing/2012/chart" uri="{CE6537A1-D6FC-4f65-9D91-7224C49458BB}">
                  <c15:layout>
                    <c:manualLayout>
                      <c:w val="0.31256410256410255"/>
                      <c:h val="8.3168251993254852E-2"/>
                    </c:manualLayout>
                  </c15:layout>
                  <c15:showDataLabelsRange val="0"/>
                </c:ext>
                <c:ext xmlns:c16="http://schemas.microsoft.com/office/drawing/2014/chart" uri="{C3380CC4-5D6E-409C-BE32-E72D297353CC}">
                  <c16:uniqueId val="{00000001-5B8C-456A-B374-95B000050096}"/>
                </c:ext>
              </c:extLst>
            </c:dLbl>
            <c:dLbl>
              <c:idx val="1"/>
              <c:layout>
                <c:manualLayout>
                  <c:x val="6.1660691335346622E-3"/>
                  <c:y val="2.4846606914944554E-2"/>
                </c:manualLayout>
              </c:layout>
              <c:tx>
                <c:rich>
                  <a:bodyPr/>
                  <a:lstStyle/>
                  <a:p>
                    <a:r>
                      <a:rPr lang="en-US" dirty="0"/>
                      <a:t>510 221 004,4</a:t>
                    </a:r>
                  </a:p>
                </c:rich>
              </c:tx>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15:showDataLabelsRange val="0"/>
                </c:ext>
                <c:ext xmlns:c16="http://schemas.microsoft.com/office/drawing/2014/chart" uri="{C3380CC4-5D6E-409C-BE32-E72D297353CC}">
                  <c16:uniqueId val="{00000000-5B8C-456A-B374-95B000050096}"/>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8C-456A-B374-95B000050096}"/>
                </c:ext>
              </c:extLst>
            </c:dLbl>
            <c:numFmt formatCode="#,##0.0" sourceLinked="0"/>
            <c:spPr>
              <a:solidFill>
                <a:schemeClr val="lt1"/>
              </a:solidFill>
              <a:ln w="25400" cap="flat" cmpd="sng" algn="ctr">
                <a:solidFill>
                  <a:schemeClr val="accent1"/>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Лист1!$A$2:$A$3</c:f>
              <c:numCache>
                <c:formatCode>General</c:formatCode>
                <c:ptCount val="2"/>
                <c:pt idx="0">
                  <c:v>2022</c:v>
                </c:pt>
                <c:pt idx="1">
                  <c:v>2023</c:v>
                </c:pt>
              </c:numCache>
            </c:numRef>
          </c:cat>
          <c:val>
            <c:numRef>
              <c:f>Лист1!$B$2:$B$3</c:f>
              <c:numCache>
                <c:formatCode>#\ ##0.0</c:formatCode>
                <c:ptCount val="2"/>
                <c:pt idx="0">
                  <c:v>463181407.89999998</c:v>
                </c:pt>
                <c:pt idx="1">
                  <c:v>510221004.39999998</c:v>
                </c:pt>
              </c:numCache>
            </c:numRef>
          </c:val>
          <c:extLst>
            <c:ext xmlns:c16="http://schemas.microsoft.com/office/drawing/2014/chart" uri="{C3380CC4-5D6E-409C-BE32-E72D297353CC}">
              <c16:uniqueId val="{00000003-5B8C-456A-B374-95B000050096}"/>
            </c:ext>
          </c:extLst>
        </c:ser>
        <c:dLbls>
          <c:showLegendKey val="0"/>
          <c:showVal val="0"/>
          <c:showCatName val="0"/>
          <c:showSerName val="0"/>
          <c:showPercent val="0"/>
          <c:showBubbleSize val="0"/>
        </c:dLbls>
        <c:gapWidth val="100"/>
        <c:gapDepth val="100"/>
        <c:shape val="box"/>
        <c:axId val="222517920"/>
        <c:axId val="222519880"/>
        <c:axId val="0"/>
      </c:bar3DChart>
      <c:catAx>
        <c:axId val="222517920"/>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222519880"/>
        <c:crosses val="autoZero"/>
        <c:auto val="1"/>
        <c:lblAlgn val="ctr"/>
        <c:lblOffset val="100"/>
        <c:noMultiLvlLbl val="0"/>
      </c:catAx>
      <c:valAx>
        <c:axId val="222519880"/>
        <c:scaling>
          <c:orientation val="minMax"/>
          <c:min val="0"/>
        </c:scaling>
        <c:delete val="1"/>
        <c:axPos val="l"/>
        <c:majorGridlines/>
        <c:numFmt formatCode="#,##0" sourceLinked="0"/>
        <c:majorTickMark val="out"/>
        <c:minorTickMark val="none"/>
        <c:tickLblPos val="nextTo"/>
        <c:crossAx val="222517920"/>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bg1">
                    <a:lumMod val="50000"/>
                  </a:schemeClr>
                </a:solidFill>
              </a:defRPr>
            </a:pPr>
            <a:r>
              <a:rPr lang="ru-RU" sz="1600" dirty="0"/>
              <a:t>Дефицит </a:t>
            </a:r>
          </a:p>
        </c:rich>
      </c:tx>
      <c:layout>
        <c:manualLayout>
          <c:xMode val="edge"/>
          <c:yMode val="edge"/>
          <c:x val="0.29840586358882715"/>
          <c:y val="4.3123700956124861E-3"/>
        </c:manualLayout>
      </c:layout>
      <c:overlay val="0"/>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Профицит</c:v>
                </c:pt>
              </c:strCache>
            </c:strRef>
          </c:tx>
          <c:spPr>
            <a:solidFill>
              <a:schemeClr val="accent6"/>
            </a:solidFill>
            <a:scene3d>
              <a:camera prst="orthographicFront"/>
              <a:lightRig rig="threePt" dir="t"/>
            </a:scene3d>
            <a:sp3d>
              <a:bevelT/>
            </a:sp3d>
          </c:spPr>
          <c:invertIfNegative val="0"/>
          <c:dPt>
            <c:idx val="1"/>
            <c:invertIfNegative val="0"/>
            <c:bubble3D val="0"/>
            <c:extLst>
              <c:ext xmlns:c16="http://schemas.microsoft.com/office/drawing/2014/chart" uri="{C3380CC4-5D6E-409C-BE32-E72D297353CC}">
                <c16:uniqueId val="{00000000-E02A-4E1C-9610-BCD10DDAC74B}"/>
              </c:ext>
            </c:extLst>
          </c:dPt>
          <c:dLbls>
            <c:dLbl>
              <c:idx val="0"/>
              <c:layout>
                <c:manualLayout>
                  <c:x val="-1.3952528944390627E-2"/>
                  <c:y val="3.4148082694313978E-3"/>
                </c:manualLayout>
              </c:layout>
              <c:tx>
                <c:rich>
                  <a:bodyPr/>
                  <a:lstStyle/>
                  <a:p>
                    <a:r>
                      <a:rPr lang="en-US" dirty="0"/>
                      <a:t>10 466 148,8</a:t>
                    </a:r>
                  </a:p>
                </c:rich>
              </c:tx>
              <c:showLegendKey val="0"/>
              <c:showVal val="1"/>
              <c:showCatName val="0"/>
              <c:showSerName val="0"/>
              <c:showPercent val="0"/>
              <c:showBubbleSize val="0"/>
              <c:extLst>
                <c:ext xmlns:c15="http://schemas.microsoft.com/office/drawing/2012/chart" uri="{CE6537A1-D6FC-4f65-9D91-7224C49458BB}">
                  <c15:layout>
                    <c:manualLayout>
                      <c:w val="0.32197171196195634"/>
                      <c:h val="9.5294482102895886E-2"/>
                    </c:manualLayout>
                  </c15:layout>
                  <c15:showDataLabelsRange val="0"/>
                </c:ext>
                <c:ext xmlns:c16="http://schemas.microsoft.com/office/drawing/2014/chart" uri="{C3380CC4-5D6E-409C-BE32-E72D297353CC}">
                  <c16:uniqueId val="{00000001-E02A-4E1C-9610-BCD10DDAC74B}"/>
                </c:ext>
              </c:extLst>
            </c:dLbl>
            <c:dLbl>
              <c:idx val="1"/>
              <c:layout>
                <c:manualLayout>
                  <c:x val="1.7509512583817636E-3"/>
                  <c:y val="-7.7150655681062552E-2"/>
                </c:manualLayout>
              </c:layout>
              <c:tx>
                <c:rich>
                  <a:bodyPr/>
                  <a:lstStyle/>
                  <a:p>
                    <a:r>
                      <a:rPr lang="en-US" dirty="0"/>
                      <a:t>23 377 521,6</a:t>
                    </a:r>
                  </a:p>
                </c:rich>
              </c:tx>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15:showDataLabelsRange val="0"/>
                </c:ext>
                <c:ext xmlns:c16="http://schemas.microsoft.com/office/drawing/2014/chart" uri="{C3380CC4-5D6E-409C-BE32-E72D297353CC}">
                  <c16:uniqueId val="{00000000-E02A-4E1C-9610-BCD10DDAC74B}"/>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2A-4E1C-9610-BCD10DDAC74B}"/>
                </c:ext>
              </c:extLst>
            </c:dLbl>
            <c:numFmt formatCode="#,##0.0" sourceLinked="0"/>
            <c:spPr>
              <a:solidFill>
                <a:schemeClr val="lt1"/>
              </a:solidFill>
              <a:ln w="25400" cap="flat" cmpd="sng" algn="ctr">
                <a:solidFill>
                  <a:schemeClr val="accent6"/>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Лист1!$A$2:$A$3</c:f>
              <c:numCache>
                <c:formatCode>General</c:formatCode>
                <c:ptCount val="2"/>
                <c:pt idx="0">
                  <c:v>2022</c:v>
                </c:pt>
                <c:pt idx="1">
                  <c:v>2023</c:v>
                </c:pt>
              </c:numCache>
            </c:numRef>
          </c:cat>
          <c:val>
            <c:numRef>
              <c:f>Лист1!$B$2:$B$3</c:f>
              <c:numCache>
                <c:formatCode>#\ ##0.0</c:formatCode>
                <c:ptCount val="2"/>
                <c:pt idx="0">
                  <c:v>10466148.800000001</c:v>
                </c:pt>
                <c:pt idx="1">
                  <c:v>23377521.600000001</c:v>
                </c:pt>
              </c:numCache>
            </c:numRef>
          </c:val>
          <c:extLst>
            <c:ext xmlns:c16="http://schemas.microsoft.com/office/drawing/2014/chart" uri="{C3380CC4-5D6E-409C-BE32-E72D297353CC}">
              <c16:uniqueId val="{00000003-E02A-4E1C-9610-BCD10DDAC74B}"/>
            </c:ext>
          </c:extLst>
        </c:ser>
        <c:dLbls>
          <c:showLegendKey val="0"/>
          <c:showVal val="0"/>
          <c:showCatName val="0"/>
          <c:showSerName val="0"/>
          <c:showPercent val="0"/>
          <c:showBubbleSize val="0"/>
        </c:dLbls>
        <c:gapWidth val="100"/>
        <c:gapDepth val="100"/>
        <c:shape val="box"/>
        <c:axId val="222516744"/>
        <c:axId val="222517528"/>
        <c:axId val="0"/>
      </c:bar3DChart>
      <c:catAx>
        <c:axId val="222516744"/>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222517528"/>
        <c:crosses val="autoZero"/>
        <c:auto val="1"/>
        <c:lblAlgn val="ctr"/>
        <c:lblOffset val="100"/>
        <c:noMultiLvlLbl val="0"/>
      </c:catAx>
      <c:valAx>
        <c:axId val="222517528"/>
        <c:scaling>
          <c:orientation val="minMax"/>
          <c:max val="50000000"/>
          <c:min val="0"/>
        </c:scaling>
        <c:delete val="1"/>
        <c:axPos val="l"/>
        <c:majorGridlines/>
        <c:numFmt formatCode="#,##0" sourceLinked="0"/>
        <c:majorTickMark val="out"/>
        <c:minorTickMark val="none"/>
        <c:tickLblPos val="nextTo"/>
        <c:crossAx val="222516744"/>
        <c:crosses val="autoZero"/>
        <c:crossBetween val="between"/>
      </c:valAx>
    </c:plotArea>
    <c:plotVisOnly val="1"/>
    <c:dispBlanksAs val="gap"/>
    <c:showDLblsOverMax val="0"/>
  </c:chart>
  <c:txPr>
    <a:bodyPr/>
    <a:lstStyle/>
    <a:p>
      <a:pPr algn="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452325556640302"/>
          <c:y val="0.12334323740413196"/>
          <c:w val="0.34987442328689217"/>
          <c:h val="0.82450930699790836"/>
        </c:manualLayout>
      </c:layout>
      <c:pieChart>
        <c:varyColors val="1"/>
        <c:ser>
          <c:idx val="0"/>
          <c:order val="0"/>
          <c:tx>
            <c:strRef>
              <c:f>Лист1!$B$1</c:f>
              <c:strCache>
                <c:ptCount val="1"/>
                <c:pt idx="0">
                  <c:v>тысюрублей</c:v>
                </c:pt>
              </c:strCache>
            </c:strRef>
          </c:tx>
          <c:spPr>
            <a:scene3d>
              <a:camera prst="orthographicFront"/>
              <a:lightRig rig="threePt" dir="t"/>
            </a:scene3d>
            <a:sp3d>
              <a:bevelT/>
            </a:sp3d>
          </c:spPr>
          <c:dPt>
            <c:idx val="0"/>
            <c:bubble3D val="0"/>
            <c:spPr>
              <a:solidFill>
                <a:srgbClr val="60E146"/>
              </a:solidFill>
              <a:ln>
                <a:noFill/>
              </a:ln>
              <a:effectLst/>
              <a:scene3d>
                <a:camera prst="orthographicFront"/>
                <a:lightRig rig="threePt" dir="t"/>
              </a:scene3d>
              <a:sp3d>
                <a:bevelT/>
              </a:sp3d>
            </c:spPr>
            <c:extLst>
              <c:ext xmlns:c16="http://schemas.microsoft.com/office/drawing/2014/chart" uri="{C3380CC4-5D6E-409C-BE32-E72D297353CC}">
                <c16:uniqueId val="{00000001-BCC4-47C7-A4B7-CFF0B37E1630}"/>
              </c:ext>
            </c:extLst>
          </c:dPt>
          <c:dPt>
            <c:idx val="1"/>
            <c:bubble3D val="0"/>
            <c:spPr>
              <a:solidFill>
                <a:schemeClr val="accent6"/>
              </a:solidFill>
              <a:ln>
                <a:noFill/>
              </a:ln>
              <a:effectLst/>
              <a:scene3d>
                <a:camera prst="orthographicFront"/>
                <a:lightRig rig="threePt" dir="t"/>
              </a:scene3d>
              <a:sp3d>
                <a:bevelT/>
              </a:sp3d>
            </c:spPr>
            <c:extLst>
              <c:ext xmlns:c16="http://schemas.microsoft.com/office/drawing/2014/chart" uri="{C3380CC4-5D6E-409C-BE32-E72D297353CC}">
                <c16:uniqueId val="{00000003-BCC4-47C7-A4B7-CFF0B37E1630}"/>
              </c:ext>
            </c:extLst>
          </c:dPt>
          <c:dPt>
            <c:idx val="2"/>
            <c:bubble3D val="0"/>
            <c:spPr>
              <a:solidFill>
                <a:srgbClr val="2DB9FF"/>
              </a:solidFill>
              <a:ln>
                <a:noFill/>
              </a:ln>
              <a:effectLst/>
              <a:scene3d>
                <a:camera prst="orthographicFront"/>
                <a:lightRig rig="threePt" dir="t"/>
              </a:scene3d>
              <a:sp3d>
                <a:bevelT/>
              </a:sp3d>
            </c:spPr>
            <c:extLst>
              <c:ext xmlns:c16="http://schemas.microsoft.com/office/drawing/2014/chart" uri="{C3380CC4-5D6E-409C-BE32-E72D297353CC}">
                <c16:uniqueId val="{00000005-BCC4-47C7-A4B7-CFF0B37E1630}"/>
              </c:ext>
            </c:extLst>
          </c:dPt>
          <c:dLbls>
            <c:dLbl>
              <c:idx val="0"/>
              <c:layout>
                <c:manualLayout>
                  <c:x val="-0.16917728852838934"/>
                  <c:y val="-0.21146973975191868"/>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dirty="0"/>
                      <a:t>382</a:t>
                    </a:r>
                    <a:r>
                      <a:rPr lang="en-US" baseline="0" dirty="0"/>
                      <a:t> 546 169,9</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extLst>
                <c:ext xmlns:c15="http://schemas.microsoft.com/office/drawing/2012/chart" uri="{CE6537A1-D6FC-4f65-9D91-7224C49458BB}">
                  <c15:layout>
                    <c:manualLayout>
                      <c:w val="0.24333719582850522"/>
                      <c:h val="0.20935298245935929"/>
                    </c:manualLayout>
                  </c15:layout>
                  <c15:showDataLabelsRange val="0"/>
                </c:ext>
                <c:ext xmlns:c16="http://schemas.microsoft.com/office/drawing/2014/chart" uri="{C3380CC4-5D6E-409C-BE32-E72D297353CC}">
                  <c16:uniqueId val="{00000001-BCC4-47C7-A4B7-CFF0B37E1630}"/>
                </c:ext>
              </c:extLst>
            </c:dLbl>
            <c:dLbl>
              <c:idx val="1"/>
              <c:layout>
                <c:manualLayout>
                  <c:x val="-5.8962235746024216E-2"/>
                  <c:y val="-5.3517902098972357E-2"/>
                </c:manualLayout>
              </c:layout>
              <c:tx>
                <c:rich>
                  <a:bodyPr/>
                  <a:lstStyle/>
                  <a:p>
                    <a:r>
                      <a:rPr lang="en-US" dirty="0"/>
                      <a:t>24 609 832,5</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BCC4-47C7-A4B7-CFF0B37E1630}"/>
                </c:ext>
              </c:extLst>
            </c:dLbl>
            <c:dLbl>
              <c:idx val="2"/>
              <c:layout>
                <c:manualLayout>
                  <c:x val="-6.1799922750096561E-3"/>
                  <c:y val="-2.4414958334289857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dirty="0"/>
                      <a:t>79 687 480,4</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extLst>
                <c:ext xmlns:c15="http://schemas.microsoft.com/office/drawing/2012/chart" uri="{CE6537A1-D6FC-4f65-9D91-7224C49458BB}">
                  <c15:layout>
                    <c:manualLayout>
                      <c:w val="0.22981846272692158"/>
                      <c:h val="0.10910241482972521"/>
                    </c:manualLayout>
                  </c15:layout>
                  <c15:showDataLabelsRange val="0"/>
                </c:ext>
                <c:ext xmlns:c16="http://schemas.microsoft.com/office/drawing/2014/chart" uri="{C3380CC4-5D6E-409C-BE32-E72D297353CC}">
                  <c16:uniqueId val="{00000005-BCC4-47C7-A4B7-CFF0B37E16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 ##0.0</c:formatCode>
                <c:ptCount val="3"/>
                <c:pt idx="0">
                  <c:v>382546169.89999998</c:v>
                </c:pt>
                <c:pt idx="1">
                  <c:v>24609832.5</c:v>
                </c:pt>
                <c:pt idx="2">
                  <c:v>79687480.400000006</c:v>
                </c:pt>
              </c:numCache>
            </c:numRef>
          </c:val>
          <c:extLst>
            <c:ext xmlns:c16="http://schemas.microsoft.com/office/drawing/2014/chart" uri="{C3380CC4-5D6E-409C-BE32-E72D297353CC}">
              <c16:uniqueId val="{00000006-BCC4-47C7-A4B7-CFF0B37E1630}"/>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2.1629972962533797E-2"/>
          <c:y val="0.16120597170251683"/>
          <c:w val="0.32247370005748122"/>
          <c:h val="0.7411978765812168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lgn="r">
        <a:defRPr sz="1800"/>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tx1"/>
                </a:solidFill>
              </a:defRPr>
            </a:pPr>
            <a:r>
              <a:rPr lang="ru-RU" dirty="0">
                <a:solidFill>
                  <a:schemeClr val="tx1"/>
                </a:solidFill>
              </a:rPr>
              <a:t>План 2023 г.</a:t>
            </a:r>
          </a:p>
        </c:rich>
      </c:tx>
      <c:layout>
        <c:manualLayout>
          <c:xMode val="edge"/>
          <c:yMode val="edge"/>
          <c:x val="0.47636873211615727"/>
          <c:y val="4.5152957664173182E-2"/>
        </c:manualLayout>
      </c:layout>
      <c:overlay val="0"/>
    </c:title>
    <c:autoTitleDeleted val="0"/>
    <c:view3D>
      <c:rotX val="0"/>
      <c:rotY val="0"/>
      <c:rAngAx val="1"/>
    </c:view3D>
    <c:floor>
      <c:thickness val="0"/>
    </c:floor>
    <c:sideWall>
      <c:thickness val="0"/>
    </c:sideWall>
    <c:backWall>
      <c:thickness val="0"/>
    </c:backWall>
    <c:plotArea>
      <c:layout>
        <c:manualLayout>
          <c:layoutTarget val="inner"/>
          <c:xMode val="edge"/>
          <c:yMode val="edge"/>
          <c:x val="0"/>
          <c:y val="1.0161777718000784E-2"/>
          <c:w val="0.98286349372112203"/>
          <c:h val="0.7253788834031043"/>
        </c:manualLayout>
      </c:layout>
      <c:bar3DChart>
        <c:barDir val="col"/>
        <c:grouping val="stacked"/>
        <c:varyColors val="0"/>
        <c:ser>
          <c:idx val="0"/>
          <c:order val="0"/>
          <c:tx>
            <c:strRef>
              <c:f>Лист1!$B$1</c:f>
              <c:strCache>
                <c:ptCount val="1"/>
                <c:pt idx="0">
                  <c:v>Доходы</c:v>
                </c:pt>
              </c:strCache>
            </c:strRef>
          </c:tx>
          <c:spPr>
            <a:solidFill>
              <a:srgbClr val="60E146"/>
            </a:solidFill>
            <a:scene3d>
              <a:camera prst="orthographicFront"/>
              <a:lightRig rig="threePt" dir="t"/>
            </a:scene3d>
            <a:sp3d>
              <a:bevelT/>
            </a:sp3d>
          </c:spPr>
          <c:invertIfNegative val="0"/>
          <c:dPt>
            <c:idx val="1"/>
            <c:invertIfNegative val="0"/>
            <c:bubble3D val="0"/>
            <c:spPr>
              <a:solidFill>
                <a:schemeClr val="accent6"/>
              </a:solidFill>
              <a:scene3d>
                <a:camera prst="orthographicFront"/>
                <a:lightRig rig="threePt" dir="t"/>
              </a:scene3d>
              <a:sp3d>
                <a:bevelT/>
              </a:sp3d>
            </c:spPr>
            <c:extLst>
              <c:ext xmlns:c16="http://schemas.microsoft.com/office/drawing/2014/chart" uri="{C3380CC4-5D6E-409C-BE32-E72D297353CC}">
                <c16:uniqueId val="{00000001-8D91-4622-9D0E-947460A328F9}"/>
              </c:ext>
            </c:extLst>
          </c:dPt>
          <c:dLbls>
            <c:dLbl>
              <c:idx val="0"/>
              <c:layout>
                <c:manualLayout>
                  <c:x val="3.5607034370658997E-3"/>
                  <c:y val="-2.2183336041978394E-2"/>
                </c:manualLayout>
              </c:layout>
              <c:tx>
                <c:rich>
                  <a:bodyPr/>
                  <a:lstStyle/>
                  <a:p>
                    <a:r>
                      <a:rPr lang="en-US" dirty="0">
                        <a:solidFill>
                          <a:schemeClr val="tx1"/>
                        </a:solidFill>
                      </a:rPr>
                      <a:t>524 767 828,3</a:t>
                    </a:r>
                  </a:p>
                </c:rich>
              </c:tx>
              <c:showLegendKey val="0"/>
              <c:showVal val="1"/>
              <c:showCatName val="0"/>
              <c:showSerName val="0"/>
              <c:showPercent val="0"/>
              <c:showBubbleSize val="0"/>
              <c:extLst>
                <c:ext xmlns:c15="http://schemas.microsoft.com/office/drawing/2012/chart" uri="{CE6537A1-D6FC-4f65-9D91-7224C49458BB}">
                  <c15:layout>
                    <c:manualLayout>
                      <c:w val="0.45374070454045773"/>
                      <c:h val="8.3168386594646024E-2"/>
                    </c:manualLayout>
                  </c15:layout>
                  <c15:showDataLabelsRange val="0"/>
                </c:ext>
                <c:ext xmlns:c16="http://schemas.microsoft.com/office/drawing/2014/chart" uri="{C3380CC4-5D6E-409C-BE32-E72D297353CC}">
                  <c16:uniqueId val="{00000002-8D91-4622-9D0E-947460A328F9}"/>
                </c:ext>
              </c:extLst>
            </c:dLbl>
            <c:dLbl>
              <c:idx val="1"/>
              <c:layout>
                <c:manualLayout>
                  <c:x val="1.0581081705891331E-2"/>
                  <c:y val="-8.1670937397379642E-2"/>
                </c:manualLayout>
              </c:layout>
              <c:tx>
                <c:rich>
                  <a:bodyPr/>
                  <a:lstStyle/>
                  <a:p>
                    <a:pPr>
                      <a:defRPr sz="1000">
                        <a:solidFill>
                          <a:schemeClr val="tx1"/>
                        </a:solidFill>
                        <a:latin typeface="+mn-lt"/>
                        <a:ea typeface="+mn-ea"/>
                        <a:cs typeface="+mn-cs"/>
                      </a:defRPr>
                    </a:pPr>
                    <a:r>
                      <a:rPr lang="en-US" dirty="0">
                        <a:solidFill>
                          <a:schemeClr val="tx1"/>
                        </a:solidFill>
                      </a:rPr>
                      <a:t>8 720 437,7</a:t>
                    </a:r>
                  </a:p>
                </c:rich>
              </c:tx>
              <c:numFmt formatCode="#,##0.0" sourceLinked="0"/>
              <c:spPr>
                <a:solidFill>
                  <a:schemeClr val="lt1"/>
                </a:solidFill>
                <a:ln w="25400" cap="flat" cmpd="sng" algn="ctr">
                  <a:solidFill>
                    <a:schemeClr val="accent6"/>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15:showDataLabelsRange val="0"/>
                </c:ext>
                <c:ext xmlns:c16="http://schemas.microsoft.com/office/drawing/2014/chart" uri="{C3380CC4-5D6E-409C-BE32-E72D297353CC}">
                  <c16:uniqueId val="{00000001-8D91-4622-9D0E-947460A328F9}"/>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91-4622-9D0E-947460A328F9}"/>
                </c:ext>
              </c:extLst>
            </c:dLbl>
            <c:numFmt formatCode="#,##0.0" sourceLinked="0"/>
            <c:spPr>
              <a:solidFill>
                <a:schemeClr val="lt1"/>
              </a:solidFill>
              <a:ln w="25400" cap="flat" cmpd="sng" algn="ctr">
                <a:solidFill>
                  <a:schemeClr val="accent3"/>
                </a:solidFill>
                <a:prstDash val="solid"/>
              </a:ln>
              <a:effectLst/>
            </c:spPr>
            <c:txPr>
              <a:bodyPr/>
              <a:lstStyle/>
              <a:p>
                <a:pPr>
                  <a:defRPr sz="100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Расходы бюджета</c:v>
                </c:pt>
                <c:pt idx="1">
                  <c:v>Расходы на содержание ОГВ</c:v>
                </c:pt>
              </c:strCache>
            </c:strRef>
          </c:cat>
          <c:val>
            <c:numRef>
              <c:f>Лист1!$B$2:$B$3</c:f>
              <c:numCache>
                <c:formatCode>#\ ##0.0</c:formatCode>
                <c:ptCount val="2"/>
                <c:pt idx="0">
                  <c:v>524767828.30000001</c:v>
                </c:pt>
                <c:pt idx="1">
                  <c:v>8720437.6999999993</c:v>
                </c:pt>
              </c:numCache>
            </c:numRef>
          </c:val>
          <c:extLst>
            <c:ext xmlns:c16="http://schemas.microsoft.com/office/drawing/2014/chart" uri="{C3380CC4-5D6E-409C-BE32-E72D297353CC}">
              <c16:uniqueId val="{00000004-8D91-4622-9D0E-947460A328F9}"/>
            </c:ext>
          </c:extLst>
        </c:ser>
        <c:dLbls>
          <c:showLegendKey val="0"/>
          <c:showVal val="0"/>
          <c:showCatName val="0"/>
          <c:showSerName val="0"/>
          <c:showPercent val="0"/>
          <c:showBubbleSize val="0"/>
        </c:dLbls>
        <c:gapWidth val="60"/>
        <c:gapDepth val="100"/>
        <c:shape val="box"/>
        <c:axId val="222520272"/>
        <c:axId val="222522232"/>
        <c:axId val="0"/>
      </c:bar3DChart>
      <c:catAx>
        <c:axId val="222520272"/>
        <c:scaling>
          <c:orientation val="minMax"/>
        </c:scaling>
        <c:delete val="0"/>
        <c:axPos val="b"/>
        <c:numFmt formatCode="General" sourceLinked="1"/>
        <c:majorTickMark val="out"/>
        <c:minorTickMark val="none"/>
        <c:tickLblPos val="nextTo"/>
        <c:txPr>
          <a:bodyPr/>
          <a:lstStyle/>
          <a:p>
            <a:pPr>
              <a:defRPr sz="1400" b="0">
                <a:solidFill>
                  <a:schemeClr val="tx1"/>
                </a:solidFill>
              </a:defRPr>
            </a:pPr>
            <a:endParaRPr lang="ru-RU"/>
          </a:p>
        </c:txPr>
        <c:crossAx val="222522232"/>
        <c:crosses val="autoZero"/>
        <c:auto val="1"/>
        <c:lblAlgn val="ctr"/>
        <c:lblOffset val="100"/>
        <c:noMultiLvlLbl val="0"/>
      </c:catAx>
      <c:valAx>
        <c:axId val="222522232"/>
        <c:scaling>
          <c:orientation val="minMax"/>
          <c:max val="250000000"/>
          <c:min val="0"/>
        </c:scaling>
        <c:delete val="1"/>
        <c:axPos val="l"/>
        <c:majorGridlines/>
        <c:numFmt formatCode="#,##0" sourceLinked="0"/>
        <c:majorTickMark val="out"/>
        <c:minorTickMark val="none"/>
        <c:tickLblPos val="nextTo"/>
        <c:crossAx val="222520272"/>
        <c:crosses val="autoZero"/>
        <c:crossBetween val="between"/>
      </c:valAx>
    </c:plotArea>
    <c:plotVisOnly val="1"/>
    <c:dispBlanksAs val="gap"/>
    <c:showDLblsOverMax val="0"/>
  </c:chart>
  <c:txPr>
    <a:bodyPr/>
    <a:lstStyle/>
    <a:p>
      <a:pPr algn="r">
        <a:defRPr sz="1800"/>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9E07DD-A5B0-427A-BADB-480EADEE3644}"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ru-RU"/>
        </a:p>
      </dgm:t>
    </dgm:pt>
    <dgm:pt modelId="{70FEB5CF-0BB8-4776-89A5-BC193BFCFEF9}">
      <dgm:prSet phldrT="[Текст]" custT="1"/>
      <dgm:spPr/>
      <dgm:t>
        <a:bodyPr/>
        <a:lstStyle/>
        <a:p>
          <a:r>
            <a:rPr lang="ru-RU" sz="1400" dirty="0">
              <a:latin typeface="Arial Narrow" panose="020B0606020202030204" pitchFamily="34" charset="0"/>
            </a:rPr>
            <a:t>Национальные проекты</a:t>
          </a:r>
        </a:p>
      </dgm:t>
    </dgm:pt>
    <dgm:pt modelId="{A0982890-4A15-4706-95B5-8205F15F4B05}" type="parTrans" cxnId="{A6D6E14F-9938-406A-8EFC-B0A510089865}">
      <dgm:prSet/>
      <dgm:spPr/>
      <dgm:t>
        <a:bodyPr/>
        <a:lstStyle/>
        <a:p>
          <a:endParaRPr lang="ru-RU" sz="1400">
            <a:latin typeface="Arial Narrow" panose="020B0606020202030204" pitchFamily="34" charset="0"/>
          </a:endParaRPr>
        </a:p>
      </dgm:t>
    </dgm:pt>
    <dgm:pt modelId="{FB9B2E7E-006F-4421-95BB-F1F97E76D496}" type="sibTrans" cxnId="{A6D6E14F-9938-406A-8EFC-B0A510089865}">
      <dgm:prSet/>
      <dgm:spPr/>
      <dgm:t>
        <a:bodyPr/>
        <a:lstStyle/>
        <a:p>
          <a:endParaRPr lang="ru-RU" sz="1400">
            <a:latin typeface="Arial Narrow" panose="020B0606020202030204" pitchFamily="34" charset="0"/>
          </a:endParaRPr>
        </a:p>
      </dgm:t>
    </dgm:pt>
    <dgm:pt modelId="{20469BF1-2626-49C1-BD99-197326E59B57}">
      <dgm:prSet phldrT="[Текст]" custT="1"/>
      <dgm:spPr/>
      <dgm:t>
        <a:bodyPr/>
        <a:lstStyle/>
        <a:p>
          <a:r>
            <a:rPr lang="ru-RU" sz="1200" dirty="0">
              <a:latin typeface="Arial Narrow" panose="020B0606020202030204" pitchFamily="34" charset="0"/>
            </a:rPr>
            <a:t>Демография</a:t>
          </a:r>
        </a:p>
      </dgm:t>
    </dgm:pt>
    <dgm:pt modelId="{D191030B-9FD7-4612-A3A3-7D84775EEDE9}" type="parTrans" cxnId="{4D44555A-EB03-4845-BA58-4A4CBAD62F1F}">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4341C09F-2873-419A-B77C-FFDA810A0CB3}" type="sibTrans" cxnId="{4D44555A-EB03-4845-BA58-4A4CBAD62F1F}">
      <dgm:prSet/>
      <dgm:spPr/>
      <dgm:t>
        <a:bodyPr/>
        <a:lstStyle/>
        <a:p>
          <a:endParaRPr lang="ru-RU" sz="1400">
            <a:latin typeface="Arial Narrow" panose="020B0606020202030204" pitchFamily="34" charset="0"/>
          </a:endParaRPr>
        </a:p>
      </dgm:t>
    </dgm:pt>
    <dgm:pt modelId="{5E3D8E66-8863-42D7-B322-E5602B7764AD}">
      <dgm:prSet custT="1"/>
      <dgm:spPr/>
      <dgm:t>
        <a:bodyPr/>
        <a:lstStyle/>
        <a:p>
          <a:r>
            <a:rPr lang="ru-RU" sz="1200" dirty="0">
              <a:latin typeface="Arial Narrow" panose="020B0606020202030204" pitchFamily="34" charset="0"/>
            </a:rPr>
            <a:t>Здравоохранение</a:t>
          </a:r>
        </a:p>
      </dgm:t>
    </dgm:pt>
    <dgm:pt modelId="{A179B136-F490-4BDE-8B05-254FB94F8D52}" type="parTrans" cxnId="{876A411F-6A61-44B1-8D6D-00BFFBE443EE}">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6C7E28FA-D199-405E-8CED-4631875F5C10}" type="sibTrans" cxnId="{876A411F-6A61-44B1-8D6D-00BFFBE443EE}">
      <dgm:prSet/>
      <dgm:spPr/>
      <dgm:t>
        <a:bodyPr/>
        <a:lstStyle/>
        <a:p>
          <a:endParaRPr lang="ru-RU" sz="1400">
            <a:latin typeface="Arial Narrow" panose="020B0606020202030204" pitchFamily="34" charset="0"/>
          </a:endParaRPr>
        </a:p>
      </dgm:t>
    </dgm:pt>
    <dgm:pt modelId="{EAA85B16-D9B2-47E6-8316-C1E37F507C9F}">
      <dgm:prSet custT="1"/>
      <dgm:spPr/>
      <dgm:t>
        <a:bodyPr/>
        <a:lstStyle/>
        <a:p>
          <a:r>
            <a:rPr lang="ru-RU" sz="1200" dirty="0">
              <a:latin typeface="Arial Narrow" panose="020B0606020202030204" pitchFamily="34" charset="0"/>
            </a:rPr>
            <a:t>Образование</a:t>
          </a:r>
        </a:p>
      </dgm:t>
    </dgm:pt>
    <dgm:pt modelId="{7C54958C-904A-4034-B9B0-5E1F2B488415}" type="parTrans" cxnId="{CE39E68D-8147-48A7-802F-2592A7B2D120}">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43B0ECAB-BD0C-4BE5-AF6B-0F9052FBB588}" type="sibTrans" cxnId="{CE39E68D-8147-48A7-802F-2592A7B2D120}">
      <dgm:prSet/>
      <dgm:spPr/>
      <dgm:t>
        <a:bodyPr/>
        <a:lstStyle/>
        <a:p>
          <a:endParaRPr lang="ru-RU" sz="1400">
            <a:latin typeface="Arial Narrow" panose="020B0606020202030204" pitchFamily="34" charset="0"/>
          </a:endParaRPr>
        </a:p>
      </dgm:t>
    </dgm:pt>
    <dgm:pt modelId="{2AF386F0-9E07-420A-8C21-97E999FA6082}">
      <dgm:prSet custT="1"/>
      <dgm:spPr/>
      <dgm:t>
        <a:bodyPr/>
        <a:lstStyle/>
        <a:p>
          <a:r>
            <a:rPr lang="ru-RU" sz="1200" dirty="0">
              <a:latin typeface="Arial Narrow" panose="020B0606020202030204" pitchFamily="34" charset="0"/>
            </a:rPr>
            <a:t>Жилье и городская среда</a:t>
          </a:r>
        </a:p>
      </dgm:t>
    </dgm:pt>
    <dgm:pt modelId="{55241DA5-4723-4576-A068-CF37ADDE3407}" type="parTrans" cxnId="{E96C1742-02A0-4153-A49C-5C3581CB0A17}">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8294628A-4F2D-4435-8C12-BB868F6C66FC}" type="sibTrans" cxnId="{E96C1742-02A0-4153-A49C-5C3581CB0A17}">
      <dgm:prSet/>
      <dgm:spPr/>
      <dgm:t>
        <a:bodyPr/>
        <a:lstStyle/>
        <a:p>
          <a:endParaRPr lang="ru-RU" sz="1400">
            <a:latin typeface="Arial Narrow" panose="020B0606020202030204" pitchFamily="34" charset="0"/>
          </a:endParaRPr>
        </a:p>
      </dgm:t>
    </dgm:pt>
    <dgm:pt modelId="{785BED81-37ED-4A7C-BAF7-713CF3C5596E}">
      <dgm:prSet custT="1"/>
      <dgm:spPr/>
      <dgm:t>
        <a:bodyPr/>
        <a:lstStyle/>
        <a:p>
          <a:r>
            <a:rPr lang="ru-RU" sz="1200" dirty="0">
              <a:latin typeface="Arial Narrow" panose="020B0606020202030204" pitchFamily="34" charset="0"/>
            </a:rPr>
            <a:t>Экология</a:t>
          </a:r>
        </a:p>
      </dgm:t>
    </dgm:pt>
    <dgm:pt modelId="{317F107E-F919-4B34-B2B7-AE9DFF6DDC7D}" type="parTrans" cxnId="{26DF4F7D-73C0-40D5-813C-0DBF683D0600}">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124F5364-8FD6-4CAE-B32E-BCF4E4AD8AD2}" type="sibTrans" cxnId="{26DF4F7D-73C0-40D5-813C-0DBF683D0600}">
      <dgm:prSet/>
      <dgm:spPr/>
      <dgm:t>
        <a:bodyPr/>
        <a:lstStyle/>
        <a:p>
          <a:endParaRPr lang="ru-RU" sz="1400">
            <a:latin typeface="Arial Narrow" panose="020B0606020202030204" pitchFamily="34" charset="0"/>
          </a:endParaRPr>
        </a:p>
      </dgm:t>
    </dgm:pt>
    <dgm:pt modelId="{73469D9E-8C37-4A72-A0D7-935E526B29A1}">
      <dgm:prSet custT="1"/>
      <dgm:spPr/>
      <dgm:t>
        <a:bodyPr/>
        <a:lstStyle/>
        <a:p>
          <a:r>
            <a:rPr lang="ru-RU" sz="1200" dirty="0">
              <a:latin typeface="Arial Narrow" panose="020B0606020202030204" pitchFamily="34" charset="0"/>
            </a:rPr>
            <a:t>Безопасные качественные дороги</a:t>
          </a:r>
        </a:p>
      </dgm:t>
    </dgm:pt>
    <dgm:pt modelId="{A03B4353-4DDF-493D-9A64-F9C65582F1B4}" type="parTrans" cxnId="{2279AF2B-39D3-489E-9B46-E6BC3E23228D}">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C51F7838-FD22-4DC1-933B-C511C206B563}" type="sibTrans" cxnId="{2279AF2B-39D3-489E-9B46-E6BC3E23228D}">
      <dgm:prSet/>
      <dgm:spPr/>
      <dgm:t>
        <a:bodyPr/>
        <a:lstStyle/>
        <a:p>
          <a:endParaRPr lang="ru-RU" sz="1400">
            <a:latin typeface="Arial Narrow" panose="020B0606020202030204" pitchFamily="34" charset="0"/>
          </a:endParaRPr>
        </a:p>
      </dgm:t>
    </dgm:pt>
    <dgm:pt modelId="{A6201C63-CCCE-4299-B791-B6C7D8E9E178}">
      <dgm:prSet custT="1"/>
      <dgm:spPr/>
      <dgm:t>
        <a:bodyPr/>
        <a:lstStyle/>
        <a:p>
          <a:r>
            <a:rPr lang="ru-RU" sz="1200" dirty="0">
              <a:latin typeface="Arial Narrow" panose="020B0606020202030204" pitchFamily="34" charset="0"/>
            </a:rPr>
            <a:t>Производительность труда</a:t>
          </a:r>
        </a:p>
      </dgm:t>
    </dgm:pt>
    <dgm:pt modelId="{3ACF6BAD-3D2E-41CF-8874-D72E54FED96C}" type="parTrans" cxnId="{126AB0CD-7C3D-442E-BD41-74C1AE0687C4}">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4E321EE6-51D4-4AC2-90EF-E3E8225617CC}" type="sibTrans" cxnId="{126AB0CD-7C3D-442E-BD41-74C1AE0687C4}">
      <dgm:prSet/>
      <dgm:spPr/>
      <dgm:t>
        <a:bodyPr/>
        <a:lstStyle/>
        <a:p>
          <a:endParaRPr lang="ru-RU" sz="1400">
            <a:latin typeface="Arial Narrow" panose="020B0606020202030204" pitchFamily="34" charset="0"/>
          </a:endParaRPr>
        </a:p>
      </dgm:t>
    </dgm:pt>
    <dgm:pt modelId="{F00040BC-240C-47B1-9631-5856AA18525D}">
      <dgm:prSet custT="1"/>
      <dgm:spPr/>
      <dgm:t>
        <a:bodyPr/>
        <a:lstStyle/>
        <a:p>
          <a:r>
            <a:rPr lang="ru-RU" sz="1200" dirty="0">
              <a:latin typeface="Arial Narrow" panose="020B0606020202030204" pitchFamily="34" charset="0"/>
            </a:rPr>
            <a:t>Цифровая экономика</a:t>
          </a:r>
        </a:p>
      </dgm:t>
    </dgm:pt>
    <dgm:pt modelId="{BC485765-7957-4FE8-B650-B852092D4532}" type="parTrans" cxnId="{248C26E1-6DB0-4ABD-B389-BF3A4A5235C1}">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4457F7F8-7C21-4AB6-8AE1-8CBF4E2F3E3D}" type="sibTrans" cxnId="{248C26E1-6DB0-4ABD-B389-BF3A4A5235C1}">
      <dgm:prSet/>
      <dgm:spPr/>
      <dgm:t>
        <a:bodyPr/>
        <a:lstStyle/>
        <a:p>
          <a:endParaRPr lang="ru-RU" sz="1400">
            <a:latin typeface="Arial Narrow" panose="020B0606020202030204" pitchFamily="34" charset="0"/>
          </a:endParaRPr>
        </a:p>
      </dgm:t>
    </dgm:pt>
    <dgm:pt modelId="{C4D8171A-2F8D-420A-AC83-5991D7F847A1}">
      <dgm:prSet custT="1"/>
      <dgm:spPr/>
      <dgm:t>
        <a:bodyPr/>
        <a:lstStyle/>
        <a:p>
          <a:r>
            <a:rPr lang="ru-RU" sz="1200" dirty="0">
              <a:latin typeface="Arial Narrow" panose="020B0606020202030204" pitchFamily="34" charset="0"/>
            </a:rPr>
            <a:t>Культура</a:t>
          </a:r>
        </a:p>
      </dgm:t>
    </dgm:pt>
    <dgm:pt modelId="{8CA2C64B-5137-4013-94EB-09D617D42F7F}" type="parTrans" cxnId="{71B4212E-E8E1-4073-A327-C8302776A845}">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E312ADA0-6559-4303-AFED-42DA302714E0}" type="sibTrans" cxnId="{71B4212E-E8E1-4073-A327-C8302776A845}">
      <dgm:prSet/>
      <dgm:spPr/>
      <dgm:t>
        <a:bodyPr/>
        <a:lstStyle/>
        <a:p>
          <a:endParaRPr lang="ru-RU" sz="1400">
            <a:latin typeface="Arial Narrow" panose="020B0606020202030204" pitchFamily="34" charset="0"/>
          </a:endParaRPr>
        </a:p>
      </dgm:t>
    </dgm:pt>
    <dgm:pt modelId="{C703676C-0375-45BF-9F26-00DB24E54CC7}">
      <dgm:prSet custT="1"/>
      <dgm:spPr/>
      <dgm:t>
        <a:bodyPr/>
        <a:lstStyle/>
        <a:p>
          <a:r>
            <a:rPr lang="ru-RU" sz="1200" dirty="0">
              <a:latin typeface="Arial Narrow" panose="020B0606020202030204" pitchFamily="34" charset="0"/>
            </a:rPr>
            <a:t>Малое и среднее предпринимательство и поддержка индивидуальной предпринимательской инициативы</a:t>
          </a:r>
        </a:p>
      </dgm:t>
    </dgm:pt>
    <dgm:pt modelId="{5486726E-E8F7-4A90-BEC6-F4210A6932F7}" type="parTrans" cxnId="{DC4CE0BC-E8C3-4826-A6B3-4F07CA61FB8A}">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96A939C3-C748-437C-985D-4003AE3FE0F2}" type="sibTrans" cxnId="{DC4CE0BC-E8C3-4826-A6B3-4F07CA61FB8A}">
      <dgm:prSet/>
      <dgm:spPr/>
      <dgm:t>
        <a:bodyPr/>
        <a:lstStyle/>
        <a:p>
          <a:endParaRPr lang="ru-RU" sz="1400">
            <a:latin typeface="Arial Narrow" panose="020B0606020202030204" pitchFamily="34" charset="0"/>
          </a:endParaRPr>
        </a:p>
      </dgm:t>
    </dgm:pt>
    <dgm:pt modelId="{817C3D88-64C0-43DB-8AE6-435906A379AF}">
      <dgm:prSet custT="1"/>
      <dgm:spPr/>
      <dgm:t>
        <a:bodyPr/>
        <a:lstStyle/>
        <a:p>
          <a:r>
            <a:rPr lang="ru-RU" sz="1200" dirty="0">
              <a:latin typeface="Arial Narrow" panose="020B0606020202030204" pitchFamily="34" charset="0"/>
            </a:rPr>
            <a:t>Международная кооперация и экспорт</a:t>
          </a:r>
        </a:p>
      </dgm:t>
    </dgm:pt>
    <dgm:pt modelId="{FFDCF838-9011-4167-BFB7-BFC588ADC76A}" type="parTrans" cxnId="{0D377FC3-AC13-47C3-9E0D-2DF096025BDE}">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B40A8585-B645-40E1-8710-E59093631129}" type="sibTrans" cxnId="{0D377FC3-AC13-47C3-9E0D-2DF096025BDE}">
      <dgm:prSet/>
      <dgm:spPr/>
      <dgm:t>
        <a:bodyPr/>
        <a:lstStyle/>
        <a:p>
          <a:endParaRPr lang="ru-RU" sz="1400">
            <a:latin typeface="Arial Narrow" panose="020B0606020202030204" pitchFamily="34" charset="0"/>
          </a:endParaRPr>
        </a:p>
      </dgm:t>
    </dgm:pt>
    <dgm:pt modelId="{FE3058CE-56D2-4497-A55B-ED9272E7F83A}">
      <dgm:prSet custT="1"/>
      <dgm:spPr/>
      <dgm:t>
        <a:bodyPr/>
        <a:lstStyle/>
        <a:p>
          <a:r>
            <a:rPr lang="ru-RU" sz="1200" dirty="0">
              <a:latin typeface="Arial Narrow" panose="020B0606020202030204" pitchFamily="34" charset="0"/>
            </a:rPr>
            <a:t>Туризм и индустрия гостеприимства</a:t>
          </a:r>
        </a:p>
      </dgm:t>
    </dgm:pt>
    <dgm:pt modelId="{EC15BF0A-8913-459F-882B-0BC699464B26}" type="parTrans" cxnId="{BADC7631-4E77-4D78-AA1C-6091E6D58BC7}">
      <dgm:prSet/>
      <dgm:spPr>
        <a:ln>
          <a:solidFill>
            <a:schemeClr val="accent1"/>
          </a:solidFill>
        </a:ln>
      </dgm:spPr>
      <dgm:t>
        <a:bodyPr/>
        <a:lstStyle/>
        <a:p>
          <a:endParaRPr lang="ru-RU"/>
        </a:p>
      </dgm:t>
    </dgm:pt>
    <dgm:pt modelId="{3582C2D7-D7CC-44FA-BDEE-1DABDA4649DB}" type="sibTrans" cxnId="{BADC7631-4E77-4D78-AA1C-6091E6D58BC7}">
      <dgm:prSet/>
      <dgm:spPr/>
      <dgm:t>
        <a:bodyPr/>
        <a:lstStyle/>
        <a:p>
          <a:endParaRPr lang="ru-RU"/>
        </a:p>
      </dgm:t>
    </dgm:pt>
    <dgm:pt modelId="{C629BDB1-DD7C-4472-B843-36416104CC25}" type="pres">
      <dgm:prSet presAssocID="{849E07DD-A5B0-427A-BADB-480EADEE3644}" presName="cycle" presStyleCnt="0">
        <dgm:presLayoutVars>
          <dgm:chMax val="1"/>
          <dgm:dir/>
          <dgm:animLvl val="ctr"/>
          <dgm:resizeHandles val="exact"/>
        </dgm:presLayoutVars>
      </dgm:prSet>
      <dgm:spPr/>
    </dgm:pt>
    <dgm:pt modelId="{42094000-3D12-47F3-968E-652346C6A38C}" type="pres">
      <dgm:prSet presAssocID="{70FEB5CF-0BB8-4776-89A5-BC193BFCFEF9}" presName="centerShape" presStyleLbl="node0" presStyleIdx="0" presStyleCnt="1" custScaleX="236509" custScaleY="192383"/>
      <dgm:spPr/>
    </dgm:pt>
    <dgm:pt modelId="{385156A3-897D-4C52-A686-DE6CBF04F256}" type="pres">
      <dgm:prSet presAssocID="{D191030B-9FD7-4612-A3A3-7D84775EEDE9}" presName="Name9" presStyleLbl="parChTrans1D2" presStyleIdx="0" presStyleCnt="12"/>
      <dgm:spPr/>
    </dgm:pt>
    <dgm:pt modelId="{A1CA1A89-994E-4C92-AC8E-6B5D95DBDF6B}" type="pres">
      <dgm:prSet presAssocID="{D191030B-9FD7-4612-A3A3-7D84775EEDE9}" presName="connTx" presStyleLbl="parChTrans1D2" presStyleIdx="0" presStyleCnt="12"/>
      <dgm:spPr/>
    </dgm:pt>
    <dgm:pt modelId="{DA738CA4-1A3D-41AE-9C37-13F83B191D41}" type="pres">
      <dgm:prSet presAssocID="{20469BF1-2626-49C1-BD99-197326E59B57}" presName="node" presStyleLbl="node1" presStyleIdx="0" presStyleCnt="12" custScaleX="172485" custRadScaleRad="99748" custRadScaleInc="19669">
        <dgm:presLayoutVars>
          <dgm:bulletEnabled val="1"/>
        </dgm:presLayoutVars>
      </dgm:prSet>
      <dgm:spPr/>
    </dgm:pt>
    <dgm:pt modelId="{22D347F2-F936-450A-9BE0-AA63419A3256}" type="pres">
      <dgm:prSet presAssocID="{A179B136-F490-4BDE-8B05-254FB94F8D52}" presName="Name9" presStyleLbl="parChTrans1D2" presStyleIdx="1" presStyleCnt="12"/>
      <dgm:spPr/>
    </dgm:pt>
    <dgm:pt modelId="{26D61185-9154-4027-9CD3-C2F8AE4441B7}" type="pres">
      <dgm:prSet presAssocID="{A179B136-F490-4BDE-8B05-254FB94F8D52}" presName="connTx" presStyleLbl="parChTrans1D2" presStyleIdx="1" presStyleCnt="12"/>
      <dgm:spPr/>
    </dgm:pt>
    <dgm:pt modelId="{738A5433-B1CC-47C6-8EEC-43FB9F1D8C45}" type="pres">
      <dgm:prSet presAssocID="{5E3D8E66-8863-42D7-B322-E5602B7764AD}" presName="node" presStyleLbl="node1" presStyleIdx="1" presStyleCnt="12" custScaleX="252476" custRadScaleRad="132695" custRadScaleInc="127994">
        <dgm:presLayoutVars>
          <dgm:bulletEnabled val="1"/>
        </dgm:presLayoutVars>
      </dgm:prSet>
      <dgm:spPr/>
    </dgm:pt>
    <dgm:pt modelId="{C609E844-81F7-4E42-8018-148A87A3B319}" type="pres">
      <dgm:prSet presAssocID="{7C54958C-904A-4034-B9B0-5E1F2B488415}" presName="Name9" presStyleLbl="parChTrans1D2" presStyleIdx="2" presStyleCnt="12"/>
      <dgm:spPr/>
    </dgm:pt>
    <dgm:pt modelId="{0C7AFC2D-FCDC-442D-A42E-254821CF394E}" type="pres">
      <dgm:prSet presAssocID="{7C54958C-904A-4034-B9B0-5E1F2B488415}" presName="connTx" presStyleLbl="parChTrans1D2" presStyleIdx="2" presStyleCnt="12"/>
      <dgm:spPr/>
    </dgm:pt>
    <dgm:pt modelId="{0DCA6255-9DCF-494E-B439-EAE851D246D7}" type="pres">
      <dgm:prSet presAssocID="{EAA85B16-D9B2-47E6-8316-C1E37F507C9F}" presName="node" presStyleLbl="node1" presStyleIdx="2" presStyleCnt="12" custScaleX="201207" custRadScaleRad="172144" custRadScaleInc="86140">
        <dgm:presLayoutVars>
          <dgm:bulletEnabled val="1"/>
        </dgm:presLayoutVars>
      </dgm:prSet>
      <dgm:spPr/>
    </dgm:pt>
    <dgm:pt modelId="{7DB5B6BD-122D-4B6A-B58A-C5DF1DFBA5B5}" type="pres">
      <dgm:prSet presAssocID="{55241DA5-4723-4576-A068-CF37ADDE3407}" presName="Name9" presStyleLbl="parChTrans1D2" presStyleIdx="3" presStyleCnt="12"/>
      <dgm:spPr/>
    </dgm:pt>
    <dgm:pt modelId="{820A06E9-A490-4CD4-88EC-6D0BBFD5E9C3}" type="pres">
      <dgm:prSet presAssocID="{55241DA5-4723-4576-A068-CF37ADDE3407}" presName="connTx" presStyleLbl="parChTrans1D2" presStyleIdx="3" presStyleCnt="12"/>
      <dgm:spPr/>
    </dgm:pt>
    <dgm:pt modelId="{D5BAB8E3-222C-437C-A71B-0CD48876BA8E}" type="pres">
      <dgm:prSet presAssocID="{2AF386F0-9E07-420A-8C21-97E999FA6082}" presName="node" presStyleLbl="node1" presStyleIdx="3" presStyleCnt="12" custScaleX="248115" custRadScaleRad="157623" custRadScaleInc="-8186">
        <dgm:presLayoutVars>
          <dgm:bulletEnabled val="1"/>
        </dgm:presLayoutVars>
      </dgm:prSet>
      <dgm:spPr/>
    </dgm:pt>
    <dgm:pt modelId="{F0654DB0-B38E-4BB1-A5DE-FC2296F68B90}" type="pres">
      <dgm:prSet presAssocID="{317F107E-F919-4B34-B2B7-AE9DFF6DDC7D}" presName="Name9" presStyleLbl="parChTrans1D2" presStyleIdx="4" presStyleCnt="12"/>
      <dgm:spPr/>
    </dgm:pt>
    <dgm:pt modelId="{ABD42B14-3386-4256-8334-4CD775679F32}" type="pres">
      <dgm:prSet presAssocID="{317F107E-F919-4B34-B2B7-AE9DFF6DDC7D}" presName="connTx" presStyleLbl="parChTrans1D2" presStyleIdx="4" presStyleCnt="12"/>
      <dgm:spPr/>
    </dgm:pt>
    <dgm:pt modelId="{33F6D1DE-AF01-4953-BCAD-5B414EB7C5D6}" type="pres">
      <dgm:prSet presAssocID="{785BED81-37ED-4A7C-BAF7-713CF3C5596E}" presName="node" presStyleLbl="node1" presStyleIdx="4" presStyleCnt="12" custScaleX="164478" custRadScaleRad="135940" custRadScaleInc="-96952">
        <dgm:presLayoutVars>
          <dgm:bulletEnabled val="1"/>
        </dgm:presLayoutVars>
      </dgm:prSet>
      <dgm:spPr/>
    </dgm:pt>
    <dgm:pt modelId="{F7CAD477-280B-4584-8AAF-9C55D5D6A508}" type="pres">
      <dgm:prSet presAssocID="{A03B4353-4DDF-493D-9A64-F9C65582F1B4}" presName="Name9" presStyleLbl="parChTrans1D2" presStyleIdx="5" presStyleCnt="12"/>
      <dgm:spPr/>
    </dgm:pt>
    <dgm:pt modelId="{3153C598-8437-4C46-9CA8-A55218F5FD3C}" type="pres">
      <dgm:prSet presAssocID="{A03B4353-4DDF-493D-9A64-F9C65582F1B4}" presName="connTx" presStyleLbl="parChTrans1D2" presStyleIdx="5" presStyleCnt="12"/>
      <dgm:spPr/>
    </dgm:pt>
    <dgm:pt modelId="{58BC006F-2188-4A6B-BFEF-0115DF3355CC}" type="pres">
      <dgm:prSet presAssocID="{73469D9E-8C37-4A72-A0D7-935E526B29A1}" presName="node" presStyleLbl="node1" presStyleIdx="5" presStyleCnt="12" custScaleX="345158" custScaleY="101858" custRadScaleRad="136037" custRadScaleInc="-162943">
        <dgm:presLayoutVars>
          <dgm:bulletEnabled val="1"/>
        </dgm:presLayoutVars>
      </dgm:prSet>
      <dgm:spPr/>
    </dgm:pt>
    <dgm:pt modelId="{A3A39B2B-1AE6-4ACB-9DC2-2CD79F1992B2}" type="pres">
      <dgm:prSet presAssocID="{3ACF6BAD-3D2E-41CF-8874-D72E54FED96C}" presName="Name9" presStyleLbl="parChTrans1D2" presStyleIdx="6" presStyleCnt="12"/>
      <dgm:spPr/>
    </dgm:pt>
    <dgm:pt modelId="{14DC1315-69E7-4856-AAE5-B90EB70C6EEC}" type="pres">
      <dgm:prSet presAssocID="{3ACF6BAD-3D2E-41CF-8874-D72E54FED96C}" presName="connTx" presStyleLbl="parChTrans1D2" presStyleIdx="6" presStyleCnt="12"/>
      <dgm:spPr/>
    </dgm:pt>
    <dgm:pt modelId="{EB3ECBFF-8EC7-4749-9142-D7438D33D80C}" type="pres">
      <dgm:prSet presAssocID="{A6201C63-CCCE-4299-B791-B6C7D8E9E178}" presName="node" presStyleLbl="node1" presStyleIdx="6" presStyleCnt="12" custScaleX="284724" custRadScaleRad="93040" custRadScaleInc="40483">
        <dgm:presLayoutVars>
          <dgm:bulletEnabled val="1"/>
        </dgm:presLayoutVars>
      </dgm:prSet>
      <dgm:spPr/>
    </dgm:pt>
    <dgm:pt modelId="{F8FA18B0-DE3E-40BD-9FEC-CB7304A076BA}" type="pres">
      <dgm:prSet presAssocID="{BC485765-7957-4FE8-B650-B852092D4532}" presName="Name9" presStyleLbl="parChTrans1D2" presStyleIdx="7" presStyleCnt="12"/>
      <dgm:spPr/>
    </dgm:pt>
    <dgm:pt modelId="{BB91333B-F362-41D2-B216-EAE2FDECAD3E}" type="pres">
      <dgm:prSet presAssocID="{BC485765-7957-4FE8-B650-B852092D4532}" presName="connTx" presStyleLbl="parChTrans1D2" presStyleIdx="7" presStyleCnt="12"/>
      <dgm:spPr/>
    </dgm:pt>
    <dgm:pt modelId="{2D7B8238-6A25-4271-B07B-C135EACE3571}" type="pres">
      <dgm:prSet presAssocID="{F00040BC-240C-47B1-9631-5856AA18525D}" presName="node" presStyleLbl="node1" presStyleIdx="7" presStyleCnt="12" custScaleX="189589" custRadScaleRad="116486" custRadScaleInc="143892">
        <dgm:presLayoutVars>
          <dgm:bulletEnabled val="1"/>
        </dgm:presLayoutVars>
      </dgm:prSet>
      <dgm:spPr/>
    </dgm:pt>
    <dgm:pt modelId="{F05955F0-AB2E-45AC-8AAB-B42AF3700347}" type="pres">
      <dgm:prSet presAssocID="{8CA2C64B-5137-4013-94EB-09D617D42F7F}" presName="Name9" presStyleLbl="parChTrans1D2" presStyleIdx="8" presStyleCnt="12"/>
      <dgm:spPr/>
    </dgm:pt>
    <dgm:pt modelId="{27305DC6-7D79-4FB0-B825-B2FF8436D89D}" type="pres">
      <dgm:prSet presAssocID="{8CA2C64B-5137-4013-94EB-09D617D42F7F}" presName="connTx" presStyleLbl="parChTrans1D2" presStyleIdx="8" presStyleCnt="12"/>
      <dgm:spPr/>
    </dgm:pt>
    <dgm:pt modelId="{D03FE1D1-5932-4145-A343-717BA214BA60}" type="pres">
      <dgm:prSet presAssocID="{C4D8171A-2F8D-420A-AC83-5991D7F847A1}" presName="node" presStyleLbl="node1" presStyleIdx="8" presStyleCnt="12" custScaleX="126961" custRadScaleRad="157734" custRadScaleInc="110309">
        <dgm:presLayoutVars>
          <dgm:bulletEnabled val="1"/>
        </dgm:presLayoutVars>
      </dgm:prSet>
      <dgm:spPr/>
    </dgm:pt>
    <dgm:pt modelId="{B6486FED-0968-4B39-AE4C-9872FA24AD4E}" type="pres">
      <dgm:prSet presAssocID="{5486726E-E8F7-4A90-BEC6-F4210A6932F7}" presName="Name9" presStyleLbl="parChTrans1D2" presStyleIdx="9" presStyleCnt="12"/>
      <dgm:spPr/>
    </dgm:pt>
    <dgm:pt modelId="{B5AE84AF-DA45-4589-8434-FB541CBF48D7}" type="pres">
      <dgm:prSet presAssocID="{5486726E-E8F7-4A90-BEC6-F4210A6932F7}" presName="connTx" presStyleLbl="parChTrans1D2" presStyleIdx="9" presStyleCnt="12"/>
      <dgm:spPr/>
    </dgm:pt>
    <dgm:pt modelId="{FEA3C195-481F-4ED0-92A0-ED747D3EC226}" type="pres">
      <dgm:prSet presAssocID="{C703676C-0375-45BF-9F26-00DB24E54CC7}" presName="node" presStyleLbl="node1" presStyleIdx="9" presStyleCnt="12" custScaleX="351191" custScaleY="173640" custRadScaleRad="157142" custRadScaleInc="49469">
        <dgm:presLayoutVars>
          <dgm:bulletEnabled val="1"/>
        </dgm:presLayoutVars>
      </dgm:prSet>
      <dgm:spPr/>
    </dgm:pt>
    <dgm:pt modelId="{4A99264E-FF3B-488A-80A1-374CDD82E392}" type="pres">
      <dgm:prSet presAssocID="{FFDCF838-9011-4167-BFB7-BFC588ADC76A}" presName="Name9" presStyleLbl="parChTrans1D2" presStyleIdx="10" presStyleCnt="12"/>
      <dgm:spPr/>
    </dgm:pt>
    <dgm:pt modelId="{B45A4163-5484-4683-8B3B-59320F432F2E}" type="pres">
      <dgm:prSet presAssocID="{FFDCF838-9011-4167-BFB7-BFC588ADC76A}" presName="connTx" presStyleLbl="parChTrans1D2" presStyleIdx="10" presStyleCnt="12"/>
      <dgm:spPr/>
    </dgm:pt>
    <dgm:pt modelId="{18699D8A-DFF7-4438-A3C3-265088E309D0}" type="pres">
      <dgm:prSet presAssocID="{817C3D88-64C0-43DB-8AE6-435906A379AF}" presName="node" presStyleLbl="node1" presStyleIdx="10" presStyleCnt="12" custScaleX="236104" custRadScaleRad="183469" custRadScaleInc="-33919">
        <dgm:presLayoutVars>
          <dgm:bulletEnabled val="1"/>
        </dgm:presLayoutVars>
      </dgm:prSet>
      <dgm:spPr/>
    </dgm:pt>
    <dgm:pt modelId="{663B5811-23F1-4E87-A51C-03347BEAFE7F}" type="pres">
      <dgm:prSet presAssocID="{EC15BF0A-8913-459F-882B-0BC699464B26}" presName="Name9" presStyleLbl="parChTrans1D2" presStyleIdx="11" presStyleCnt="12"/>
      <dgm:spPr/>
    </dgm:pt>
    <dgm:pt modelId="{099A52E7-F68C-44E4-A845-CC3C34545D6D}" type="pres">
      <dgm:prSet presAssocID="{EC15BF0A-8913-459F-882B-0BC699464B26}" presName="connTx" presStyleLbl="parChTrans1D2" presStyleIdx="11" presStyleCnt="12"/>
      <dgm:spPr/>
    </dgm:pt>
    <dgm:pt modelId="{79A76B1A-FCE7-4017-A1B5-AEB292513F42}" type="pres">
      <dgm:prSet presAssocID="{FE3058CE-56D2-4497-A55B-ED9272E7F83A}" presName="node" presStyleLbl="node1" presStyleIdx="11" presStyleCnt="12" custScaleX="226990" custRadScaleRad="123506" custRadScaleInc="-54161">
        <dgm:presLayoutVars>
          <dgm:bulletEnabled val="1"/>
        </dgm:presLayoutVars>
      </dgm:prSet>
      <dgm:spPr/>
    </dgm:pt>
  </dgm:ptLst>
  <dgm:cxnLst>
    <dgm:cxn modelId="{13E5AF0B-F04D-4EE7-8256-604F3CD77D6A}" type="presOf" srcId="{2AF386F0-9E07-420A-8C21-97E999FA6082}" destId="{D5BAB8E3-222C-437C-A71B-0CD48876BA8E}" srcOrd="0" destOrd="0" presId="urn:microsoft.com/office/officeart/2005/8/layout/radial1"/>
    <dgm:cxn modelId="{15E88112-00FF-40C2-8BB4-F54738EC2910}" type="presOf" srcId="{70FEB5CF-0BB8-4776-89A5-BC193BFCFEF9}" destId="{42094000-3D12-47F3-968E-652346C6A38C}" srcOrd="0" destOrd="0" presId="urn:microsoft.com/office/officeart/2005/8/layout/radial1"/>
    <dgm:cxn modelId="{F80A0215-A05A-40B3-BC8D-1814ADC4BF39}" type="presOf" srcId="{20469BF1-2626-49C1-BD99-197326E59B57}" destId="{DA738CA4-1A3D-41AE-9C37-13F83B191D41}" srcOrd="0" destOrd="0" presId="urn:microsoft.com/office/officeart/2005/8/layout/radial1"/>
    <dgm:cxn modelId="{3EB77C15-2505-4214-9037-3A7D80EB9D84}" type="presOf" srcId="{7C54958C-904A-4034-B9B0-5E1F2B488415}" destId="{C609E844-81F7-4E42-8018-148A87A3B319}" srcOrd="0" destOrd="0" presId="urn:microsoft.com/office/officeart/2005/8/layout/radial1"/>
    <dgm:cxn modelId="{1C291518-8F65-4EC2-985D-6144E496941E}" type="presOf" srcId="{BC485765-7957-4FE8-B650-B852092D4532}" destId="{BB91333B-F362-41D2-B216-EAE2FDECAD3E}" srcOrd="1" destOrd="0" presId="urn:microsoft.com/office/officeart/2005/8/layout/radial1"/>
    <dgm:cxn modelId="{E4CD6618-954B-498D-A726-003C596254C7}" type="presOf" srcId="{8CA2C64B-5137-4013-94EB-09D617D42F7F}" destId="{F05955F0-AB2E-45AC-8AAB-B42AF3700347}" srcOrd="0" destOrd="0" presId="urn:microsoft.com/office/officeart/2005/8/layout/radial1"/>
    <dgm:cxn modelId="{876A411F-6A61-44B1-8D6D-00BFFBE443EE}" srcId="{70FEB5CF-0BB8-4776-89A5-BC193BFCFEF9}" destId="{5E3D8E66-8863-42D7-B322-E5602B7764AD}" srcOrd="1" destOrd="0" parTransId="{A179B136-F490-4BDE-8B05-254FB94F8D52}" sibTransId="{6C7E28FA-D199-405E-8CED-4631875F5C10}"/>
    <dgm:cxn modelId="{DEB73D25-303B-4D55-A27F-60F6599B59B4}" type="presOf" srcId="{A179B136-F490-4BDE-8B05-254FB94F8D52}" destId="{22D347F2-F936-450A-9BE0-AA63419A3256}" srcOrd="0" destOrd="0" presId="urn:microsoft.com/office/officeart/2005/8/layout/radial1"/>
    <dgm:cxn modelId="{F501F427-990C-49CA-8031-D839F6793790}" type="presOf" srcId="{317F107E-F919-4B34-B2B7-AE9DFF6DDC7D}" destId="{F0654DB0-B38E-4BB1-A5DE-FC2296F68B90}" srcOrd="0" destOrd="0" presId="urn:microsoft.com/office/officeart/2005/8/layout/radial1"/>
    <dgm:cxn modelId="{2279AF2B-39D3-489E-9B46-E6BC3E23228D}" srcId="{70FEB5CF-0BB8-4776-89A5-BC193BFCFEF9}" destId="{73469D9E-8C37-4A72-A0D7-935E526B29A1}" srcOrd="5" destOrd="0" parTransId="{A03B4353-4DDF-493D-9A64-F9C65582F1B4}" sibTransId="{C51F7838-FD22-4DC1-933B-C511C206B563}"/>
    <dgm:cxn modelId="{71B4212E-E8E1-4073-A327-C8302776A845}" srcId="{70FEB5CF-0BB8-4776-89A5-BC193BFCFEF9}" destId="{C4D8171A-2F8D-420A-AC83-5991D7F847A1}" srcOrd="8" destOrd="0" parTransId="{8CA2C64B-5137-4013-94EB-09D617D42F7F}" sibTransId="{E312ADA0-6559-4303-AFED-42DA302714E0}"/>
    <dgm:cxn modelId="{F6AE6E2E-9CB2-4F76-BB95-AC3C731A756B}" type="presOf" srcId="{7C54958C-904A-4034-B9B0-5E1F2B488415}" destId="{0C7AFC2D-FCDC-442D-A42E-254821CF394E}" srcOrd="1" destOrd="0" presId="urn:microsoft.com/office/officeart/2005/8/layout/radial1"/>
    <dgm:cxn modelId="{BADC7631-4E77-4D78-AA1C-6091E6D58BC7}" srcId="{70FEB5CF-0BB8-4776-89A5-BC193BFCFEF9}" destId="{FE3058CE-56D2-4497-A55B-ED9272E7F83A}" srcOrd="11" destOrd="0" parTransId="{EC15BF0A-8913-459F-882B-0BC699464B26}" sibTransId="{3582C2D7-D7CC-44FA-BDEE-1DABDA4649DB}"/>
    <dgm:cxn modelId="{01917A38-A843-47ED-AE37-23A868AB9F2C}" type="presOf" srcId="{EC15BF0A-8913-459F-882B-0BC699464B26}" destId="{663B5811-23F1-4E87-A51C-03347BEAFE7F}" srcOrd="0" destOrd="0" presId="urn:microsoft.com/office/officeart/2005/8/layout/radial1"/>
    <dgm:cxn modelId="{D55B6B3B-77EE-4456-B738-BFE493B7E6F7}" type="presOf" srcId="{D191030B-9FD7-4612-A3A3-7D84775EEDE9}" destId="{385156A3-897D-4C52-A686-DE6CBF04F256}" srcOrd="0" destOrd="0" presId="urn:microsoft.com/office/officeart/2005/8/layout/radial1"/>
    <dgm:cxn modelId="{908B705B-4618-441F-92DF-DA6CABCED692}" type="presOf" srcId="{785BED81-37ED-4A7C-BAF7-713CF3C5596E}" destId="{33F6D1DE-AF01-4953-BCAD-5B414EB7C5D6}" srcOrd="0" destOrd="0" presId="urn:microsoft.com/office/officeart/2005/8/layout/radial1"/>
    <dgm:cxn modelId="{E96C1742-02A0-4153-A49C-5C3581CB0A17}" srcId="{70FEB5CF-0BB8-4776-89A5-BC193BFCFEF9}" destId="{2AF386F0-9E07-420A-8C21-97E999FA6082}" srcOrd="3" destOrd="0" parTransId="{55241DA5-4723-4576-A068-CF37ADDE3407}" sibTransId="{8294628A-4F2D-4435-8C12-BB868F6C66FC}"/>
    <dgm:cxn modelId="{90299845-D98A-4046-A659-76F152719D6A}" type="presOf" srcId="{8CA2C64B-5137-4013-94EB-09D617D42F7F}" destId="{27305DC6-7D79-4FB0-B825-B2FF8436D89D}" srcOrd="1" destOrd="0" presId="urn:microsoft.com/office/officeart/2005/8/layout/radial1"/>
    <dgm:cxn modelId="{599D0E68-14DF-416F-8D83-67B96DFCBDC8}" type="presOf" srcId="{5E3D8E66-8863-42D7-B322-E5602B7764AD}" destId="{738A5433-B1CC-47C6-8EEC-43FB9F1D8C45}" srcOrd="0" destOrd="0" presId="urn:microsoft.com/office/officeart/2005/8/layout/radial1"/>
    <dgm:cxn modelId="{3F505C6C-AE01-46A4-829B-44DE0BCA7354}" type="presOf" srcId="{3ACF6BAD-3D2E-41CF-8874-D72E54FED96C}" destId="{14DC1315-69E7-4856-AAE5-B90EB70C6EEC}" srcOrd="1" destOrd="0" presId="urn:microsoft.com/office/officeart/2005/8/layout/radial1"/>
    <dgm:cxn modelId="{D884DD6C-98F9-4B25-B677-6FF047E65709}" type="presOf" srcId="{FFDCF838-9011-4167-BFB7-BFC588ADC76A}" destId="{4A99264E-FF3B-488A-80A1-374CDD82E392}" srcOrd="0" destOrd="0" presId="urn:microsoft.com/office/officeart/2005/8/layout/radial1"/>
    <dgm:cxn modelId="{06C8C24D-897E-4CAC-B48C-A699A34FF117}" type="presOf" srcId="{55241DA5-4723-4576-A068-CF37ADDE3407}" destId="{7DB5B6BD-122D-4B6A-B58A-C5DF1DFBA5B5}" srcOrd="0" destOrd="0" presId="urn:microsoft.com/office/officeart/2005/8/layout/radial1"/>
    <dgm:cxn modelId="{A6D6E14F-9938-406A-8EFC-B0A510089865}" srcId="{849E07DD-A5B0-427A-BADB-480EADEE3644}" destId="{70FEB5CF-0BB8-4776-89A5-BC193BFCFEF9}" srcOrd="0" destOrd="0" parTransId="{A0982890-4A15-4706-95B5-8205F15F4B05}" sibTransId="{FB9B2E7E-006F-4421-95BB-F1F97E76D496}"/>
    <dgm:cxn modelId="{489FD470-AA33-4D7C-BC58-609D02C9C935}" type="presOf" srcId="{817C3D88-64C0-43DB-8AE6-435906A379AF}" destId="{18699D8A-DFF7-4438-A3C3-265088E309D0}" srcOrd="0" destOrd="0" presId="urn:microsoft.com/office/officeart/2005/8/layout/radial1"/>
    <dgm:cxn modelId="{27418775-6741-45F0-96A4-7C54888D3C0C}" type="presOf" srcId="{A03B4353-4DDF-493D-9A64-F9C65582F1B4}" destId="{3153C598-8437-4C46-9CA8-A55218F5FD3C}" srcOrd="1" destOrd="0" presId="urn:microsoft.com/office/officeart/2005/8/layout/radial1"/>
    <dgm:cxn modelId="{BC0CA557-9CD8-4D44-BEC5-3E8B9FA69DFB}" type="presOf" srcId="{EC15BF0A-8913-459F-882B-0BC699464B26}" destId="{099A52E7-F68C-44E4-A845-CC3C34545D6D}" srcOrd="1" destOrd="0" presId="urn:microsoft.com/office/officeart/2005/8/layout/radial1"/>
    <dgm:cxn modelId="{07C86159-19A5-40D2-911D-F34E94E15B35}" type="presOf" srcId="{A6201C63-CCCE-4299-B791-B6C7D8E9E178}" destId="{EB3ECBFF-8EC7-4749-9142-D7438D33D80C}" srcOrd="0" destOrd="0" presId="urn:microsoft.com/office/officeart/2005/8/layout/radial1"/>
    <dgm:cxn modelId="{F3714A7A-177A-47B4-9C79-39FDE1EBEDE5}" type="presOf" srcId="{A179B136-F490-4BDE-8B05-254FB94F8D52}" destId="{26D61185-9154-4027-9CD3-C2F8AE4441B7}" srcOrd="1" destOrd="0" presId="urn:microsoft.com/office/officeart/2005/8/layout/radial1"/>
    <dgm:cxn modelId="{4D44555A-EB03-4845-BA58-4A4CBAD62F1F}" srcId="{70FEB5CF-0BB8-4776-89A5-BC193BFCFEF9}" destId="{20469BF1-2626-49C1-BD99-197326E59B57}" srcOrd="0" destOrd="0" parTransId="{D191030B-9FD7-4612-A3A3-7D84775EEDE9}" sibTransId="{4341C09F-2873-419A-B77C-FFDA810A0CB3}"/>
    <dgm:cxn modelId="{26DF4F7D-73C0-40D5-813C-0DBF683D0600}" srcId="{70FEB5CF-0BB8-4776-89A5-BC193BFCFEF9}" destId="{785BED81-37ED-4A7C-BAF7-713CF3C5596E}" srcOrd="4" destOrd="0" parTransId="{317F107E-F919-4B34-B2B7-AE9DFF6DDC7D}" sibTransId="{124F5364-8FD6-4CAE-B32E-BCF4E4AD8AD2}"/>
    <dgm:cxn modelId="{C7FEC57E-4932-4AF4-BDE1-0C0AC0943E9F}" type="presOf" srcId="{73469D9E-8C37-4A72-A0D7-935E526B29A1}" destId="{58BC006F-2188-4A6B-BFEF-0115DF3355CC}" srcOrd="0" destOrd="0" presId="urn:microsoft.com/office/officeart/2005/8/layout/radial1"/>
    <dgm:cxn modelId="{1D125485-73E4-48E1-B394-F7A189D42D9E}" type="presOf" srcId="{EAA85B16-D9B2-47E6-8316-C1E37F507C9F}" destId="{0DCA6255-9DCF-494E-B439-EAE851D246D7}" srcOrd="0" destOrd="0" presId="urn:microsoft.com/office/officeart/2005/8/layout/radial1"/>
    <dgm:cxn modelId="{CE39E68D-8147-48A7-802F-2592A7B2D120}" srcId="{70FEB5CF-0BB8-4776-89A5-BC193BFCFEF9}" destId="{EAA85B16-D9B2-47E6-8316-C1E37F507C9F}" srcOrd="2" destOrd="0" parTransId="{7C54958C-904A-4034-B9B0-5E1F2B488415}" sibTransId="{43B0ECAB-BD0C-4BE5-AF6B-0F9052FBB588}"/>
    <dgm:cxn modelId="{C6609690-83BB-4B06-8C88-6241BA193C17}" type="presOf" srcId="{C4D8171A-2F8D-420A-AC83-5991D7F847A1}" destId="{D03FE1D1-5932-4145-A343-717BA214BA60}" srcOrd="0" destOrd="0" presId="urn:microsoft.com/office/officeart/2005/8/layout/radial1"/>
    <dgm:cxn modelId="{F963B493-6887-4E51-B066-64CAABA9DF78}" type="presOf" srcId="{A03B4353-4DDF-493D-9A64-F9C65582F1B4}" destId="{F7CAD477-280B-4584-8AAF-9C55D5D6A508}" srcOrd="0" destOrd="0" presId="urn:microsoft.com/office/officeart/2005/8/layout/radial1"/>
    <dgm:cxn modelId="{72FDBFA5-C9BD-4121-80C1-670B0032A589}" type="presOf" srcId="{3ACF6BAD-3D2E-41CF-8874-D72E54FED96C}" destId="{A3A39B2B-1AE6-4ACB-9DC2-2CD79F1992B2}" srcOrd="0" destOrd="0" presId="urn:microsoft.com/office/officeart/2005/8/layout/radial1"/>
    <dgm:cxn modelId="{44E7E9BA-DD7D-424C-92BB-6E6C34245AD7}" type="presOf" srcId="{FFDCF838-9011-4167-BFB7-BFC588ADC76A}" destId="{B45A4163-5484-4683-8B3B-59320F432F2E}" srcOrd="1" destOrd="0" presId="urn:microsoft.com/office/officeart/2005/8/layout/radial1"/>
    <dgm:cxn modelId="{DC4CE0BC-E8C3-4826-A6B3-4F07CA61FB8A}" srcId="{70FEB5CF-0BB8-4776-89A5-BC193BFCFEF9}" destId="{C703676C-0375-45BF-9F26-00DB24E54CC7}" srcOrd="9" destOrd="0" parTransId="{5486726E-E8F7-4A90-BEC6-F4210A6932F7}" sibTransId="{96A939C3-C748-437C-985D-4003AE3FE0F2}"/>
    <dgm:cxn modelId="{0D377FC3-AC13-47C3-9E0D-2DF096025BDE}" srcId="{70FEB5CF-0BB8-4776-89A5-BC193BFCFEF9}" destId="{817C3D88-64C0-43DB-8AE6-435906A379AF}" srcOrd="10" destOrd="0" parTransId="{FFDCF838-9011-4167-BFB7-BFC588ADC76A}" sibTransId="{B40A8585-B645-40E1-8710-E59093631129}"/>
    <dgm:cxn modelId="{10BEA6C7-4CEF-4776-BBC1-DAE97F2C98C8}" type="presOf" srcId="{BC485765-7957-4FE8-B650-B852092D4532}" destId="{F8FA18B0-DE3E-40BD-9FEC-CB7304A076BA}" srcOrd="0" destOrd="0" presId="urn:microsoft.com/office/officeart/2005/8/layout/radial1"/>
    <dgm:cxn modelId="{A7432ECA-2E56-47E4-8F5C-F7E3394EE00B}" type="presOf" srcId="{D191030B-9FD7-4612-A3A3-7D84775EEDE9}" destId="{A1CA1A89-994E-4C92-AC8E-6B5D95DBDF6B}" srcOrd="1" destOrd="0" presId="urn:microsoft.com/office/officeart/2005/8/layout/radial1"/>
    <dgm:cxn modelId="{EC8B94CC-6792-4949-82EA-0F3FF9B5EF44}" type="presOf" srcId="{F00040BC-240C-47B1-9631-5856AA18525D}" destId="{2D7B8238-6A25-4271-B07B-C135EACE3571}" srcOrd="0" destOrd="0" presId="urn:microsoft.com/office/officeart/2005/8/layout/radial1"/>
    <dgm:cxn modelId="{126AB0CD-7C3D-442E-BD41-74C1AE0687C4}" srcId="{70FEB5CF-0BB8-4776-89A5-BC193BFCFEF9}" destId="{A6201C63-CCCE-4299-B791-B6C7D8E9E178}" srcOrd="6" destOrd="0" parTransId="{3ACF6BAD-3D2E-41CF-8874-D72E54FED96C}" sibTransId="{4E321EE6-51D4-4AC2-90EF-E3E8225617CC}"/>
    <dgm:cxn modelId="{3B0602D7-308D-4522-A1AB-8FDAC7952EA8}" type="presOf" srcId="{55241DA5-4723-4576-A068-CF37ADDE3407}" destId="{820A06E9-A490-4CD4-88EC-6D0BBFD5E9C3}" srcOrd="1" destOrd="0" presId="urn:microsoft.com/office/officeart/2005/8/layout/radial1"/>
    <dgm:cxn modelId="{248C26E1-6DB0-4ABD-B389-BF3A4A5235C1}" srcId="{70FEB5CF-0BB8-4776-89A5-BC193BFCFEF9}" destId="{F00040BC-240C-47B1-9631-5856AA18525D}" srcOrd="7" destOrd="0" parTransId="{BC485765-7957-4FE8-B650-B852092D4532}" sibTransId="{4457F7F8-7C21-4AB6-8AE1-8CBF4E2F3E3D}"/>
    <dgm:cxn modelId="{24A4AAE3-32AD-48D9-A534-D77A5C4F27FC}" type="presOf" srcId="{5486726E-E8F7-4A90-BEC6-F4210A6932F7}" destId="{B5AE84AF-DA45-4589-8434-FB541CBF48D7}" srcOrd="1" destOrd="0" presId="urn:microsoft.com/office/officeart/2005/8/layout/radial1"/>
    <dgm:cxn modelId="{1C9E66E5-CB84-4743-A8A0-BBD661A21C1D}" type="presOf" srcId="{5486726E-E8F7-4A90-BEC6-F4210A6932F7}" destId="{B6486FED-0968-4B39-AE4C-9872FA24AD4E}" srcOrd="0" destOrd="0" presId="urn:microsoft.com/office/officeart/2005/8/layout/radial1"/>
    <dgm:cxn modelId="{E9C35BE8-8CCA-4EB4-9500-A3D95BC11A08}" type="presOf" srcId="{849E07DD-A5B0-427A-BADB-480EADEE3644}" destId="{C629BDB1-DD7C-4472-B843-36416104CC25}" srcOrd="0" destOrd="0" presId="urn:microsoft.com/office/officeart/2005/8/layout/radial1"/>
    <dgm:cxn modelId="{FBEAC0EA-4262-4E65-A95A-74BD26C6D4A7}" type="presOf" srcId="{FE3058CE-56D2-4497-A55B-ED9272E7F83A}" destId="{79A76B1A-FCE7-4017-A1B5-AEB292513F42}" srcOrd="0" destOrd="0" presId="urn:microsoft.com/office/officeart/2005/8/layout/radial1"/>
    <dgm:cxn modelId="{D0088BF3-CD0F-4E47-8D60-0450D04CE090}" type="presOf" srcId="{317F107E-F919-4B34-B2B7-AE9DFF6DDC7D}" destId="{ABD42B14-3386-4256-8334-4CD775679F32}" srcOrd="1" destOrd="0" presId="urn:microsoft.com/office/officeart/2005/8/layout/radial1"/>
    <dgm:cxn modelId="{5D0DBFF8-FB27-4043-B0FA-8D8489023DB3}" type="presOf" srcId="{C703676C-0375-45BF-9F26-00DB24E54CC7}" destId="{FEA3C195-481F-4ED0-92A0-ED747D3EC226}" srcOrd="0" destOrd="0" presId="urn:microsoft.com/office/officeart/2005/8/layout/radial1"/>
    <dgm:cxn modelId="{7D305E61-6816-4CE9-B70B-F086E1530887}" type="presParOf" srcId="{C629BDB1-DD7C-4472-B843-36416104CC25}" destId="{42094000-3D12-47F3-968E-652346C6A38C}" srcOrd="0" destOrd="0" presId="urn:microsoft.com/office/officeart/2005/8/layout/radial1"/>
    <dgm:cxn modelId="{0314E1B1-80C6-4968-AD31-6E2AABA179ED}" type="presParOf" srcId="{C629BDB1-DD7C-4472-B843-36416104CC25}" destId="{385156A3-897D-4C52-A686-DE6CBF04F256}" srcOrd="1" destOrd="0" presId="urn:microsoft.com/office/officeart/2005/8/layout/radial1"/>
    <dgm:cxn modelId="{569C3815-B428-4B7A-B736-F7075A212DE1}" type="presParOf" srcId="{385156A3-897D-4C52-A686-DE6CBF04F256}" destId="{A1CA1A89-994E-4C92-AC8E-6B5D95DBDF6B}" srcOrd="0" destOrd="0" presId="urn:microsoft.com/office/officeart/2005/8/layout/radial1"/>
    <dgm:cxn modelId="{B40B5B8D-4D0B-4916-B31F-BB7EB4ED9657}" type="presParOf" srcId="{C629BDB1-DD7C-4472-B843-36416104CC25}" destId="{DA738CA4-1A3D-41AE-9C37-13F83B191D41}" srcOrd="2" destOrd="0" presId="urn:microsoft.com/office/officeart/2005/8/layout/radial1"/>
    <dgm:cxn modelId="{EE5D1365-F376-4E38-967A-9E1B4D146F60}" type="presParOf" srcId="{C629BDB1-DD7C-4472-B843-36416104CC25}" destId="{22D347F2-F936-450A-9BE0-AA63419A3256}" srcOrd="3" destOrd="0" presId="urn:microsoft.com/office/officeart/2005/8/layout/radial1"/>
    <dgm:cxn modelId="{EB647EC2-8135-46C1-8A7E-22EC390DF60A}" type="presParOf" srcId="{22D347F2-F936-450A-9BE0-AA63419A3256}" destId="{26D61185-9154-4027-9CD3-C2F8AE4441B7}" srcOrd="0" destOrd="0" presId="urn:microsoft.com/office/officeart/2005/8/layout/radial1"/>
    <dgm:cxn modelId="{EEEB82CB-0303-45AA-B22B-325C1C4FD7EB}" type="presParOf" srcId="{C629BDB1-DD7C-4472-B843-36416104CC25}" destId="{738A5433-B1CC-47C6-8EEC-43FB9F1D8C45}" srcOrd="4" destOrd="0" presId="urn:microsoft.com/office/officeart/2005/8/layout/radial1"/>
    <dgm:cxn modelId="{5ED137CC-85A0-4BD5-A2DE-CF898E7E669A}" type="presParOf" srcId="{C629BDB1-DD7C-4472-B843-36416104CC25}" destId="{C609E844-81F7-4E42-8018-148A87A3B319}" srcOrd="5" destOrd="0" presId="urn:microsoft.com/office/officeart/2005/8/layout/radial1"/>
    <dgm:cxn modelId="{AC8C0FD5-396E-4184-B6DD-C7955D7E3445}" type="presParOf" srcId="{C609E844-81F7-4E42-8018-148A87A3B319}" destId="{0C7AFC2D-FCDC-442D-A42E-254821CF394E}" srcOrd="0" destOrd="0" presId="urn:microsoft.com/office/officeart/2005/8/layout/radial1"/>
    <dgm:cxn modelId="{E9C0367F-C60E-4589-B0C7-05572259E969}" type="presParOf" srcId="{C629BDB1-DD7C-4472-B843-36416104CC25}" destId="{0DCA6255-9DCF-494E-B439-EAE851D246D7}" srcOrd="6" destOrd="0" presId="urn:microsoft.com/office/officeart/2005/8/layout/radial1"/>
    <dgm:cxn modelId="{F4AE722C-FF40-4909-8531-BA88332DCC5C}" type="presParOf" srcId="{C629BDB1-DD7C-4472-B843-36416104CC25}" destId="{7DB5B6BD-122D-4B6A-B58A-C5DF1DFBA5B5}" srcOrd="7" destOrd="0" presId="urn:microsoft.com/office/officeart/2005/8/layout/radial1"/>
    <dgm:cxn modelId="{D60D2867-D22B-4B58-A90C-F668C63E4330}" type="presParOf" srcId="{7DB5B6BD-122D-4B6A-B58A-C5DF1DFBA5B5}" destId="{820A06E9-A490-4CD4-88EC-6D0BBFD5E9C3}" srcOrd="0" destOrd="0" presId="urn:microsoft.com/office/officeart/2005/8/layout/radial1"/>
    <dgm:cxn modelId="{25A01A9A-D4F0-45D9-BD6D-6A65660BD3E0}" type="presParOf" srcId="{C629BDB1-DD7C-4472-B843-36416104CC25}" destId="{D5BAB8E3-222C-437C-A71B-0CD48876BA8E}" srcOrd="8" destOrd="0" presId="urn:microsoft.com/office/officeart/2005/8/layout/radial1"/>
    <dgm:cxn modelId="{C3AE9CFE-7E05-48B2-868E-DE2D45F16EC5}" type="presParOf" srcId="{C629BDB1-DD7C-4472-B843-36416104CC25}" destId="{F0654DB0-B38E-4BB1-A5DE-FC2296F68B90}" srcOrd="9" destOrd="0" presId="urn:microsoft.com/office/officeart/2005/8/layout/radial1"/>
    <dgm:cxn modelId="{03D8479B-3D7F-45E8-8F82-32AEDBAC4634}" type="presParOf" srcId="{F0654DB0-B38E-4BB1-A5DE-FC2296F68B90}" destId="{ABD42B14-3386-4256-8334-4CD775679F32}" srcOrd="0" destOrd="0" presId="urn:microsoft.com/office/officeart/2005/8/layout/radial1"/>
    <dgm:cxn modelId="{68ED52AD-2528-4CE3-9D4C-ECCB78D0DFF3}" type="presParOf" srcId="{C629BDB1-DD7C-4472-B843-36416104CC25}" destId="{33F6D1DE-AF01-4953-BCAD-5B414EB7C5D6}" srcOrd="10" destOrd="0" presId="urn:microsoft.com/office/officeart/2005/8/layout/radial1"/>
    <dgm:cxn modelId="{C008A7BA-5F4E-48DB-AFDD-7A037F3A55B0}" type="presParOf" srcId="{C629BDB1-DD7C-4472-B843-36416104CC25}" destId="{F7CAD477-280B-4584-8AAF-9C55D5D6A508}" srcOrd="11" destOrd="0" presId="urn:microsoft.com/office/officeart/2005/8/layout/radial1"/>
    <dgm:cxn modelId="{699AAA08-9B27-4750-BDD6-E8D02B3C2F27}" type="presParOf" srcId="{F7CAD477-280B-4584-8AAF-9C55D5D6A508}" destId="{3153C598-8437-4C46-9CA8-A55218F5FD3C}" srcOrd="0" destOrd="0" presId="urn:microsoft.com/office/officeart/2005/8/layout/radial1"/>
    <dgm:cxn modelId="{59B6E1E5-2B01-41AB-9764-7F384AA81620}" type="presParOf" srcId="{C629BDB1-DD7C-4472-B843-36416104CC25}" destId="{58BC006F-2188-4A6B-BFEF-0115DF3355CC}" srcOrd="12" destOrd="0" presId="urn:microsoft.com/office/officeart/2005/8/layout/radial1"/>
    <dgm:cxn modelId="{75162D80-E633-4134-98EE-0FE52EAF4C92}" type="presParOf" srcId="{C629BDB1-DD7C-4472-B843-36416104CC25}" destId="{A3A39B2B-1AE6-4ACB-9DC2-2CD79F1992B2}" srcOrd="13" destOrd="0" presId="urn:microsoft.com/office/officeart/2005/8/layout/radial1"/>
    <dgm:cxn modelId="{B7D3C54F-BBFF-4ADC-ADFB-FCEB5EBDA3E9}" type="presParOf" srcId="{A3A39B2B-1AE6-4ACB-9DC2-2CD79F1992B2}" destId="{14DC1315-69E7-4856-AAE5-B90EB70C6EEC}" srcOrd="0" destOrd="0" presId="urn:microsoft.com/office/officeart/2005/8/layout/radial1"/>
    <dgm:cxn modelId="{DD7749A8-7CC2-4598-A0EA-B146586EAB36}" type="presParOf" srcId="{C629BDB1-DD7C-4472-B843-36416104CC25}" destId="{EB3ECBFF-8EC7-4749-9142-D7438D33D80C}" srcOrd="14" destOrd="0" presId="urn:microsoft.com/office/officeart/2005/8/layout/radial1"/>
    <dgm:cxn modelId="{B80559BF-B406-4D8A-9732-469F8611901B}" type="presParOf" srcId="{C629BDB1-DD7C-4472-B843-36416104CC25}" destId="{F8FA18B0-DE3E-40BD-9FEC-CB7304A076BA}" srcOrd="15" destOrd="0" presId="urn:microsoft.com/office/officeart/2005/8/layout/radial1"/>
    <dgm:cxn modelId="{32C07CE2-8A16-47BC-A873-D4CECE2CC6DF}" type="presParOf" srcId="{F8FA18B0-DE3E-40BD-9FEC-CB7304A076BA}" destId="{BB91333B-F362-41D2-B216-EAE2FDECAD3E}" srcOrd="0" destOrd="0" presId="urn:microsoft.com/office/officeart/2005/8/layout/radial1"/>
    <dgm:cxn modelId="{1A3E9A6B-8DA1-4CE8-B465-E65E91DDFD83}" type="presParOf" srcId="{C629BDB1-DD7C-4472-B843-36416104CC25}" destId="{2D7B8238-6A25-4271-B07B-C135EACE3571}" srcOrd="16" destOrd="0" presId="urn:microsoft.com/office/officeart/2005/8/layout/radial1"/>
    <dgm:cxn modelId="{C31DE521-3ED4-420E-A167-92EB2D9C403E}" type="presParOf" srcId="{C629BDB1-DD7C-4472-B843-36416104CC25}" destId="{F05955F0-AB2E-45AC-8AAB-B42AF3700347}" srcOrd="17" destOrd="0" presId="urn:microsoft.com/office/officeart/2005/8/layout/radial1"/>
    <dgm:cxn modelId="{E6331FAB-2CD5-4E43-BF4B-D37C63B0BCED}" type="presParOf" srcId="{F05955F0-AB2E-45AC-8AAB-B42AF3700347}" destId="{27305DC6-7D79-4FB0-B825-B2FF8436D89D}" srcOrd="0" destOrd="0" presId="urn:microsoft.com/office/officeart/2005/8/layout/radial1"/>
    <dgm:cxn modelId="{507DC3FA-5F40-477E-8D27-E9D1CFFF3A78}" type="presParOf" srcId="{C629BDB1-DD7C-4472-B843-36416104CC25}" destId="{D03FE1D1-5932-4145-A343-717BA214BA60}" srcOrd="18" destOrd="0" presId="urn:microsoft.com/office/officeart/2005/8/layout/radial1"/>
    <dgm:cxn modelId="{DD2A8150-9A45-4FD3-96B3-FA4DEE460528}" type="presParOf" srcId="{C629BDB1-DD7C-4472-B843-36416104CC25}" destId="{B6486FED-0968-4B39-AE4C-9872FA24AD4E}" srcOrd="19" destOrd="0" presId="urn:microsoft.com/office/officeart/2005/8/layout/radial1"/>
    <dgm:cxn modelId="{6EB34B36-2890-479C-AA77-A0307FEA4FD2}" type="presParOf" srcId="{B6486FED-0968-4B39-AE4C-9872FA24AD4E}" destId="{B5AE84AF-DA45-4589-8434-FB541CBF48D7}" srcOrd="0" destOrd="0" presId="urn:microsoft.com/office/officeart/2005/8/layout/radial1"/>
    <dgm:cxn modelId="{779E41EF-83B6-431A-B1C7-0F5382E3FB3E}" type="presParOf" srcId="{C629BDB1-DD7C-4472-B843-36416104CC25}" destId="{FEA3C195-481F-4ED0-92A0-ED747D3EC226}" srcOrd="20" destOrd="0" presId="urn:microsoft.com/office/officeart/2005/8/layout/radial1"/>
    <dgm:cxn modelId="{36390850-B3B7-4E5D-AC38-F4CB0D51E5EE}" type="presParOf" srcId="{C629BDB1-DD7C-4472-B843-36416104CC25}" destId="{4A99264E-FF3B-488A-80A1-374CDD82E392}" srcOrd="21" destOrd="0" presId="urn:microsoft.com/office/officeart/2005/8/layout/radial1"/>
    <dgm:cxn modelId="{062B1D15-D542-48FF-93FC-5A638702DD91}" type="presParOf" srcId="{4A99264E-FF3B-488A-80A1-374CDD82E392}" destId="{B45A4163-5484-4683-8B3B-59320F432F2E}" srcOrd="0" destOrd="0" presId="urn:microsoft.com/office/officeart/2005/8/layout/radial1"/>
    <dgm:cxn modelId="{35F48F0F-A99F-4C4B-899B-6DC71960F34F}" type="presParOf" srcId="{C629BDB1-DD7C-4472-B843-36416104CC25}" destId="{18699D8A-DFF7-4438-A3C3-265088E309D0}" srcOrd="22" destOrd="0" presId="urn:microsoft.com/office/officeart/2005/8/layout/radial1"/>
    <dgm:cxn modelId="{AD3D7811-6A42-441D-A8FA-321621AA21DD}" type="presParOf" srcId="{C629BDB1-DD7C-4472-B843-36416104CC25}" destId="{663B5811-23F1-4E87-A51C-03347BEAFE7F}" srcOrd="23" destOrd="0" presId="urn:microsoft.com/office/officeart/2005/8/layout/radial1"/>
    <dgm:cxn modelId="{26629C99-F15C-4BD0-9705-C18975C6528F}" type="presParOf" srcId="{663B5811-23F1-4E87-A51C-03347BEAFE7F}" destId="{099A52E7-F68C-44E4-A845-CC3C34545D6D}" srcOrd="0" destOrd="0" presId="urn:microsoft.com/office/officeart/2005/8/layout/radial1"/>
    <dgm:cxn modelId="{811FA191-AEED-4688-937A-B9CEA89A5BB1}" type="presParOf" srcId="{C629BDB1-DD7C-4472-B843-36416104CC25}" destId="{79A76B1A-FCE7-4017-A1B5-AEB292513F42}" srcOrd="2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94000-3D12-47F3-968E-652346C6A38C}">
      <dsp:nvSpPr>
        <dsp:cNvPr id="0" name=""/>
        <dsp:cNvSpPr/>
      </dsp:nvSpPr>
      <dsp:spPr>
        <a:xfrm>
          <a:off x="3577389" y="1517573"/>
          <a:ext cx="1727484" cy="14051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Arial Narrow" panose="020B0606020202030204" pitchFamily="34" charset="0"/>
            </a:rPr>
            <a:t>Национальные проекты</a:t>
          </a:r>
        </a:p>
      </dsp:txBody>
      <dsp:txXfrm>
        <a:off x="3830373" y="1723357"/>
        <a:ext cx="1221516" cy="993616"/>
      </dsp:txXfrm>
    </dsp:sp>
    <dsp:sp modelId="{385156A3-897D-4C52-A686-DE6CBF04F256}">
      <dsp:nvSpPr>
        <dsp:cNvPr id="0" name=""/>
        <dsp:cNvSpPr/>
      </dsp:nvSpPr>
      <dsp:spPr>
        <a:xfrm rot="16377021">
          <a:off x="4114849" y="1128838"/>
          <a:ext cx="764259" cy="15456"/>
        </a:xfrm>
        <a:custGeom>
          <a:avLst/>
          <a:gdLst/>
          <a:ahLst/>
          <a:cxnLst/>
          <a:rect l="0" t="0" r="0" b="0"/>
          <a:pathLst>
            <a:path>
              <a:moveTo>
                <a:pt x="0" y="7728"/>
              </a:moveTo>
              <a:lnTo>
                <a:pt x="764259" y="7728"/>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Arial Narrow" panose="020B0606020202030204" pitchFamily="34" charset="0"/>
          </a:endParaRPr>
        </a:p>
      </dsp:txBody>
      <dsp:txXfrm>
        <a:off x="4477873" y="1117460"/>
        <a:ext cx="38212" cy="38212"/>
      </dsp:txXfrm>
    </dsp:sp>
    <dsp:sp modelId="{DA738CA4-1A3D-41AE-9C37-13F83B191D41}">
      <dsp:nvSpPr>
        <dsp:cNvPr id="0" name=""/>
        <dsp:cNvSpPr/>
      </dsp:nvSpPr>
      <dsp:spPr>
        <a:xfrm>
          <a:off x="3905538" y="24696"/>
          <a:ext cx="1259847" cy="73040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Arial Narrow" panose="020B0606020202030204" pitchFamily="34" charset="0"/>
            </a:rPr>
            <a:t>Демография</a:t>
          </a:r>
        </a:p>
      </dsp:txBody>
      <dsp:txXfrm>
        <a:off x="4090038" y="131662"/>
        <a:ext cx="890847" cy="516477"/>
      </dsp:txXfrm>
    </dsp:sp>
    <dsp:sp modelId="{22D347F2-F936-450A-9BE0-AA63419A3256}">
      <dsp:nvSpPr>
        <dsp:cNvPr id="0" name=""/>
        <dsp:cNvSpPr/>
      </dsp:nvSpPr>
      <dsp:spPr>
        <a:xfrm rot="19151946">
          <a:off x="4894063" y="1326190"/>
          <a:ext cx="1147524" cy="15456"/>
        </a:xfrm>
        <a:custGeom>
          <a:avLst/>
          <a:gdLst/>
          <a:ahLst/>
          <a:cxnLst/>
          <a:rect l="0" t="0" r="0" b="0"/>
          <a:pathLst>
            <a:path>
              <a:moveTo>
                <a:pt x="0" y="7728"/>
              </a:moveTo>
              <a:lnTo>
                <a:pt x="1147524" y="7728"/>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Arial Narrow" panose="020B0606020202030204" pitchFamily="34" charset="0"/>
          </a:endParaRPr>
        </a:p>
      </dsp:txBody>
      <dsp:txXfrm>
        <a:off x="5439138" y="1305230"/>
        <a:ext cx="57376" cy="57376"/>
      </dsp:txXfrm>
    </dsp:sp>
    <dsp:sp modelId="{738A5433-B1CC-47C6-8EEC-43FB9F1D8C45}">
      <dsp:nvSpPr>
        <dsp:cNvPr id="0" name=""/>
        <dsp:cNvSpPr/>
      </dsp:nvSpPr>
      <dsp:spPr>
        <a:xfrm>
          <a:off x="5364634" y="261868"/>
          <a:ext cx="1844109" cy="73040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Arial Narrow" panose="020B0606020202030204" pitchFamily="34" charset="0"/>
            </a:rPr>
            <a:t>Здравоохранение</a:t>
          </a:r>
        </a:p>
      </dsp:txBody>
      <dsp:txXfrm>
        <a:off x="5634698" y="368834"/>
        <a:ext cx="1303981" cy="516477"/>
      </dsp:txXfrm>
    </dsp:sp>
    <dsp:sp modelId="{C609E844-81F7-4E42-8018-148A87A3B319}">
      <dsp:nvSpPr>
        <dsp:cNvPr id="0" name=""/>
        <dsp:cNvSpPr/>
      </dsp:nvSpPr>
      <dsp:spPr>
        <a:xfrm rot="20575260">
          <a:off x="5212474" y="1719877"/>
          <a:ext cx="1663674" cy="15456"/>
        </a:xfrm>
        <a:custGeom>
          <a:avLst/>
          <a:gdLst/>
          <a:ahLst/>
          <a:cxnLst/>
          <a:rect l="0" t="0" r="0" b="0"/>
          <a:pathLst>
            <a:path>
              <a:moveTo>
                <a:pt x="0" y="7728"/>
              </a:moveTo>
              <a:lnTo>
                <a:pt x="1663674" y="7728"/>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Arial Narrow" panose="020B0606020202030204" pitchFamily="34" charset="0"/>
          </a:endParaRPr>
        </a:p>
      </dsp:txBody>
      <dsp:txXfrm>
        <a:off x="6002719" y="1686014"/>
        <a:ext cx="83183" cy="83183"/>
      </dsp:txXfrm>
    </dsp:sp>
    <dsp:sp modelId="{0DCA6255-9DCF-494E-B439-EAE851D246D7}">
      <dsp:nvSpPr>
        <dsp:cNvPr id="0" name=""/>
        <dsp:cNvSpPr/>
      </dsp:nvSpPr>
      <dsp:spPr>
        <a:xfrm>
          <a:off x="6729677" y="926065"/>
          <a:ext cx="1469635" cy="73040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Arial Narrow" panose="020B0606020202030204" pitchFamily="34" charset="0"/>
            </a:rPr>
            <a:t>Образование</a:t>
          </a:r>
        </a:p>
      </dsp:txBody>
      <dsp:txXfrm>
        <a:off x="6944900" y="1033031"/>
        <a:ext cx="1039189" cy="516477"/>
      </dsp:txXfrm>
    </dsp:sp>
    <dsp:sp modelId="{7DB5B6BD-122D-4B6A-B58A-C5DF1DFBA5B5}">
      <dsp:nvSpPr>
        <dsp:cNvPr id="0" name=""/>
        <dsp:cNvSpPr/>
      </dsp:nvSpPr>
      <dsp:spPr>
        <a:xfrm rot="21526326">
          <a:off x="5304445" y="2181850"/>
          <a:ext cx="1127346" cy="15456"/>
        </a:xfrm>
        <a:custGeom>
          <a:avLst/>
          <a:gdLst/>
          <a:ahLst/>
          <a:cxnLst/>
          <a:rect l="0" t="0" r="0" b="0"/>
          <a:pathLst>
            <a:path>
              <a:moveTo>
                <a:pt x="0" y="7728"/>
              </a:moveTo>
              <a:lnTo>
                <a:pt x="1127346" y="7728"/>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Arial Narrow" panose="020B0606020202030204" pitchFamily="34" charset="0"/>
          </a:endParaRPr>
        </a:p>
      </dsp:txBody>
      <dsp:txXfrm>
        <a:off x="5839934" y="2161395"/>
        <a:ext cx="56367" cy="56367"/>
      </dsp:txXfrm>
    </dsp:sp>
    <dsp:sp modelId="{D5BAB8E3-222C-437C-A71B-0CD48876BA8E}">
      <dsp:nvSpPr>
        <dsp:cNvPr id="0" name=""/>
        <dsp:cNvSpPr/>
      </dsp:nvSpPr>
      <dsp:spPr>
        <a:xfrm>
          <a:off x="6430383" y="1792900"/>
          <a:ext cx="1812256" cy="73040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Arial Narrow" panose="020B0606020202030204" pitchFamily="34" charset="0"/>
            </a:rPr>
            <a:t>Жилье и городская среда</a:t>
          </a:r>
        </a:p>
      </dsp:txBody>
      <dsp:txXfrm>
        <a:off x="6695782" y="1899866"/>
        <a:ext cx="1281458" cy="516477"/>
      </dsp:txXfrm>
    </dsp:sp>
    <dsp:sp modelId="{F0654DB0-B38E-4BB1-A5DE-FC2296F68B90}">
      <dsp:nvSpPr>
        <dsp:cNvPr id="0" name=""/>
        <dsp:cNvSpPr/>
      </dsp:nvSpPr>
      <dsp:spPr>
        <a:xfrm rot="927432">
          <a:off x="5239347" y="2582741"/>
          <a:ext cx="1081882" cy="15456"/>
        </a:xfrm>
        <a:custGeom>
          <a:avLst/>
          <a:gdLst/>
          <a:ahLst/>
          <a:cxnLst/>
          <a:rect l="0" t="0" r="0" b="0"/>
          <a:pathLst>
            <a:path>
              <a:moveTo>
                <a:pt x="0" y="7728"/>
              </a:moveTo>
              <a:lnTo>
                <a:pt x="1081882" y="7728"/>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Arial Narrow" panose="020B0606020202030204" pitchFamily="34" charset="0"/>
          </a:endParaRPr>
        </a:p>
      </dsp:txBody>
      <dsp:txXfrm>
        <a:off x="5753241" y="2563422"/>
        <a:ext cx="54094" cy="54094"/>
      </dsp:txXfrm>
    </dsp:sp>
    <dsp:sp modelId="{33F6D1DE-AF01-4953-BCAD-5B414EB7C5D6}">
      <dsp:nvSpPr>
        <dsp:cNvPr id="0" name=""/>
        <dsp:cNvSpPr/>
      </dsp:nvSpPr>
      <dsp:spPr>
        <a:xfrm>
          <a:off x="6247767" y="2520632"/>
          <a:ext cx="1201363" cy="73040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Arial Narrow" panose="020B0606020202030204" pitchFamily="34" charset="0"/>
            </a:rPr>
            <a:t>Экология</a:t>
          </a:r>
        </a:p>
      </dsp:txBody>
      <dsp:txXfrm>
        <a:off x="6423703" y="2627598"/>
        <a:ext cx="849491" cy="516477"/>
      </dsp:txXfrm>
    </dsp:sp>
    <dsp:sp modelId="{F7CAD477-280B-4584-8AAF-9C55D5D6A508}">
      <dsp:nvSpPr>
        <dsp:cNvPr id="0" name=""/>
        <dsp:cNvSpPr/>
      </dsp:nvSpPr>
      <dsp:spPr>
        <a:xfrm rot="2133513">
          <a:off x="4986387" y="2999167"/>
          <a:ext cx="1110639" cy="15456"/>
        </a:xfrm>
        <a:custGeom>
          <a:avLst/>
          <a:gdLst/>
          <a:ahLst/>
          <a:cxnLst/>
          <a:rect l="0" t="0" r="0" b="0"/>
          <a:pathLst>
            <a:path>
              <a:moveTo>
                <a:pt x="0" y="7728"/>
              </a:moveTo>
              <a:lnTo>
                <a:pt x="1110639" y="7728"/>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Arial Narrow" panose="020B0606020202030204" pitchFamily="34" charset="0"/>
          </a:endParaRPr>
        </a:p>
      </dsp:txBody>
      <dsp:txXfrm>
        <a:off x="5513941" y="2979130"/>
        <a:ext cx="55531" cy="55531"/>
      </dsp:txXfrm>
    </dsp:sp>
    <dsp:sp modelId="{58BC006F-2188-4A6B-BFEF-0115DF3355CC}">
      <dsp:nvSpPr>
        <dsp:cNvPr id="0" name=""/>
        <dsp:cNvSpPr/>
      </dsp:nvSpPr>
      <dsp:spPr>
        <a:xfrm>
          <a:off x="5213946" y="3301685"/>
          <a:ext cx="2521067" cy="74398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Arial Narrow" panose="020B0606020202030204" pitchFamily="34" charset="0"/>
            </a:rPr>
            <a:t>Безопасные качественные дороги</a:t>
          </a:r>
        </a:p>
      </dsp:txBody>
      <dsp:txXfrm>
        <a:off x="5583148" y="3410638"/>
        <a:ext cx="1782663" cy="526074"/>
      </dsp:txXfrm>
    </dsp:sp>
    <dsp:sp modelId="{A3A39B2B-1AE6-4ACB-9DC2-2CD79F1992B2}">
      <dsp:nvSpPr>
        <dsp:cNvPr id="0" name=""/>
        <dsp:cNvSpPr/>
      </dsp:nvSpPr>
      <dsp:spPr>
        <a:xfrm rot="5764347">
          <a:off x="4013638" y="3229877"/>
          <a:ext cx="638510" cy="15456"/>
        </a:xfrm>
        <a:custGeom>
          <a:avLst/>
          <a:gdLst/>
          <a:ahLst/>
          <a:cxnLst/>
          <a:rect l="0" t="0" r="0" b="0"/>
          <a:pathLst>
            <a:path>
              <a:moveTo>
                <a:pt x="0" y="7728"/>
              </a:moveTo>
              <a:lnTo>
                <a:pt x="638510" y="7728"/>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Arial Narrow" panose="020B0606020202030204" pitchFamily="34" charset="0"/>
          </a:endParaRPr>
        </a:p>
      </dsp:txBody>
      <dsp:txXfrm rot="10800000">
        <a:off x="4316931" y="3221642"/>
        <a:ext cx="31925" cy="31925"/>
      </dsp:txXfrm>
    </dsp:sp>
    <dsp:sp modelId="{EB3ECBFF-8EC7-4749-9142-D7438D33D80C}">
      <dsp:nvSpPr>
        <dsp:cNvPr id="0" name=""/>
        <dsp:cNvSpPr/>
      </dsp:nvSpPr>
      <dsp:spPr>
        <a:xfrm>
          <a:off x="3220471" y="3554814"/>
          <a:ext cx="2079651" cy="73040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Arial Narrow" panose="020B0606020202030204" pitchFamily="34" charset="0"/>
            </a:rPr>
            <a:t>Производительность труда</a:t>
          </a:r>
        </a:p>
      </dsp:txBody>
      <dsp:txXfrm>
        <a:off x="3525029" y="3661780"/>
        <a:ext cx="1470535" cy="516477"/>
      </dsp:txXfrm>
    </dsp:sp>
    <dsp:sp modelId="{F8FA18B0-DE3E-40BD-9FEC-CB7304A076BA}">
      <dsp:nvSpPr>
        <dsp:cNvPr id="0" name=""/>
        <dsp:cNvSpPr/>
      </dsp:nvSpPr>
      <dsp:spPr>
        <a:xfrm rot="8495028">
          <a:off x="3054419" y="2970560"/>
          <a:ext cx="861508" cy="15456"/>
        </a:xfrm>
        <a:custGeom>
          <a:avLst/>
          <a:gdLst/>
          <a:ahLst/>
          <a:cxnLst/>
          <a:rect l="0" t="0" r="0" b="0"/>
          <a:pathLst>
            <a:path>
              <a:moveTo>
                <a:pt x="0" y="7728"/>
              </a:moveTo>
              <a:lnTo>
                <a:pt x="861508" y="7728"/>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Arial Narrow" panose="020B0606020202030204" pitchFamily="34" charset="0"/>
          </a:endParaRPr>
        </a:p>
      </dsp:txBody>
      <dsp:txXfrm rot="10800000">
        <a:off x="3463635" y="2956751"/>
        <a:ext cx="43075" cy="43075"/>
      </dsp:txXfrm>
    </dsp:sp>
    <dsp:sp modelId="{2D7B8238-6A25-4271-B07B-C135EACE3571}">
      <dsp:nvSpPr>
        <dsp:cNvPr id="0" name=""/>
        <dsp:cNvSpPr/>
      </dsp:nvSpPr>
      <dsp:spPr>
        <a:xfrm>
          <a:off x="2071839" y="3184830"/>
          <a:ext cx="1384776" cy="73040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Arial Narrow" panose="020B0606020202030204" pitchFamily="34" charset="0"/>
            </a:rPr>
            <a:t>Цифровая экономика</a:t>
          </a:r>
        </a:p>
      </dsp:txBody>
      <dsp:txXfrm>
        <a:off x="2274635" y="3291796"/>
        <a:ext cx="979184" cy="516477"/>
      </dsp:txXfrm>
    </dsp:sp>
    <dsp:sp modelId="{F05955F0-AB2E-45AC-8AAB-B42AF3700347}">
      <dsp:nvSpPr>
        <dsp:cNvPr id="0" name=""/>
        <dsp:cNvSpPr/>
      </dsp:nvSpPr>
      <dsp:spPr>
        <a:xfrm rot="9992781">
          <a:off x="2044418" y="2595618"/>
          <a:ext cx="1589878" cy="15456"/>
        </a:xfrm>
        <a:custGeom>
          <a:avLst/>
          <a:gdLst/>
          <a:ahLst/>
          <a:cxnLst/>
          <a:rect l="0" t="0" r="0" b="0"/>
          <a:pathLst>
            <a:path>
              <a:moveTo>
                <a:pt x="0" y="7728"/>
              </a:moveTo>
              <a:lnTo>
                <a:pt x="1589878" y="7728"/>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Arial Narrow" panose="020B0606020202030204" pitchFamily="34" charset="0"/>
          </a:endParaRPr>
        </a:p>
      </dsp:txBody>
      <dsp:txXfrm rot="10800000">
        <a:off x="2799610" y="2563600"/>
        <a:ext cx="79493" cy="79493"/>
      </dsp:txXfrm>
    </dsp:sp>
    <dsp:sp modelId="{D03FE1D1-5932-4145-A343-717BA214BA60}">
      <dsp:nvSpPr>
        <dsp:cNvPr id="0" name=""/>
        <dsp:cNvSpPr/>
      </dsp:nvSpPr>
      <dsp:spPr>
        <a:xfrm>
          <a:off x="1158908" y="2529225"/>
          <a:ext cx="927335" cy="73040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Arial Narrow" panose="020B0606020202030204" pitchFamily="34" charset="0"/>
            </a:rPr>
            <a:t>Культура</a:t>
          </a:r>
        </a:p>
      </dsp:txBody>
      <dsp:txXfrm>
        <a:off x="1294713" y="2636191"/>
        <a:ext cx="655725" cy="516477"/>
      </dsp:txXfrm>
    </dsp:sp>
    <dsp:sp modelId="{B6486FED-0968-4B39-AE4C-9872FA24AD4E}">
      <dsp:nvSpPr>
        <dsp:cNvPr id="0" name=""/>
        <dsp:cNvSpPr/>
      </dsp:nvSpPr>
      <dsp:spPr>
        <a:xfrm rot="11245221">
          <a:off x="2815114" y="2051224"/>
          <a:ext cx="776389" cy="15456"/>
        </a:xfrm>
        <a:custGeom>
          <a:avLst/>
          <a:gdLst/>
          <a:ahLst/>
          <a:cxnLst/>
          <a:rect l="0" t="0" r="0" b="0"/>
          <a:pathLst>
            <a:path>
              <a:moveTo>
                <a:pt x="0" y="7728"/>
              </a:moveTo>
              <a:lnTo>
                <a:pt x="776389" y="7728"/>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Arial Narrow" panose="020B0606020202030204" pitchFamily="34" charset="0"/>
          </a:endParaRPr>
        </a:p>
      </dsp:txBody>
      <dsp:txXfrm rot="10800000">
        <a:off x="3183899" y="2039543"/>
        <a:ext cx="38819" cy="38819"/>
      </dsp:txXfrm>
    </dsp:sp>
    <dsp:sp modelId="{FEA3C195-481F-4ED0-92A0-ED747D3EC226}">
      <dsp:nvSpPr>
        <dsp:cNvPr id="0" name=""/>
        <dsp:cNvSpPr/>
      </dsp:nvSpPr>
      <dsp:spPr>
        <a:xfrm>
          <a:off x="295538" y="1213147"/>
          <a:ext cx="2565133" cy="126828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Arial Narrow" panose="020B0606020202030204" pitchFamily="34" charset="0"/>
            </a:rPr>
            <a:t>Малое и среднее предпринимательство и поддержка индивидуальной предпринимательской инициативы</a:t>
          </a:r>
        </a:p>
      </dsp:txBody>
      <dsp:txXfrm>
        <a:off x="671193" y="1398883"/>
        <a:ext cx="1813823" cy="896811"/>
      </dsp:txXfrm>
    </dsp:sp>
    <dsp:sp modelId="{4A99264E-FF3B-488A-80A1-374CDD82E392}">
      <dsp:nvSpPr>
        <dsp:cNvPr id="0" name=""/>
        <dsp:cNvSpPr/>
      </dsp:nvSpPr>
      <dsp:spPr>
        <a:xfrm rot="12294729">
          <a:off x="1876329" y="1463211"/>
          <a:ext cx="1903260" cy="15456"/>
        </a:xfrm>
        <a:custGeom>
          <a:avLst/>
          <a:gdLst/>
          <a:ahLst/>
          <a:cxnLst/>
          <a:rect l="0" t="0" r="0" b="0"/>
          <a:pathLst>
            <a:path>
              <a:moveTo>
                <a:pt x="0" y="7728"/>
              </a:moveTo>
              <a:lnTo>
                <a:pt x="1903260" y="7728"/>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Arial Narrow" panose="020B0606020202030204" pitchFamily="34" charset="0"/>
          </a:endParaRPr>
        </a:p>
      </dsp:txBody>
      <dsp:txXfrm rot="10800000">
        <a:off x="2780378" y="1423358"/>
        <a:ext cx="95163" cy="95163"/>
      </dsp:txXfrm>
    </dsp:sp>
    <dsp:sp modelId="{18699D8A-DFF7-4438-A3C3-265088E309D0}">
      <dsp:nvSpPr>
        <dsp:cNvPr id="0" name=""/>
        <dsp:cNvSpPr/>
      </dsp:nvSpPr>
      <dsp:spPr>
        <a:xfrm>
          <a:off x="521598" y="435034"/>
          <a:ext cx="1724526" cy="73040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Arial Narrow" panose="020B0606020202030204" pitchFamily="34" charset="0"/>
            </a:rPr>
            <a:t>Международная кооперация и экспорт</a:t>
          </a:r>
        </a:p>
      </dsp:txBody>
      <dsp:txXfrm>
        <a:off x="774149" y="542000"/>
        <a:ext cx="1219424" cy="516477"/>
      </dsp:txXfrm>
    </dsp:sp>
    <dsp:sp modelId="{663B5811-23F1-4E87-A51C-03347BEAFE7F}">
      <dsp:nvSpPr>
        <dsp:cNvPr id="0" name=""/>
        <dsp:cNvSpPr/>
      </dsp:nvSpPr>
      <dsp:spPr>
        <a:xfrm rot="13912551">
          <a:off x="3104901" y="1196346"/>
          <a:ext cx="1077643" cy="15456"/>
        </a:xfrm>
        <a:custGeom>
          <a:avLst/>
          <a:gdLst/>
          <a:ahLst/>
          <a:cxnLst/>
          <a:rect l="0" t="0" r="0" b="0"/>
          <a:pathLst>
            <a:path>
              <a:moveTo>
                <a:pt x="0" y="7728"/>
              </a:moveTo>
              <a:lnTo>
                <a:pt x="1077643" y="772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rot="10800000">
        <a:off x="3616782" y="1177133"/>
        <a:ext cx="53882" cy="53882"/>
      </dsp:txXfrm>
    </dsp:sp>
    <dsp:sp modelId="{79A76B1A-FCE7-4017-A1B5-AEB292513F42}">
      <dsp:nvSpPr>
        <dsp:cNvPr id="0" name=""/>
        <dsp:cNvSpPr/>
      </dsp:nvSpPr>
      <dsp:spPr>
        <a:xfrm>
          <a:off x="2211220" y="69834"/>
          <a:ext cx="1657956" cy="73040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Arial Narrow" panose="020B0606020202030204" pitchFamily="34" charset="0"/>
            </a:rPr>
            <a:t>Туризм и индустрия гостеприимства</a:t>
          </a:r>
        </a:p>
      </dsp:txBody>
      <dsp:txXfrm>
        <a:off x="2454022" y="176800"/>
        <a:ext cx="1172352" cy="51647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drawing1.xml><?xml version="1.0" encoding="utf-8"?>
<c:userShapes xmlns:c="http://schemas.openxmlformats.org/drawingml/2006/chart">
  <cdr:relSizeAnchor xmlns:cdr="http://schemas.openxmlformats.org/drawingml/2006/chartDrawing">
    <cdr:from>
      <cdr:x>0.29521</cdr:x>
      <cdr:y>0.02659</cdr:y>
    </cdr:from>
    <cdr:to>
      <cdr:x>0.51041</cdr:x>
      <cdr:y>0.09856</cdr:y>
    </cdr:to>
    <cdr:sp macro="" textlink="">
      <cdr:nvSpPr>
        <cdr:cNvPr id="2" name="TextBox 1"/>
        <cdr:cNvSpPr txBox="1"/>
      </cdr:nvSpPr>
      <cdr:spPr>
        <a:xfrm xmlns:a="http://schemas.openxmlformats.org/drawingml/2006/main">
          <a:off x="2404153" y="123026"/>
          <a:ext cx="1752562" cy="333041"/>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none" rtlCol="0" anchor="ctr"/>
        <a:lstStyle xmlns:a="http://schemas.openxmlformats.org/drawingml/2006/main"/>
        <a:p xmlns:a="http://schemas.openxmlformats.org/drawingml/2006/main">
          <a:pPr algn="ctr"/>
          <a:r>
            <a:rPr lang="ru-RU" sz="1800" b="1" dirty="0">
              <a:solidFill>
                <a:schemeClr val="tx1"/>
              </a:solidFill>
            </a:rPr>
            <a:t>565 706 355,3</a:t>
          </a:r>
        </a:p>
      </cdr:txBody>
    </cdr:sp>
  </cdr:relSizeAnchor>
  <cdr:relSizeAnchor xmlns:cdr="http://schemas.openxmlformats.org/drawingml/2006/chartDrawing">
    <cdr:from>
      <cdr:x>0.51345</cdr:x>
      <cdr:y>0.07821</cdr:y>
    </cdr:from>
    <cdr:to>
      <cdr:x>0.76281</cdr:x>
      <cdr:y>0.21132</cdr:y>
    </cdr:to>
    <cdr:sp macro="" textlink="">
      <cdr:nvSpPr>
        <cdr:cNvPr id="7" name="Стрелка вправо 6"/>
        <cdr:cNvSpPr/>
      </cdr:nvSpPr>
      <cdr:spPr>
        <a:xfrm xmlns:a="http://schemas.openxmlformats.org/drawingml/2006/main" flipH="1">
          <a:off x="4181473" y="361916"/>
          <a:ext cx="2030756" cy="615965"/>
        </a:xfrm>
        <a:prstGeom xmlns:a="http://schemas.openxmlformats.org/drawingml/2006/main" prst="rightArrow">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dirty="0">
              <a:solidFill>
                <a:schemeClr val="tx1"/>
              </a:solidFill>
            </a:rPr>
            <a:t>Дефицит: 23 717 574,1</a:t>
          </a:r>
        </a:p>
      </cdr:txBody>
    </cdr:sp>
  </cdr:relSizeAnchor>
</c:userShapes>
</file>

<file path=ppt/drawings/drawing2.xml><?xml version="1.0" encoding="utf-8"?>
<c:userShapes xmlns:c="http://schemas.openxmlformats.org/drawingml/2006/chart">
  <cdr:relSizeAnchor xmlns:cdr="http://schemas.openxmlformats.org/drawingml/2006/chartDrawing">
    <cdr:from>
      <cdr:x>0.34106</cdr:x>
      <cdr:y>0.19033</cdr:y>
    </cdr:from>
    <cdr:to>
      <cdr:x>0.65894</cdr:x>
      <cdr:y>0.35762</cdr:y>
    </cdr:to>
    <cdr:sp macro="" textlink="">
      <cdr:nvSpPr>
        <cdr:cNvPr id="3" name="Стрелка вправо 2"/>
        <cdr:cNvSpPr/>
      </cdr:nvSpPr>
      <cdr:spPr>
        <a:xfrm xmlns:a="http://schemas.openxmlformats.org/drawingml/2006/main">
          <a:off x="981074" y="588853"/>
          <a:ext cx="914400" cy="517597"/>
        </a:xfrm>
        <a:prstGeom xmlns:a="http://schemas.openxmlformats.org/drawingml/2006/main" prst="rightArrow">
          <a:avLst/>
        </a:prstGeom>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dirty="0"/>
            <a:t>100,4%</a:t>
          </a:r>
        </a:p>
      </cdr:txBody>
    </cdr:sp>
  </cdr:relSizeAnchor>
</c:userShapes>
</file>

<file path=ppt/drawings/drawing3.xml><?xml version="1.0" encoding="utf-8"?>
<c:userShapes xmlns:c="http://schemas.openxmlformats.org/drawingml/2006/chart">
  <cdr:relSizeAnchor xmlns:cdr="http://schemas.openxmlformats.org/drawingml/2006/chartDrawing">
    <cdr:from>
      <cdr:x>0.35976</cdr:x>
      <cdr:y>0.18785</cdr:y>
    </cdr:from>
    <cdr:to>
      <cdr:x>0.67764</cdr:x>
      <cdr:y>0.35514</cdr:y>
    </cdr:to>
    <cdr:sp macro="" textlink="">
      <cdr:nvSpPr>
        <cdr:cNvPr id="3" name="Стрелка вправо 2"/>
        <cdr:cNvSpPr/>
      </cdr:nvSpPr>
      <cdr:spPr>
        <a:xfrm xmlns:a="http://schemas.openxmlformats.org/drawingml/2006/main">
          <a:off x="1034865" y="581183"/>
          <a:ext cx="914397" cy="517584"/>
        </a:xfrm>
        <a:prstGeom xmlns:a="http://schemas.openxmlformats.org/drawingml/2006/main" prst="rightArrow">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ru-RU" dirty="0"/>
            <a:t>97,2%</a:t>
          </a:r>
        </a:p>
      </cdr:txBody>
    </cdr:sp>
  </cdr:relSizeAnchor>
</c:userShapes>
</file>

<file path=ppt/drawings/drawing4.xml><?xml version="1.0" encoding="utf-8"?>
<c:userShapes xmlns:c="http://schemas.openxmlformats.org/drawingml/2006/chart">
  <cdr:relSizeAnchor xmlns:cdr="http://schemas.openxmlformats.org/drawingml/2006/chartDrawing">
    <cdr:from>
      <cdr:x>0.34422</cdr:x>
      <cdr:y>0.21434</cdr:y>
    </cdr:from>
    <cdr:to>
      <cdr:x>0.6621</cdr:x>
      <cdr:y>0.38163</cdr:y>
    </cdr:to>
    <cdr:sp macro="" textlink="">
      <cdr:nvSpPr>
        <cdr:cNvPr id="3" name="Стрелка вправо 2"/>
        <cdr:cNvSpPr/>
      </cdr:nvSpPr>
      <cdr:spPr>
        <a:xfrm xmlns:a="http://schemas.openxmlformats.org/drawingml/2006/main">
          <a:off x="990166" y="597842"/>
          <a:ext cx="914397" cy="466605"/>
        </a:xfrm>
        <a:prstGeom xmlns:a="http://schemas.openxmlformats.org/drawingml/2006/main" prst="rightArrow">
          <a:avLst/>
        </a:prstGeom>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dirty="0"/>
            <a:t>107,5%</a:t>
          </a:r>
        </a:p>
      </cdr:txBody>
    </cdr:sp>
  </cdr:relSizeAnchor>
</c:userShapes>
</file>

<file path=ppt/drawings/drawing5.xml><?xml version="1.0" encoding="utf-8"?>
<c:userShapes xmlns:c="http://schemas.openxmlformats.org/drawingml/2006/chart">
  <cdr:relSizeAnchor xmlns:cdr="http://schemas.openxmlformats.org/drawingml/2006/chartDrawing">
    <cdr:from>
      <cdr:x>0.34106</cdr:x>
      <cdr:y>0.23215</cdr:y>
    </cdr:from>
    <cdr:to>
      <cdr:x>0.65894</cdr:x>
      <cdr:y>0.39944</cdr:y>
    </cdr:to>
    <cdr:sp macro="" textlink="">
      <cdr:nvSpPr>
        <cdr:cNvPr id="3" name="Стрелка вправо 2"/>
        <cdr:cNvSpPr/>
      </cdr:nvSpPr>
      <cdr:spPr>
        <a:xfrm xmlns:a="http://schemas.openxmlformats.org/drawingml/2006/main">
          <a:off x="981075" y="649718"/>
          <a:ext cx="914397" cy="468194"/>
        </a:xfrm>
        <a:prstGeom xmlns:a="http://schemas.openxmlformats.org/drawingml/2006/main" prst="rightArrow">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ru-RU" dirty="0"/>
            <a:t>110,2%</a:t>
          </a:r>
        </a:p>
      </cdr:txBody>
    </cdr:sp>
  </cdr:relSizeAnchor>
</c:userShapes>
</file>

<file path=ppt/drawings/drawing6.xml><?xml version="1.0" encoding="utf-8"?>
<c:userShapes xmlns:c="http://schemas.openxmlformats.org/drawingml/2006/chart">
  <cdr:relSizeAnchor xmlns:cdr="http://schemas.openxmlformats.org/drawingml/2006/chartDrawing">
    <cdr:from>
      <cdr:x>0.20095</cdr:x>
      <cdr:y>0.37796</cdr:y>
    </cdr:from>
    <cdr:to>
      <cdr:x>0.36368</cdr:x>
      <cdr:y>0.62204</cdr:y>
    </cdr:to>
    <cdr:sp macro="" textlink="">
      <cdr:nvSpPr>
        <cdr:cNvPr id="2" name="TextBox 1"/>
        <cdr:cNvSpPr txBox="1"/>
      </cdr:nvSpPr>
      <cdr:spPr>
        <a:xfrm xmlns:a="http://schemas.openxmlformats.org/drawingml/2006/main">
          <a:off x="1552575" y="707959"/>
          <a:ext cx="12573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0.16982</cdr:x>
      <cdr:y>0.28619</cdr:y>
    </cdr:from>
    <cdr:to>
      <cdr:x>0.32072</cdr:x>
      <cdr:y>0.51807</cdr:y>
    </cdr:to>
    <cdr:sp macro="" textlink="">
      <cdr:nvSpPr>
        <cdr:cNvPr id="3" name="TextBox 2"/>
        <cdr:cNvSpPr txBox="1"/>
      </cdr:nvSpPr>
      <cdr:spPr>
        <a:xfrm xmlns:a="http://schemas.openxmlformats.org/drawingml/2006/main">
          <a:off x="1312029" y="536065"/>
          <a:ext cx="1165878" cy="4343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a:t>510 221 004,4</a:t>
          </a:r>
        </a:p>
      </cdr:txBody>
    </cdr:sp>
  </cdr:relSizeAnchor>
  <cdr:relSizeAnchor xmlns:cdr="http://schemas.openxmlformats.org/drawingml/2006/chartDrawing">
    <cdr:from>
      <cdr:x>0.64636</cdr:x>
      <cdr:y>0.38123</cdr:y>
    </cdr:from>
    <cdr:to>
      <cdr:x>0.80022</cdr:x>
      <cdr:y>0.54738</cdr:y>
    </cdr:to>
    <cdr:sp macro="" textlink="">
      <cdr:nvSpPr>
        <cdr:cNvPr id="4" name="TextBox 3"/>
        <cdr:cNvSpPr txBox="1"/>
      </cdr:nvSpPr>
      <cdr:spPr>
        <a:xfrm xmlns:a="http://schemas.openxmlformats.org/drawingml/2006/main">
          <a:off x="4993914" y="714096"/>
          <a:ext cx="1188748" cy="3112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a:t>273 459 348,6</a:t>
          </a:r>
        </a:p>
      </cdr:txBody>
    </cdr:sp>
  </cdr:relSizeAnchor>
</c:userShapes>
</file>

<file path=ppt/drawings/drawing7.xml><?xml version="1.0" encoding="utf-8"?>
<c:userShapes xmlns:c="http://schemas.openxmlformats.org/drawingml/2006/chart">
  <cdr:relSizeAnchor xmlns:cdr="http://schemas.openxmlformats.org/drawingml/2006/chartDrawing">
    <cdr:from>
      <cdr:x>0.62225</cdr:x>
      <cdr:y>0.47542</cdr:y>
    </cdr:from>
    <cdr:to>
      <cdr:x>0.8343</cdr:x>
      <cdr:y>0.64501</cdr:y>
    </cdr:to>
    <cdr:sp macro="" textlink="">
      <cdr:nvSpPr>
        <cdr:cNvPr id="2" name="Скругленный прямоугольник 1"/>
        <cdr:cNvSpPr/>
      </cdr:nvSpPr>
      <cdr:spPr>
        <a:xfrm xmlns:a="http://schemas.openxmlformats.org/drawingml/2006/main">
          <a:off x="5114925" y="1658339"/>
          <a:ext cx="1743076" cy="591539"/>
        </a:xfrm>
        <a:prstGeom xmlns:a="http://schemas.openxmlformats.org/drawingml/2006/main" prst="roundRect">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lIns="0" tIns="0" rIns="0" bIns="0" anchor="ctr"/>
        <a:lstStyle xmlns:a="http://schemas.openxmlformats.org/drawingml/2006/main"/>
        <a:p xmlns:a="http://schemas.openxmlformats.org/drawingml/2006/main">
          <a:pPr algn="ctr"/>
          <a:r>
            <a:rPr lang="ru-RU" sz="1400" b="1" dirty="0"/>
            <a:t>Всего расходов:</a:t>
          </a:r>
          <a:br>
            <a:rPr lang="ru-RU" sz="1800" b="1" dirty="0"/>
          </a:br>
          <a:r>
            <a:rPr lang="ru-RU" sz="1800" b="1" dirty="0"/>
            <a:t>510 221 004,4</a:t>
          </a:r>
        </a:p>
      </cdr:txBody>
    </cdr:sp>
  </cdr:relSizeAnchor>
</c:userShapes>
</file>

<file path=ppt/drawings/drawing8.xml><?xml version="1.0" encoding="utf-8"?>
<c:userShapes xmlns:c="http://schemas.openxmlformats.org/drawingml/2006/chart">
  <cdr:relSizeAnchor xmlns:cdr="http://schemas.openxmlformats.org/drawingml/2006/chartDrawing">
    <cdr:from>
      <cdr:x>0.03478</cdr:x>
      <cdr:y>0</cdr:y>
    </cdr:from>
    <cdr:to>
      <cdr:x>0.17994</cdr:x>
      <cdr:y>0.11179</cdr:y>
    </cdr:to>
    <cdr:sp macro="" textlink="">
      <cdr:nvSpPr>
        <cdr:cNvPr id="2" name="TextBox 1"/>
        <cdr:cNvSpPr txBox="1"/>
      </cdr:nvSpPr>
      <cdr:spPr>
        <a:xfrm xmlns:a="http://schemas.openxmlformats.org/drawingml/2006/main">
          <a:off x="288032" y="-1628800"/>
          <a:ext cx="1202058" cy="50405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ru-RU" sz="1800" i="1" u="sng" dirty="0"/>
            <a:t>млрд рублей</a:t>
          </a:r>
        </a:p>
      </cdr:txBody>
    </cdr:sp>
  </cdr:relSizeAnchor>
</c:userShapes>
</file>

<file path=ppt/drawings/drawing9.xml><?xml version="1.0" encoding="utf-8"?>
<c:userShapes xmlns:c="http://schemas.openxmlformats.org/drawingml/2006/chart">
  <cdr:relSizeAnchor xmlns:cdr="http://schemas.openxmlformats.org/drawingml/2006/chartDrawing">
    <cdr:from>
      <cdr:x>0.20736</cdr:x>
      <cdr:y>0.37344</cdr:y>
    </cdr:from>
    <cdr:to>
      <cdr:x>0.41942</cdr:x>
      <cdr:y>0.48295</cdr:y>
    </cdr:to>
    <cdr:sp macro="" textlink="">
      <cdr:nvSpPr>
        <cdr:cNvPr id="2" name="Скругленный прямоугольник 1"/>
        <cdr:cNvSpPr/>
      </cdr:nvSpPr>
      <cdr:spPr>
        <a:xfrm xmlns:a="http://schemas.openxmlformats.org/drawingml/2006/main">
          <a:off x="1704523" y="1479767"/>
          <a:ext cx="1743149" cy="433938"/>
        </a:xfrm>
        <a:prstGeom xmlns:a="http://schemas.openxmlformats.org/drawingml/2006/main" prst="roundRect">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lIns="0" tIns="0" rIns="0" bIns="0" anchor="ctr"/>
        <a:lstStyle xmlns:a="http://schemas.openxmlformats.org/drawingml/2006/main"/>
        <a:p xmlns:a="http://schemas.openxmlformats.org/drawingml/2006/main">
          <a:pPr algn="ctr"/>
          <a:r>
            <a:rPr lang="en-US" sz="1800" b="1" dirty="0">
              <a:solidFill>
                <a:schemeClr val="tx1"/>
              </a:solidFill>
              <a:latin typeface="+mn-lt"/>
            </a:rPr>
            <a:t>72 213 087,3</a:t>
          </a:r>
          <a:endParaRPr lang="ru-RU" sz="2400" b="1" dirty="0">
            <a:solidFill>
              <a:schemeClr val="tx1"/>
            </a:solidFill>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0" y="18"/>
            <a:ext cx="2946400" cy="498476"/>
          </a:xfrm>
          <a:prstGeom prst="rect">
            <a:avLst/>
          </a:prstGeom>
        </p:spPr>
        <p:txBody>
          <a:bodyPr vert="horz" lIns="91265" tIns="45634" rIns="91265" bIns="45634" rtlCol="0"/>
          <a:lstStyle>
            <a:lvl1pPr algn="l">
              <a:defRPr sz="1200"/>
            </a:lvl1pPr>
          </a:lstStyle>
          <a:p>
            <a:endParaRPr lang="ru-RU"/>
          </a:p>
        </p:txBody>
      </p:sp>
      <p:sp>
        <p:nvSpPr>
          <p:cNvPr id="3" name="Дата 2"/>
          <p:cNvSpPr>
            <a:spLocks noGrp="1"/>
          </p:cNvSpPr>
          <p:nvPr>
            <p:ph type="dt" sz="quarter" idx="1"/>
          </p:nvPr>
        </p:nvSpPr>
        <p:spPr>
          <a:xfrm>
            <a:off x="3849695" y="18"/>
            <a:ext cx="2946400" cy="498476"/>
          </a:xfrm>
          <a:prstGeom prst="rect">
            <a:avLst/>
          </a:prstGeom>
        </p:spPr>
        <p:txBody>
          <a:bodyPr vert="horz" lIns="91265" tIns="45634" rIns="91265" bIns="45634" rtlCol="0"/>
          <a:lstStyle>
            <a:lvl1pPr algn="r">
              <a:defRPr sz="1200"/>
            </a:lvl1pPr>
          </a:lstStyle>
          <a:p>
            <a:fld id="{D4373EE2-D04A-4BFE-8F6E-E70650417D14}" type="datetimeFigureOut">
              <a:rPr lang="ru-RU" smtClean="0"/>
              <a:pPr/>
              <a:t>31.07.2024</a:t>
            </a:fld>
            <a:endParaRPr lang="ru-RU"/>
          </a:p>
        </p:txBody>
      </p:sp>
      <p:sp>
        <p:nvSpPr>
          <p:cNvPr id="4" name="Нижний колонтитул 3"/>
          <p:cNvSpPr>
            <a:spLocks noGrp="1"/>
          </p:cNvSpPr>
          <p:nvPr>
            <p:ph type="ftr" sz="quarter" idx="2"/>
          </p:nvPr>
        </p:nvSpPr>
        <p:spPr>
          <a:xfrm>
            <a:off x="10" y="9429773"/>
            <a:ext cx="2946400" cy="498476"/>
          </a:xfrm>
          <a:prstGeom prst="rect">
            <a:avLst/>
          </a:prstGeom>
        </p:spPr>
        <p:txBody>
          <a:bodyPr vert="horz" lIns="91265" tIns="45634" rIns="91265" bIns="45634" rtlCol="0" anchor="b"/>
          <a:lstStyle>
            <a:lvl1pPr algn="l">
              <a:defRPr sz="1200"/>
            </a:lvl1pPr>
          </a:lstStyle>
          <a:p>
            <a:endParaRPr lang="ru-RU"/>
          </a:p>
        </p:txBody>
      </p:sp>
      <p:sp>
        <p:nvSpPr>
          <p:cNvPr id="5" name="Номер слайда 4"/>
          <p:cNvSpPr>
            <a:spLocks noGrp="1"/>
          </p:cNvSpPr>
          <p:nvPr>
            <p:ph type="sldNum" sz="quarter" idx="3"/>
          </p:nvPr>
        </p:nvSpPr>
        <p:spPr>
          <a:xfrm>
            <a:off x="3849695" y="9429773"/>
            <a:ext cx="2946400" cy="498476"/>
          </a:xfrm>
          <a:prstGeom prst="rect">
            <a:avLst/>
          </a:prstGeom>
        </p:spPr>
        <p:txBody>
          <a:bodyPr vert="horz" lIns="91265" tIns="45634" rIns="91265" bIns="45634" rtlCol="0" anchor="b"/>
          <a:lstStyle>
            <a:lvl1pPr algn="r">
              <a:defRPr sz="1200"/>
            </a:lvl1pPr>
          </a:lstStyle>
          <a:p>
            <a:fld id="{328CE669-232C-4296-A2E0-AD849B2A5428}" type="slidenum">
              <a:rPr lang="ru-RU" smtClean="0"/>
              <a:pPr/>
              <a:t>‹#›</a:t>
            </a:fld>
            <a:endParaRPr lang="ru-RU"/>
          </a:p>
        </p:txBody>
      </p:sp>
    </p:spTree>
    <p:extLst>
      <p:ext uri="{BB962C8B-B14F-4D97-AF65-F5344CB8AC3E}">
        <p14:creationId xmlns:p14="http://schemas.microsoft.com/office/powerpoint/2010/main" val="3117484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9" y="2"/>
            <a:ext cx="2945659" cy="498135"/>
          </a:xfrm>
          <a:prstGeom prst="rect">
            <a:avLst/>
          </a:prstGeom>
        </p:spPr>
        <p:txBody>
          <a:bodyPr vert="horz" lIns="91265" tIns="45634" rIns="91265" bIns="45634" rtlCol="0"/>
          <a:lstStyle>
            <a:lvl1pPr algn="l">
              <a:defRPr sz="1200"/>
            </a:lvl1pPr>
          </a:lstStyle>
          <a:p>
            <a:endParaRPr lang="ru-RU"/>
          </a:p>
        </p:txBody>
      </p:sp>
      <p:sp>
        <p:nvSpPr>
          <p:cNvPr id="3" name="Дата 2"/>
          <p:cNvSpPr>
            <a:spLocks noGrp="1"/>
          </p:cNvSpPr>
          <p:nvPr>
            <p:ph type="dt" idx="1"/>
          </p:nvPr>
        </p:nvSpPr>
        <p:spPr>
          <a:xfrm>
            <a:off x="3850463" y="2"/>
            <a:ext cx="2945659" cy="498135"/>
          </a:xfrm>
          <a:prstGeom prst="rect">
            <a:avLst/>
          </a:prstGeom>
        </p:spPr>
        <p:txBody>
          <a:bodyPr vert="horz" lIns="91265" tIns="45634" rIns="91265" bIns="45634" rtlCol="0"/>
          <a:lstStyle>
            <a:lvl1pPr algn="r">
              <a:defRPr sz="1200"/>
            </a:lvl1pPr>
          </a:lstStyle>
          <a:p>
            <a:fld id="{E63DC4C7-2454-44C7-8585-B677AF5396A9}" type="datetimeFigureOut">
              <a:rPr lang="ru-RU" smtClean="0"/>
              <a:pPr/>
              <a:t>31.07.2024</a:t>
            </a:fld>
            <a:endParaRPr lang="ru-RU"/>
          </a:p>
        </p:txBody>
      </p:sp>
      <p:sp>
        <p:nvSpPr>
          <p:cNvPr id="4" name="Образ слайда 3"/>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265" tIns="45634" rIns="91265" bIns="45634" rtlCol="0" anchor="ctr"/>
          <a:lstStyle/>
          <a:p>
            <a:endParaRPr lang="ru-RU"/>
          </a:p>
        </p:txBody>
      </p:sp>
      <p:sp>
        <p:nvSpPr>
          <p:cNvPr id="5" name="Заметки 4"/>
          <p:cNvSpPr>
            <a:spLocks noGrp="1"/>
          </p:cNvSpPr>
          <p:nvPr>
            <p:ph type="body" sz="quarter" idx="3"/>
          </p:nvPr>
        </p:nvSpPr>
        <p:spPr>
          <a:xfrm>
            <a:off x="679768" y="4777977"/>
            <a:ext cx="5438140" cy="3909239"/>
          </a:xfrm>
          <a:prstGeom prst="rect">
            <a:avLst/>
          </a:prstGeom>
        </p:spPr>
        <p:txBody>
          <a:bodyPr vert="horz" lIns="91265" tIns="45634" rIns="91265" bIns="45634"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9" y="9430109"/>
            <a:ext cx="2945659" cy="498134"/>
          </a:xfrm>
          <a:prstGeom prst="rect">
            <a:avLst/>
          </a:prstGeom>
        </p:spPr>
        <p:txBody>
          <a:bodyPr vert="horz" lIns="91265" tIns="45634" rIns="91265" bIns="45634" rtlCol="0" anchor="b"/>
          <a:lstStyle>
            <a:lvl1pPr algn="l">
              <a:defRPr sz="1200"/>
            </a:lvl1pPr>
          </a:lstStyle>
          <a:p>
            <a:endParaRPr lang="ru-RU"/>
          </a:p>
        </p:txBody>
      </p:sp>
      <p:sp>
        <p:nvSpPr>
          <p:cNvPr id="7" name="Номер слайда 6"/>
          <p:cNvSpPr>
            <a:spLocks noGrp="1"/>
          </p:cNvSpPr>
          <p:nvPr>
            <p:ph type="sldNum" sz="quarter" idx="5"/>
          </p:nvPr>
        </p:nvSpPr>
        <p:spPr>
          <a:xfrm>
            <a:off x="3850463" y="9430109"/>
            <a:ext cx="2945659" cy="498134"/>
          </a:xfrm>
          <a:prstGeom prst="rect">
            <a:avLst/>
          </a:prstGeom>
        </p:spPr>
        <p:txBody>
          <a:bodyPr vert="horz" lIns="91265" tIns="45634" rIns="91265" bIns="45634" rtlCol="0" anchor="b"/>
          <a:lstStyle>
            <a:lvl1pPr algn="r">
              <a:defRPr sz="1200"/>
            </a:lvl1pPr>
          </a:lstStyle>
          <a:p>
            <a:fld id="{849F7FE9-D755-4687-8750-6635378F626B}" type="slidenum">
              <a:rPr lang="ru-RU" smtClean="0"/>
              <a:pPr/>
              <a:t>‹#›</a:t>
            </a:fld>
            <a:endParaRPr lang="ru-RU"/>
          </a:p>
        </p:txBody>
      </p:sp>
    </p:spTree>
    <p:extLst>
      <p:ext uri="{BB962C8B-B14F-4D97-AF65-F5344CB8AC3E}">
        <p14:creationId xmlns:p14="http://schemas.microsoft.com/office/powerpoint/2010/main" val="398742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8</a:t>
            </a:fld>
            <a:endParaRPr lang="ru-RU"/>
          </a:p>
        </p:txBody>
      </p:sp>
    </p:spTree>
    <p:extLst>
      <p:ext uri="{BB962C8B-B14F-4D97-AF65-F5344CB8AC3E}">
        <p14:creationId xmlns:p14="http://schemas.microsoft.com/office/powerpoint/2010/main" val="1575000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10</a:t>
            </a:fld>
            <a:endParaRPr lang="ru-RU"/>
          </a:p>
        </p:txBody>
      </p:sp>
    </p:spTree>
    <p:extLst>
      <p:ext uri="{BB962C8B-B14F-4D97-AF65-F5344CB8AC3E}">
        <p14:creationId xmlns:p14="http://schemas.microsoft.com/office/powerpoint/2010/main" val="1790657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11</a:t>
            </a:fld>
            <a:endParaRPr lang="ru-RU"/>
          </a:p>
        </p:txBody>
      </p:sp>
    </p:spTree>
    <p:extLst>
      <p:ext uri="{BB962C8B-B14F-4D97-AF65-F5344CB8AC3E}">
        <p14:creationId xmlns:p14="http://schemas.microsoft.com/office/powerpoint/2010/main" val="3049616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14</a:t>
            </a:fld>
            <a:endParaRPr lang="ru-RU"/>
          </a:p>
        </p:txBody>
      </p:sp>
    </p:spTree>
    <p:extLst>
      <p:ext uri="{BB962C8B-B14F-4D97-AF65-F5344CB8AC3E}">
        <p14:creationId xmlns:p14="http://schemas.microsoft.com/office/powerpoint/2010/main" val="491009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15</a:t>
            </a:fld>
            <a:endParaRPr lang="ru-RU"/>
          </a:p>
        </p:txBody>
      </p:sp>
    </p:spTree>
    <p:extLst>
      <p:ext uri="{BB962C8B-B14F-4D97-AF65-F5344CB8AC3E}">
        <p14:creationId xmlns:p14="http://schemas.microsoft.com/office/powerpoint/2010/main" val="3285125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49F7FE9-D755-4687-8750-6635378F626B}" type="slidenum">
              <a:rPr lang="ru-RU" smtClean="0"/>
              <a:pPr/>
              <a:t>36</a:t>
            </a:fld>
            <a:endParaRPr lang="ru-RU"/>
          </a:p>
        </p:txBody>
      </p:sp>
    </p:spTree>
    <p:extLst>
      <p:ext uri="{BB962C8B-B14F-4D97-AF65-F5344CB8AC3E}">
        <p14:creationId xmlns:p14="http://schemas.microsoft.com/office/powerpoint/2010/main" val="1573074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58</a:t>
            </a:fld>
            <a:endParaRPr lang="ru-RU"/>
          </a:p>
        </p:txBody>
      </p:sp>
    </p:spTree>
    <p:extLst>
      <p:ext uri="{BB962C8B-B14F-4D97-AF65-F5344CB8AC3E}">
        <p14:creationId xmlns:p14="http://schemas.microsoft.com/office/powerpoint/2010/main" val="2361090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49F7FE9-D755-4687-8750-6635378F626B}" type="slidenum">
              <a:rPr lang="ru-RU" smtClean="0"/>
              <a:pPr/>
              <a:t>64</a:t>
            </a:fld>
            <a:endParaRPr lang="ru-RU"/>
          </a:p>
        </p:txBody>
      </p:sp>
    </p:spTree>
    <p:extLst>
      <p:ext uri="{BB962C8B-B14F-4D97-AF65-F5344CB8AC3E}">
        <p14:creationId xmlns:p14="http://schemas.microsoft.com/office/powerpoint/2010/main" val="3028931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18" Type="http://schemas.openxmlformats.org/officeDocument/2006/relationships/oleObject" Target="../embeddings/oleObject15.bin"/><Relationship Id="rId3" Type="http://schemas.openxmlformats.org/officeDocument/2006/relationships/oleObject" Target="../embeddings/oleObject1.bin"/><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oleObject" Target="../embeddings/oleObject14.bin"/><Relationship Id="rId2" Type="http://schemas.openxmlformats.org/officeDocument/2006/relationships/slideMaster" Target="../slideMasters/slideMaster1.xml"/><Relationship Id="rId16" Type="http://schemas.openxmlformats.org/officeDocument/2006/relationships/oleObject" Target="../embeddings/oleObject13.bin"/><Relationship Id="rId20" Type="http://schemas.openxmlformats.org/officeDocument/2006/relationships/image" Target="../media/image2.emf"/><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oleObject" Target="../embeddings/oleObject12.bin"/><Relationship Id="rId10" Type="http://schemas.openxmlformats.org/officeDocument/2006/relationships/oleObject" Target="../embeddings/oleObject7.bin"/><Relationship Id="rId19" Type="http://schemas.openxmlformats.org/officeDocument/2006/relationships/oleObject" Target="../embeddings/oleObject16.bin"/><Relationship Id="rId4" Type="http://schemas.openxmlformats.org/officeDocument/2006/relationships/image" Target="../media/image1.emf"/><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6.bin"/><Relationship Id="rId18" Type="http://schemas.openxmlformats.org/officeDocument/2006/relationships/oleObject" Target="../embeddings/oleObject31.bin"/><Relationship Id="rId3" Type="http://schemas.openxmlformats.org/officeDocument/2006/relationships/oleObject" Target="../embeddings/oleObject17.bin"/><Relationship Id="rId7" Type="http://schemas.openxmlformats.org/officeDocument/2006/relationships/oleObject" Target="../embeddings/oleObject20.bin"/><Relationship Id="rId12" Type="http://schemas.openxmlformats.org/officeDocument/2006/relationships/oleObject" Target="../embeddings/oleObject25.bin"/><Relationship Id="rId17" Type="http://schemas.openxmlformats.org/officeDocument/2006/relationships/oleObject" Target="../embeddings/oleObject30.bin"/><Relationship Id="rId2" Type="http://schemas.openxmlformats.org/officeDocument/2006/relationships/slideMaster" Target="../slideMasters/slideMaster1.xml"/><Relationship Id="rId16" Type="http://schemas.openxmlformats.org/officeDocument/2006/relationships/oleObject" Target="../embeddings/oleObject29.bin"/><Relationship Id="rId20" Type="http://schemas.openxmlformats.org/officeDocument/2006/relationships/image" Target="../media/image2.emf"/><Relationship Id="rId1" Type="http://schemas.openxmlformats.org/officeDocument/2006/relationships/vmlDrawing" Target="../drawings/vmlDrawing2.vml"/><Relationship Id="rId6" Type="http://schemas.openxmlformats.org/officeDocument/2006/relationships/oleObject" Target="../embeddings/oleObject19.bin"/><Relationship Id="rId11" Type="http://schemas.openxmlformats.org/officeDocument/2006/relationships/oleObject" Target="../embeddings/oleObject24.bin"/><Relationship Id="rId5" Type="http://schemas.openxmlformats.org/officeDocument/2006/relationships/oleObject" Target="../embeddings/oleObject18.bin"/><Relationship Id="rId15" Type="http://schemas.openxmlformats.org/officeDocument/2006/relationships/oleObject" Target="../embeddings/oleObject28.bin"/><Relationship Id="rId10" Type="http://schemas.openxmlformats.org/officeDocument/2006/relationships/oleObject" Target="../embeddings/oleObject23.bin"/><Relationship Id="rId19" Type="http://schemas.openxmlformats.org/officeDocument/2006/relationships/oleObject" Target="../embeddings/oleObject32.bin"/><Relationship Id="rId4" Type="http://schemas.openxmlformats.org/officeDocument/2006/relationships/image" Target="../media/image1.emf"/><Relationship Id="rId9" Type="http://schemas.openxmlformats.org/officeDocument/2006/relationships/oleObject" Target="../embeddings/oleObject22.bin"/><Relationship Id="rId14" Type="http://schemas.openxmlformats.org/officeDocument/2006/relationships/oleObject" Target="../embeddings/oleObject27.bin"/></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CF264AD6-83EC-417C-A3DC-B7CFE9249401}" type="datetimeFigureOut">
              <a:rPr lang="ru-RU" smtClean="0"/>
              <a:pPr/>
              <a:t>31.07.2024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346539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264AD6-83EC-417C-A3DC-B7CFE9249401}" type="datetimeFigureOut">
              <a:rPr lang="ru-RU" smtClean="0"/>
              <a:pPr/>
              <a:t>31.07.2024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110919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264AD6-83EC-417C-A3DC-B7CFE9249401}" type="datetimeFigureOut">
              <a:rPr lang="ru-RU" smtClean="0"/>
              <a:pPr/>
              <a:t>31.07.2024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38500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Титульный слайд МФ РТ 2015">
    <p:spTree>
      <p:nvGrpSpPr>
        <p:cNvPr id="1" name=""/>
        <p:cNvGrpSpPr/>
        <p:nvPr/>
      </p:nvGrpSpPr>
      <p:grpSpPr>
        <a:xfrm>
          <a:off x="0" y="0"/>
          <a:ext cx="0" cy="0"/>
          <a:chOff x="0" y="0"/>
          <a:chExt cx="0" cy="0"/>
        </a:xfrm>
      </p:grpSpPr>
      <p:grpSp>
        <p:nvGrpSpPr>
          <p:cNvPr id="7" name="Группа 6"/>
          <p:cNvGrpSpPr/>
          <p:nvPr userDrawn="1"/>
        </p:nvGrpSpPr>
        <p:grpSpPr>
          <a:xfrm>
            <a:off x="53266" y="0"/>
            <a:ext cx="399495" cy="6858000"/>
            <a:chOff x="0" y="0"/>
            <a:chExt cx="380929" cy="6593882"/>
          </a:xfrm>
        </p:grpSpPr>
        <p:graphicFrame>
          <p:nvGraphicFramePr>
            <p:cNvPr id="8" name="Объект 7"/>
            <p:cNvGraphicFramePr>
              <a:graphicFrameLocks noChangeAspect="1"/>
            </p:cNvGraphicFramePr>
            <p:nvPr>
              <p:extLst>
                <p:ext uri="{D42A27DB-BD31-4B8C-83A1-F6EECF244321}">
                  <p14:modId xmlns:p14="http://schemas.microsoft.com/office/powerpoint/2010/main" val="1088080092"/>
                </p:ext>
              </p:extLst>
            </p:nvPr>
          </p:nvGraphicFramePr>
          <p:xfrm>
            <a:off x="0" y="0"/>
            <a:ext cx="380929" cy="509356"/>
          </p:xfrm>
          <a:graphic>
            <a:graphicData uri="http://schemas.openxmlformats.org/presentationml/2006/ole">
              <mc:AlternateContent xmlns:mc="http://schemas.openxmlformats.org/markup-compatibility/2006">
                <mc:Choice xmlns:v="urn:schemas-microsoft-com:vml" Requires="v">
                  <p:oleObj spid="_x0000_s110530" r:id="rId3" imgW="1388213" imgH="1856520" progId="">
                    <p:embed/>
                  </p:oleObj>
                </mc:Choice>
                <mc:Fallback>
                  <p:oleObj r:id="rId3" imgW="1388213" imgH="1856520" progId="">
                    <p:embed/>
                    <p:pic>
                      <p:nvPicPr>
                        <p:cNvPr id="0" name="Picture 8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3597040311"/>
                </p:ext>
              </p:extLst>
            </p:nvPr>
          </p:nvGraphicFramePr>
          <p:xfrm>
            <a:off x="0" y="429457"/>
            <a:ext cx="380929" cy="509356"/>
          </p:xfrm>
          <a:graphic>
            <a:graphicData uri="http://schemas.openxmlformats.org/presentationml/2006/ole">
              <mc:AlternateContent xmlns:mc="http://schemas.openxmlformats.org/markup-compatibility/2006">
                <mc:Choice xmlns:v="urn:schemas-microsoft-com:vml" Requires="v">
                  <p:oleObj spid="_x0000_s110531" r:id="rId5" imgW="1388213" imgH="1856520" progId="">
                    <p:embed/>
                  </p:oleObj>
                </mc:Choice>
                <mc:Fallback>
                  <p:oleObj r:id="rId5" imgW="1388213" imgH="1856520" progId="">
                    <p:embed/>
                    <p:pic>
                      <p:nvPicPr>
                        <p:cNvPr id="0" name="Picture 8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9457"/>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3268869210"/>
                </p:ext>
              </p:extLst>
            </p:nvPr>
          </p:nvGraphicFramePr>
          <p:xfrm>
            <a:off x="0" y="858914"/>
            <a:ext cx="380929" cy="509356"/>
          </p:xfrm>
          <a:graphic>
            <a:graphicData uri="http://schemas.openxmlformats.org/presentationml/2006/ole">
              <mc:AlternateContent xmlns:mc="http://schemas.openxmlformats.org/markup-compatibility/2006">
                <mc:Choice xmlns:v="urn:schemas-microsoft-com:vml" Requires="v">
                  <p:oleObj spid="_x0000_s110532" r:id="rId6" imgW="1388213" imgH="1856520" progId="">
                    <p:embed/>
                  </p:oleObj>
                </mc:Choice>
                <mc:Fallback>
                  <p:oleObj r:id="rId6" imgW="1388213" imgH="1856520" progId="">
                    <p:embed/>
                    <p:pic>
                      <p:nvPicPr>
                        <p:cNvPr id="0" name="Picture 8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8914"/>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3020261216"/>
                </p:ext>
              </p:extLst>
            </p:nvPr>
          </p:nvGraphicFramePr>
          <p:xfrm>
            <a:off x="0" y="1288371"/>
            <a:ext cx="380929" cy="509356"/>
          </p:xfrm>
          <a:graphic>
            <a:graphicData uri="http://schemas.openxmlformats.org/presentationml/2006/ole">
              <mc:AlternateContent xmlns:mc="http://schemas.openxmlformats.org/markup-compatibility/2006">
                <mc:Choice xmlns:v="urn:schemas-microsoft-com:vml" Requires="v">
                  <p:oleObj spid="_x0000_s110533" r:id="rId7" imgW="1388213" imgH="1856520" progId="">
                    <p:embed/>
                  </p:oleObj>
                </mc:Choice>
                <mc:Fallback>
                  <p:oleObj r:id="rId7" imgW="1388213" imgH="1856520" progId="">
                    <p:embed/>
                    <p:pic>
                      <p:nvPicPr>
                        <p:cNvPr id="0" name="Picture 8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8371"/>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2397539862"/>
                </p:ext>
              </p:extLst>
            </p:nvPr>
          </p:nvGraphicFramePr>
          <p:xfrm>
            <a:off x="0" y="1747790"/>
            <a:ext cx="380929" cy="509356"/>
          </p:xfrm>
          <a:graphic>
            <a:graphicData uri="http://schemas.openxmlformats.org/presentationml/2006/ole">
              <mc:AlternateContent xmlns:mc="http://schemas.openxmlformats.org/markup-compatibility/2006">
                <mc:Choice xmlns:v="urn:schemas-microsoft-com:vml" Requires="v">
                  <p:oleObj spid="_x0000_s110534" r:id="rId8" imgW="1388213" imgH="1856520" progId="">
                    <p:embed/>
                  </p:oleObj>
                </mc:Choice>
                <mc:Fallback>
                  <p:oleObj r:id="rId8" imgW="1388213" imgH="1856520" progId="">
                    <p:embed/>
                    <p:pic>
                      <p:nvPicPr>
                        <p:cNvPr id="0" name="Picture 8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7790"/>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313844075"/>
                </p:ext>
              </p:extLst>
            </p:nvPr>
          </p:nvGraphicFramePr>
          <p:xfrm>
            <a:off x="0" y="2177247"/>
            <a:ext cx="380929" cy="509356"/>
          </p:xfrm>
          <a:graphic>
            <a:graphicData uri="http://schemas.openxmlformats.org/presentationml/2006/ole">
              <mc:AlternateContent xmlns:mc="http://schemas.openxmlformats.org/markup-compatibility/2006">
                <mc:Choice xmlns:v="urn:schemas-microsoft-com:vml" Requires="v">
                  <p:oleObj spid="_x0000_s110535" r:id="rId9" imgW="1388213" imgH="1856520" progId="">
                    <p:embed/>
                  </p:oleObj>
                </mc:Choice>
                <mc:Fallback>
                  <p:oleObj r:id="rId9" imgW="1388213" imgH="1856520" progId="">
                    <p:embed/>
                    <p:pic>
                      <p:nvPicPr>
                        <p:cNvPr id="0" name="Picture 8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77247"/>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2163633722"/>
                </p:ext>
              </p:extLst>
            </p:nvPr>
          </p:nvGraphicFramePr>
          <p:xfrm>
            <a:off x="0" y="2606704"/>
            <a:ext cx="380929" cy="509356"/>
          </p:xfrm>
          <a:graphic>
            <a:graphicData uri="http://schemas.openxmlformats.org/presentationml/2006/ole">
              <mc:AlternateContent xmlns:mc="http://schemas.openxmlformats.org/markup-compatibility/2006">
                <mc:Choice xmlns:v="urn:schemas-microsoft-com:vml" Requires="v">
                  <p:oleObj spid="_x0000_s110536" r:id="rId10" imgW="1388213" imgH="1856520" progId="">
                    <p:embed/>
                  </p:oleObj>
                </mc:Choice>
                <mc:Fallback>
                  <p:oleObj r:id="rId10" imgW="1388213" imgH="1856520" progId="">
                    <p:embed/>
                    <p:pic>
                      <p:nvPicPr>
                        <p:cNvPr id="0" name="Picture 8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6704"/>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Объект 14"/>
            <p:cNvGraphicFramePr>
              <a:graphicFrameLocks noChangeAspect="1"/>
            </p:cNvGraphicFramePr>
            <p:nvPr>
              <p:extLst>
                <p:ext uri="{D42A27DB-BD31-4B8C-83A1-F6EECF244321}">
                  <p14:modId xmlns:p14="http://schemas.microsoft.com/office/powerpoint/2010/main" val="3795386392"/>
                </p:ext>
              </p:extLst>
            </p:nvPr>
          </p:nvGraphicFramePr>
          <p:xfrm>
            <a:off x="0" y="3036161"/>
            <a:ext cx="380929" cy="509356"/>
          </p:xfrm>
          <a:graphic>
            <a:graphicData uri="http://schemas.openxmlformats.org/presentationml/2006/ole">
              <mc:AlternateContent xmlns:mc="http://schemas.openxmlformats.org/markup-compatibility/2006">
                <mc:Choice xmlns:v="urn:schemas-microsoft-com:vml" Requires="v">
                  <p:oleObj spid="_x0000_s110537" r:id="rId11" imgW="1388213" imgH="1856520" progId="">
                    <p:embed/>
                  </p:oleObj>
                </mc:Choice>
                <mc:Fallback>
                  <p:oleObj r:id="rId11" imgW="1388213" imgH="1856520" progId="">
                    <p:embed/>
                    <p:pic>
                      <p:nvPicPr>
                        <p:cNvPr id="0" name="Picture 8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36161"/>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Объект 15"/>
            <p:cNvGraphicFramePr>
              <a:graphicFrameLocks noChangeAspect="1"/>
            </p:cNvGraphicFramePr>
            <p:nvPr>
              <p:extLst>
                <p:ext uri="{D42A27DB-BD31-4B8C-83A1-F6EECF244321}">
                  <p14:modId xmlns:p14="http://schemas.microsoft.com/office/powerpoint/2010/main" val="1104894749"/>
                </p:ext>
              </p:extLst>
            </p:nvPr>
          </p:nvGraphicFramePr>
          <p:xfrm>
            <a:off x="0" y="3465618"/>
            <a:ext cx="380929" cy="509356"/>
          </p:xfrm>
          <a:graphic>
            <a:graphicData uri="http://schemas.openxmlformats.org/presentationml/2006/ole">
              <mc:AlternateContent xmlns:mc="http://schemas.openxmlformats.org/markup-compatibility/2006">
                <mc:Choice xmlns:v="urn:schemas-microsoft-com:vml" Requires="v">
                  <p:oleObj spid="_x0000_s110538" r:id="rId12" imgW="1388213" imgH="1856520" progId="">
                    <p:embed/>
                  </p:oleObj>
                </mc:Choice>
                <mc:Fallback>
                  <p:oleObj r:id="rId12" imgW="1388213" imgH="1856520" progId="">
                    <p:embed/>
                    <p:pic>
                      <p:nvPicPr>
                        <p:cNvPr id="0" name="Picture 8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65618"/>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Объект 16"/>
            <p:cNvGraphicFramePr>
              <a:graphicFrameLocks noChangeAspect="1"/>
            </p:cNvGraphicFramePr>
            <p:nvPr>
              <p:extLst>
                <p:ext uri="{D42A27DB-BD31-4B8C-83A1-F6EECF244321}">
                  <p14:modId xmlns:p14="http://schemas.microsoft.com/office/powerpoint/2010/main" val="4158826935"/>
                </p:ext>
              </p:extLst>
            </p:nvPr>
          </p:nvGraphicFramePr>
          <p:xfrm>
            <a:off x="0" y="3895075"/>
            <a:ext cx="380929" cy="509356"/>
          </p:xfrm>
          <a:graphic>
            <a:graphicData uri="http://schemas.openxmlformats.org/presentationml/2006/ole">
              <mc:AlternateContent xmlns:mc="http://schemas.openxmlformats.org/markup-compatibility/2006">
                <mc:Choice xmlns:v="urn:schemas-microsoft-com:vml" Requires="v">
                  <p:oleObj spid="_x0000_s110539" r:id="rId13" imgW="1388213" imgH="1856520" progId="">
                    <p:embed/>
                  </p:oleObj>
                </mc:Choice>
                <mc:Fallback>
                  <p:oleObj r:id="rId13" imgW="1388213" imgH="1856520" progId="">
                    <p:embed/>
                    <p:pic>
                      <p:nvPicPr>
                        <p:cNvPr id="0" name="Picture 8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95075"/>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Объект 17"/>
            <p:cNvGraphicFramePr>
              <a:graphicFrameLocks noChangeAspect="1"/>
            </p:cNvGraphicFramePr>
            <p:nvPr>
              <p:extLst>
                <p:ext uri="{D42A27DB-BD31-4B8C-83A1-F6EECF244321}">
                  <p14:modId xmlns:p14="http://schemas.microsoft.com/office/powerpoint/2010/main" val="2774149723"/>
                </p:ext>
              </p:extLst>
            </p:nvPr>
          </p:nvGraphicFramePr>
          <p:xfrm>
            <a:off x="0" y="4324532"/>
            <a:ext cx="380929" cy="509356"/>
          </p:xfrm>
          <a:graphic>
            <a:graphicData uri="http://schemas.openxmlformats.org/presentationml/2006/ole">
              <mc:AlternateContent xmlns:mc="http://schemas.openxmlformats.org/markup-compatibility/2006">
                <mc:Choice xmlns:v="urn:schemas-microsoft-com:vml" Requires="v">
                  <p:oleObj spid="_x0000_s110540" r:id="rId14" imgW="1388213" imgH="1856520" progId="">
                    <p:embed/>
                  </p:oleObj>
                </mc:Choice>
                <mc:Fallback>
                  <p:oleObj r:id="rId14" imgW="1388213" imgH="1856520" progId="">
                    <p:embed/>
                    <p:pic>
                      <p:nvPicPr>
                        <p:cNvPr id="0" name="Picture 8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24532"/>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Объект 18"/>
            <p:cNvGraphicFramePr>
              <a:graphicFrameLocks noChangeAspect="1"/>
            </p:cNvGraphicFramePr>
            <p:nvPr>
              <p:extLst>
                <p:ext uri="{D42A27DB-BD31-4B8C-83A1-F6EECF244321}">
                  <p14:modId xmlns:p14="http://schemas.microsoft.com/office/powerpoint/2010/main" val="377554478"/>
                </p:ext>
              </p:extLst>
            </p:nvPr>
          </p:nvGraphicFramePr>
          <p:xfrm>
            <a:off x="0" y="4753989"/>
            <a:ext cx="380929" cy="509356"/>
          </p:xfrm>
          <a:graphic>
            <a:graphicData uri="http://schemas.openxmlformats.org/presentationml/2006/ole">
              <mc:AlternateContent xmlns:mc="http://schemas.openxmlformats.org/markup-compatibility/2006">
                <mc:Choice xmlns:v="urn:schemas-microsoft-com:vml" Requires="v">
                  <p:oleObj spid="_x0000_s110541" r:id="rId15" imgW="1388213" imgH="1856520" progId="">
                    <p:embed/>
                  </p:oleObj>
                </mc:Choice>
                <mc:Fallback>
                  <p:oleObj r:id="rId15" imgW="1388213" imgH="1856520" progId="">
                    <p:embed/>
                    <p:pic>
                      <p:nvPicPr>
                        <p:cNvPr id="0" name="Picture 8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53989"/>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Объект 19"/>
            <p:cNvGraphicFramePr>
              <a:graphicFrameLocks noChangeAspect="1"/>
            </p:cNvGraphicFramePr>
            <p:nvPr>
              <p:extLst>
                <p:ext uri="{D42A27DB-BD31-4B8C-83A1-F6EECF244321}">
                  <p14:modId xmlns:p14="http://schemas.microsoft.com/office/powerpoint/2010/main" val="2750162616"/>
                </p:ext>
              </p:extLst>
            </p:nvPr>
          </p:nvGraphicFramePr>
          <p:xfrm>
            <a:off x="0" y="5225612"/>
            <a:ext cx="380929" cy="509356"/>
          </p:xfrm>
          <a:graphic>
            <a:graphicData uri="http://schemas.openxmlformats.org/presentationml/2006/ole">
              <mc:AlternateContent xmlns:mc="http://schemas.openxmlformats.org/markup-compatibility/2006">
                <mc:Choice xmlns:v="urn:schemas-microsoft-com:vml" Requires="v">
                  <p:oleObj spid="_x0000_s110542" r:id="rId16" imgW="1388213" imgH="1856520" progId="">
                    <p:embed/>
                  </p:oleObj>
                </mc:Choice>
                <mc:Fallback>
                  <p:oleObj r:id="rId16" imgW="1388213" imgH="1856520" progId="">
                    <p:embed/>
                    <p:pic>
                      <p:nvPicPr>
                        <p:cNvPr id="0" name="Picture 8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25612"/>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Объект 20"/>
            <p:cNvGraphicFramePr>
              <a:graphicFrameLocks noChangeAspect="1"/>
            </p:cNvGraphicFramePr>
            <p:nvPr>
              <p:extLst>
                <p:ext uri="{D42A27DB-BD31-4B8C-83A1-F6EECF244321}">
                  <p14:modId xmlns:p14="http://schemas.microsoft.com/office/powerpoint/2010/main" val="3272607346"/>
                </p:ext>
              </p:extLst>
            </p:nvPr>
          </p:nvGraphicFramePr>
          <p:xfrm>
            <a:off x="0" y="5655069"/>
            <a:ext cx="380929" cy="509356"/>
          </p:xfrm>
          <a:graphic>
            <a:graphicData uri="http://schemas.openxmlformats.org/presentationml/2006/ole">
              <mc:AlternateContent xmlns:mc="http://schemas.openxmlformats.org/markup-compatibility/2006">
                <mc:Choice xmlns:v="urn:schemas-microsoft-com:vml" Requires="v">
                  <p:oleObj spid="_x0000_s110543" r:id="rId17" imgW="1388213" imgH="1856520" progId="">
                    <p:embed/>
                  </p:oleObj>
                </mc:Choice>
                <mc:Fallback>
                  <p:oleObj r:id="rId17" imgW="1388213" imgH="1856520" progId="">
                    <p:embed/>
                    <p:pic>
                      <p:nvPicPr>
                        <p:cNvPr id="0" name="Picture 8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55069"/>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Объект 21"/>
            <p:cNvGraphicFramePr>
              <a:graphicFrameLocks noChangeAspect="1"/>
            </p:cNvGraphicFramePr>
            <p:nvPr>
              <p:extLst>
                <p:ext uri="{D42A27DB-BD31-4B8C-83A1-F6EECF244321}">
                  <p14:modId xmlns:p14="http://schemas.microsoft.com/office/powerpoint/2010/main" val="4013551093"/>
                </p:ext>
              </p:extLst>
            </p:nvPr>
          </p:nvGraphicFramePr>
          <p:xfrm>
            <a:off x="0" y="6084526"/>
            <a:ext cx="380929" cy="509356"/>
          </p:xfrm>
          <a:graphic>
            <a:graphicData uri="http://schemas.openxmlformats.org/presentationml/2006/ole">
              <mc:AlternateContent xmlns:mc="http://schemas.openxmlformats.org/markup-compatibility/2006">
                <mc:Choice xmlns:v="urn:schemas-microsoft-com:vml" Requires="v">
                  <p:oleObj spid="_x0000_s110544" r:id="rId18" imgW="1388213" imgH="1856520" progId="">
                    <p:embed/>
                  </p:oleObj>
                </mc:Choice>
                <mc:Fallback>
                  <p:oleObj r:id="rId18" imgW="1388213" imgH="1856520" progId="">
                    <p:embed/>
                    <p:pic>
                      <p:nvPicPr>
                        <p:cNvPr id="0" name="Picture 8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84526"/>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7" name="Объект 26"/>
          <p:cNvGraphicFramePr>
            <a:graphicFrameLocks noChangeAspect="1"/>
          </p:cNvGraphicFramePr>
          <p:nvPr userDrawn="1">
            <p:extLst>
              <p:ext uri="{D42A27DB-BD31-4B8C-83A1-F6EECF244321}">
                <p14:modId xmlns:p14="http://schemas.microsoft.com/office/powerpoint/2010/main" val="3204642642"/>
              </p:ext>
            </p:extLst>
          </p:nvPr>
        </p:nvGraphicFramePr>
        <p:xfrm>
          <a:off x="8341131" y="6069668"/>
          <a:ext cx="802869" cy="774635"/>
        </p:xfrm>
        <a:graphic>
          <a:graphicData uri="http://schemas.openxmlformats.org/presentationml/2006/ole">
            <mc:AlternateContent xmlns:mc="http://schemas.openxmlformats.org/markup-compatibility/2006">
              <mc:Choice xmlns:v="urn:schemas-microsoft-com:vml" Requires="v">
                <p:oleObj spid="_x0000_s110545" r:id="rId19" imgW="1805298" imgH="1741500" progId="">
                  <p:embed/>
                </p:oleObj>
              </mc:Choice>
              <mc:Fallback>
                <p:oleObj r:id="rId19" imgW="1805298" imgH="1741500" progId="">
                  <p:embed/>
                  <p:pic>
                    <p:nvPicPr>
                      <p:cNvPr id="0" name="Picture 8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41131" y="6069668"/>
                        <a:ext cx="802869" cy="7746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Текст 36"/>
          <p:cNvSpPr>
            <a:spLocks noGrp="1"/>
          </p:cNvSpPr>
          <p:nvPr>
            <p:ph type="body" sz="quarter" idx="10" hasCustomPrompt="1"/>
          </p:nvPr>
        </p:nvSpPr>
        <p:spPr>
          <a:xfrm>
            <a:off x="514905" y="1869735"/>
            <a:ext cx="8528427" cy="914400"/>
          </a:xfrm>
        </p:spPr>
        <p:txBody>
          <a:bodyPr anchor="ctr">
            <a:normAutofit/>
          </a:bodyPr>
          <a:lstStyle>
            <a:lvl1pPr marL="0" indent="0" algn="ctr">
              <a:buNone/>
              <a:defRPr sz="3600" b="1"/>
            </a:lvl1pPr>
          </a:lstStyle>
          <a:p>
            <a:pPr lvl="0"/>
            <a:r>
              <a:rPr lang="ru-RU" dirty="0"/>
              <a:t>Заголовок слайда</a:t>
            </a:r>
          </a:p>
        </p:txBody>
      </p:sp>
      <p:sp>
        <p:nvSpPr>
          <p:cNvPr id="24" name="Текст 36"/>
          <p:cNvSpPr>
            <a:spLocks noGrp="1"/>
          </p:cNvSpPr>
          <p:nvPr>
            <p:ph type="body" sz="quarter" idx="11" hasCustomPrompt="1"/>
          </p:nvPr>
        </p:nvSpPr>
        <p:spPr>
          <a:xfrm>
            <a:off x="514905" y="2875640"/>
            <a:ext cx="8528427" cy="914400"/>
          </a:xfrm>
        </p:spPr>
        <p:txBody>
          <a:bodyPr anchor="ctr">
            <a:normAutofit/>
          </a:bodyPr>
          <a:lstStyle>
            <a:lvl1pPr marL="0" indent="0" algn="ctr">
              <a:buNone/>
              <a:defRPr sz="3600" b="1"/>
            </a:lvl1pPr>
          </a:lstStyle>
          <a:p>
            <a:pPr algn="ctr"/>
            <a:r>
              <a:rPr lang="ru-RU" sz="2800" b="1" dirty="0">
                <a:solidFill>
                  <a:schemeClr val="accent2"/>
                </a:solidFill>
              </a:rPr>
              <a:t>Министр финансов Республики Татарстан </a:t>
            </a:r>
            <a:br>
              <a:rPr lang="ru-RU" sz="2800" b="1" dirty="0">
                <a:solidFill>
                  <a:schemeClr val="accent2"/>
                </a:solidFill>
              </a:rPr>
            </a:br>
            <a:r>
              <a:rPr lang="ru-RU" sz="2800" b="1" dirty="0">
                <a:solidFill>
                  <a:schemeClr val="accent2"/>
                </a:solidFill>
              </a:rPr>
              <a:t>Р.Р.</a:t>
            </a:r>
            <a:r>
              <a:rPr lang="ru-RU" sz="2800" b="1" baseline="0" dirty="0">
                <a:solidFill>
                  <a:schemeClr val="accent2"/>
                </a:solidFill>
              </a:rPr>
              <a:t> </a:t>
            </a:r>
            <a:r>
              <a:rPr lang="ru-RU" sz="2800" b="1" dirty="0" err="1">
                <a:solidFill>
                  <a:schemeClr val="accent2"/>
                </a:solidFill>
              </a:rPr>
              <a:t>Гайзатуллин</a:t>
            </a:r>
            <a:endParaRPr lang="ru-RU" sz="2800" b="1" dirty="0">
              <a:solidFill>
                <a:schemeClr val="accent2"/>
              </a:solidFill>
            </a:endParaRPr>
          </a:p>
        </p:txBody>
      </p:sp>
      <p:sp>
        <p:nvSpPr>
          <p:cNvPr id="23" name="Дата 3"/>
          <p:cNvSpPr>
            <a:spLocks noGrp="1"/>
          </p:cNvSpPr>
          <p:nvPr>
            <p:ph type="dt" sz="half" idx="2"/>
          </p:nvPr>
        </p:nvSpPr>
        <p:spPr>
          <a:xfrm>
            <a:off x="3750418" y="6228778"/>
            <a:ext cx="2057400" cy="365125"/>
          </a:xfrm>
          <a:prstGeom prst="rect">
            <a:avLst/>
          </a:prstGeom>
        </p:spPr>
        <p:txBody>
          <a:bodyPr vert="horz" lIns="91440" tIns="45720" rIns="91440" bIns="45720" rtlCol="0" anchor="ctr"/>
          <a:lstStyle>
            <a:lvl1pPr algn="ctr">
              <a:defRPr sz="1600" b="1">
                <a:solidFill>
                  <a:schemeClr val="tx1"/>
                </a:solidFill>
              </a:defRPr>
            </a:lvl1pPr>
          </a:lstStyle>
          <a:p>
            <a:fld id="{CF264AD6-83EC-417C-A3DC-B7CFE9249401}" type="datetimeFigureOut">
              <a:rPr lang="ru-RU" smtClean="0"/>
              <a:pPr/>
              <a:t>31.07.2024</a:t>
            </a:fld>
            <a:endParaRPr lang="ru-RU"/>
          </a:p>
        </p:txBody>
      </p:sp>
    </p:spTree>
    <p:extLst>
      <p:ext uri="{BB962C8B-B14F-4D97-AF65-F5344CB8AC3E}">
        <p14:creationId xmlns:p14="http://schemas.microsoft.com/office/powerpoint/2010/main" val="2222073288"/>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Титульный слайд">
    <p:spTree>
      <p:nvGrpSpPr>
        <p:cNvPr id="1" name=""/>
        <p:cNvGrpSpPr/>
        <p:nvPr/>
      </p:nvGrpSpPr>
      <p:grpSpPr>
        <a:xfrm>
          <a:off x="0" y="0"/>
          <a:ext cx="0" cy="0"/>
          <a:chOff x="0" y="0"/>
          <a:chExt cx="0" cy="0"/>
        </a:xfrm>
      </p:grpSpPr>
      <p:grpSp>
        <p:nvGrpSpPr>
          <p:cNvPr id="7" name="Группа 6"/>
          <p:cNvGrpSpPr/>
          <p:nvPr userDrawn="1"/>
        </p:nvGrpSpPr>
        <p:grpSpPr>
          <a:xfrm>
            <a:off x="53266" y="0"/>
            <a:ext cx="399495" cy="6858000"/>
            <a:chOff x="0" y="0"/>
            <a:chExt cx="380929" cy="6593882"/>
          </a:xfrm>
        </p:grpSpPr>
        <p:graphicFrame>
          <p:nvGraphicFramePr>
            <p:cNvPr id="8" name="Объект 7"/>
            <p:cNvGraphicFramePr>
              <a:graphicFrameLocks noChangeAspect="1"/>
            </p:cNvGraphicFramePr>
            <p:nvPr/>
          </p:nvGraphicFramePr>
          <p:xfrm>
            <a:off x="0" y="0"/>
            <a:ext cx="380929" cy="509356"/>
          </p:xfrm>
          <a:graphic>
            <a:graphicData uri="http://schemas.openxmlformats.org/presentationml/2006/ole">
              <mc:AlternateContent xmlns:mc="http://schemas.openxmlformats.org/markup-compatibility/2006">
                <mc:Choice xmlns:v="urn:schemas-microsoft-com:vml" Requires="v">
                  <p:oleObj spid="_x0000_s111554" r:id="rId3" imgW="1388213" imgH="1856520" progId="">
                    <p:embed/>
                  </p:oleObj>
                </mc:Choice>
                <mc:Fallback>
                  <p:oleObj r:id="rId3" imgW="1388213" imgH="1856520" progId="">
                    <p:embed/>
                    <p:pic>
                      <p:nvPicPr>
                        <p:cNvPr id="0" name="Picture 8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p:cNvGraphicFramePr>
              <a:graphicFrameLocks noChangeAspect="1"/>
            </p:cNvGraphicFramePr>
            <p:nvPr/>
          </p:nvGraphicFramePr>
          <p:xfrm>
            <a:off x="0" y="429457"/>
            <a:ext cx="380929" cy="509356"/>
          </p:xfrm>
          <a:graphic>
            <a:graphicData uri="http://schemas.openxmlformats.org/presentationml/2006/ole">
              <mc:AlternateContent xmlns:mc="http://schemas.openxmlformats.org/markup-compatibility/2006">
                <mc:Choice xmlns:v="urn:schemas-microsoft-com:vml" Requires="v">
                  <p:oleObj spid="_x0000_s111555" r:id="rId5" imgW="1388213" imgH="1856520" progId="">
                    <p:embed/>
                  </p:oleObj>
                </mc:Choice>
                <mc:Fallback>
                  <p:oleObj r:id="rId5" imgW="1388213" imgH="1856520" progId="">
                    <p:embed/>
                    <p:pic>
                      <p:nvPicPr>
                        <p:cNvPr id="0" name="Picture 8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9457"/>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p:cNvGraphicFramePr>
              <a:graphicFrameLocks noChangeAspect="1"/>
            </p:cNvGraphicFramePr>
            <p:nvPr/>
          </p:nvGraphicFramePr>
          <p:xfrm>
            <a:off x="0" y="858914"/>
            <a:ext cx="380929" cy="509356"/>
          </p:xfrm>
          <a:graphic>
            <a:graphicData uri="http://schemas.openxmlformats.org/presentationml/2006/ole">
              <mc:AlternateContent xmlns:mc="http://schemas.openxmlformats.org/markup-compatibility/2006">
                <mc:Choice xmlns:v="urn:schemas-microsoft-com:vml" Requires="v">
                  <p:oleObj spid="_x0000_s111556" r:id="rId6" imgW="1388213" imgH="1856520" progId="">
                    <p:embed/>
                  </p:oleObj>
                </mc:Choice>
                <mc:Fallback>
                  <p:oleObj r:id="rId6" imgW="1388213" imgH="1856520" progId="">
                    <p:embed/>
                    <p:pic>
                      <p:nvPicPr>
                        <p:cNvPr id="0" name="Picture 8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8914"/>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p:cNvGraphicFramePr>
              <a:graphicFrameLocks noChangeAspect="1"/>
            </p:cNvGraphicFramePr>
            <p:nvPr/>
          </p:nvGraphicFramePr>
          <p:xfrm>
            <a:off x="0" y="1288371"/>
            <a:ext cx="380929" cy="509356"/>
          </p:xfrm>
          <a:graphic>
            <a:graphicData uri="http://schemas.openxmlformats.org/presentationml/2006/ole">
              <mc:AlternateContent xmlns:mc="http://schemas.openxmlformats.org/markup-compatibility/2006">
                <mc:Choice xmlns:v="urn:schemas-microsoft-com:vml" Requires="v">
                  <p:oleObj spid="_x0000_s111557" r:id="rId7" imgW="1388213" imgH="1856520" progId="">
                    <p:embed/>
                  </p:oleObj>
                </mc:Choice>
                <mc:Fallback>
                  <p:oleObj r:id="rId7" imgW="1388213" imgH="1856520" progId="">
                    <p:embed/>
                    <p:pic>
                      <p:nvPicPr>
                        <p:cNvPr id="0" name="Picture 8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8371"/>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Объект 11"/>
            <p:cNvGraphicFramePr>
              <a:graphicFrameLocks noChangeAspect="1"/>
            </p:cNvGraphicFramePr>
            <p:nvPr/>
          </p:nvGraphicFramePr>
          <p:xfrm>
            <a:off x="0" y="1747790"/>
            <a:ext cx="380929" cy="509356"/>
          </p:xfrm>
          <a:graphic>
            <a:graphicData uri="http://schemas.openxmlformats.org/presentationml/2006/ole">
              <mc:AlternateContent xmlns:mc="http://schemas.openxmlformats.org/markup-compatibility/2006">
                <mc:Choice xmlns:v="urn:schemas-microsoft-com:vml" Requires="v">
                  <p:oleObj spid="_x0000_s111558" r:id="rId8" imgW="1388213" imgH="1856520" progId="">
                    <p:embed/>
                  </p:oleObj>
                </mc:Choice>
                <mc:Fallback>
                  <p:oleObj r:id="rId8" imgW="1388213" imgH="1856520" progId="">
                    <p:embed/>
                    <p:pic>
                      <p:nvPicPr>
                        <p:cNvPr id="0" name="Picture 8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7790"/>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Объект 12"/>
            <p:cNvGraphicFramePr>
              <a:graphicFrameLocks noChangeAspect="1"/>
            </p:cNvGraphicFramePr>
            <p:nvPr/>
          </p:nvGraphicFramePr>
          <p:xfrm>
            <a:off x="0" y="2177247"/>
            <a:ext cx="380929" cy="509356"/>
          </p:xfrm>
          <a:graphic>
            <a:graphicData uri="http://schemas.openxmlformats.org/presentationml/2006/ole">
              <mc:AlternateContent xmlns:mc="http://schemas.openxmlformats.org/markup-compatibility/2006">
                <mc:Choice xmlns:v="urn:schemas-microsoft-com:vml" Requires="v">
                  <p:oleObj spid="_x0000_s111559" r:id="rId9" imgW="1388213" imgH="1856520" progId="">
                    <p:embed/>
                  </p:oleObj>
                </mc:Choice>
                <mc:Fallback>
                  <p:oleObj r:id="rId9" imgW="1388213" imgH="1856520" progId="">
                    <p:embed/>
                    <p:pic>
                      <p:nvPicPr>
                        <p:cNvPr id="0" name="Picture 8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77247"/>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Объект 13"/>
            <p:cNvGraphicFramePr>
              <a:graphicFrameLocks noChangeAspect="1"/>
            </p:cNvGraphicFramePr>
            <p:nvPr/>
          </p:nvGraphicFramePr>
          <p:xfrm>
            <a:off x="0" y="2606704"/>
            <a:ext cx="380929" cy="509356"/>
          </p:xfrm>
          <a:graphic>
            <a:graphicData uri="http://schemas.openxmlformats.org/presentationml/2006/ole">
              <mc:AlternateContent xmlns:mc="http://schemas.openxmlformats.org/markup-compatibility/2006">
                <mc:Choice xmlns:v="urn:schemas-microsoft-com:vml" Requires="v">
                  <p:oleObj spid="_x0000_s111560" r:id="rId10" imgW="1388213" imgH="1856520" progId="">
                    <p:embed/>
                  </p:oleObj>
                </mc:Choice>
                <mc:Fallback>
                  <p:oleObj r:id="rId10" imgW="1388213" imgH="1856520" progId="">
                    <p:embed/>
                    <p:pic>
                      <p:nvPicPr>
                        <p:cNvPr id="0" name="Picture 8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6704"/>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Объект 14"/>
            <p:cNvGraphicFramePr>
              <a:graphicFrameLocks noChangeAspect="1"/>
            </p:cNvGraphicFramePr>
            <p:nvPr/>
          </p:nvGraphicFramePr>
          <p:xfrm>
            <a:off x="0" y="3036161"/>
            <a:ext cx="380929" cy="509356"/>
          </p:xfrm>
          <a:graphic>
            <a:graphicData uri="http://schemas.openxmlformats.org/presentationml/2006/ole">
              <mc:AlternateContent xmlns:mc="http://schemas.openxmlformats.org/markup-compatibility/2006">
                <mc:Choice xmlns:v="urn:schemas-microsoft-com:vml" Requires="v">
                  <p:oleObj spid="_x0000_s111561" r:id="rId11" imgW="1388213" imgH="1856520" progId="">
                    <p:embed/>
                  </p:oleObj>
                </mc:Choice>
                <mc:Fallback>
                  <p:oleObj r:id="rId11" imgW="1388213" imgH="1856520" progId="">
                    <p:embed/>
                    <p:pic>
                      <p:nvPicPr>
                        <p:cNvPr id="0" name="Picture 8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36161"/>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Объект 15"/>
            <p:cNvGraphicFramePr>
              <a:graphicFrameLocks noChangeAspect="1"/>
            </p:cNvGraphicFramePr>
            <p:nvPr/>
          </p:nvGraphicFramePr>
          <p:xfrm>
            <a:off x="0" y="3465618"/>
            <a:ext cx="380929" cy="509356"/>
          </p:xfrm>
          <a:graphic>
            <a:graphicData uri="http://schemas.openxmlformats.org/presentationml/2006/ole">
              <mc:AlternateContent xmlns:mc="http://schemas.openxmlformats.org/markup-compatibility/2006">
                <mc:Choice xmlns:v="urn:schemas-microsoft-com:vml" Requires="v">
                  <p:oleObj spid="_x0000_s111562" r:id="rId12" imgW="1388213" imgH="1856520" progId="">
                    <p:embed/>
                  </p:oleObj>
                </mc:Choice>
                <mc:Fallback>
                  <p:oleObj r:id="rId12" imgW="1388213" imgH="1856520" progId="">
                    <p:embed/>
                    <p:pic>
                      <p:nvPicPr>
                        <p:cNvPr id="0" name="Picture 8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65618"/>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Объект 16"/>
            <p:cNvGraphicFramePr>
              <a:graphicFrameLocks noChangeAspect="1"/>
            </p:cNvGraphicFramePr>
            <p:nvPr/>
          </p:nvGraphicFramePr>
          <p:xfrm>
            <a:off x="0" y="3895075"/>
            <a:ext cx="380929" cy="509356"/>
          </p:xfrm>
          <a:graphic>
            <a:graphicData uri="http://schemas.openxmlformats.org/presentationml/2006/ole">
              <mc:AlternateContent xmlns:mc="http://schemas.openxmlformats.org/markup-compatibility/2006">
                <mc:Choice xmlns:v="urn:schemas-microsoft-com:vml" Requires="v">
                  <p:oleObj spid="_x0000_s111563" r:id="rId13" imgW="1388213" imgH="1856520" progId="">
                    <p:embed/>
                  </p:oleObj>
                </mc:Choice>
                <mc:Fallback>
                  <p:oleObj r:id="rId13" imgW="1388213" imgH="1856520" progId="">
                    <p:embed/>
                    <p:pic>
                      <p:nvPicPr>
                        <p:cNvPr id="0" name="Picture 8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95075"/>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Объект 17"/>
            <p:cNvGraphicFramePr>
              <a:graphicFrameLocks noChangeAspect="1"/>
            </p:cNvGraphicFramePr>
            <p:nvPr/>
          </p:nvGraphicFramePr>
          <p:xfrm>
            <a:off x="0" y="4324532"/>
            <a:ext cx="380929" cy="509356"/>
          </p:xfrm>
          <a:graphic>
            <a:graphicData uri="http://schemas.openxmlformats.org/presentationml/2006/ole">
              <mc:AlternateContent xmlns:mc="http://schemas.openxmlformats.org/markup-compatibility/2006">
                <mc:Choice xmlns:v="urn:schemas-microsoft-com:vml" Requires="v">
                  <p:oleObj spid="_x0000_s111564" r:id="rId14" imgW="1388213" imgH="1856520" progId="">
                    <p:embed/>
                  </p:oleObj>
                </mc:Choice>
                <mc:Fallback>
                  <p:oleObj r:id="rId14" imgW="1388213" imgH="1856520" progId="">
                    <p:embed/>
                    <p:pic>
                      <p:nvPicPr>
                        <p:cNvPr id="0" name="Picture 8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24532"/>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Объект 18"/>
            <p:cNvGraphicFramePr>
              <a:graphicFrameLocks noChangeAspect="1"/>
            </p:cNvGraphicFramePr>
            <p:nvPr/>
          </p:nvGraphicFramePr>
          <p:xfrm>
            <a:off x="0" y="4753989"/>
            <a:ext cx="380929" cy="509356"/>
          </p:xfrm>
          <a:graphic>
            <a:graphicData uri="http://schemas.openxmlformats.org/presentationml/2006/ole">
              <mc:AlternateContent xmlns:mc="http://schemas.openxmlformats.org/markup-compatibility/2006">
                <mc:Choice xmlns:v="urn:schemas-microsoft-com:vml" Requires="v">
                  <p:oleObj spid="_x0000_s111565" r:id="rId15" imgW="1388213" imgH="1856520" progId="">
                    <p:embed/>
                  </p:oleObj>
                </mc:Choice>
                <mc:Fallback>
                  <p:oleObj r:id="rId15" imgW="1388213" imgH="1856520" progId="">
                    <p:embed/>
                    <p:pic>
                      <p:nvPicPr>
                        <p:cNvPr id="0" name="Picture 8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53989"/>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Объект 19"/>
            <p:cNvGraphicFramePr>
              <a:graphicFrameLocks noChangeAspect="1"/>
            </p:cNvGraphicFramePr>
            <p:nvPr/>
          </p:nvGraphicFramePr>
          <p:xfrm>
            <a:off x="0" y="5225612"/>
            <a:ext cx="380929" cy="509356"/>
          </p:xfrm>
          <a:graphic>
            <a:graphicData uri="http://schemas.openxmlformats.org/presentationml/2006/ole">
              <mc:AlternateContent xmlns:mc="http://schemas.openxmlformats.org/markup-compatibility/2006">
                <mc:Choice xmlns:v="urn:schemas-microsoft-com:vml" Requires="v">
                  <p:oleObj spid="_x0000_s111566" r:id="rId16" imgW="1388213" imgH="1856520" progId="">
                    <p:embed/>
                  </p:oleObj>
                </mc:Choice>
                <mc:Fallback>
                  <p:oleObj r:id="rId16" imgW="1388213" imgH="1856520" progId="">
                    <p:embed/>
                    <p:pic>
                      <p:nvPicPr>
                        <p:cNvPr id="0" name="Picture 8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25612"/>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Объект 20"/>
            <p:cNvGraphicFramePr>
              <a:graphicFrameLocks noChangeAspect="1"/>
            </p:cNvGraphicFramePr>
            <p:nvPr/>
          </p:nvGraphicFramePr>
          <p:xfrm>
            <a:off x="0" y="5655069"/>
            <a:ext cx="380929" cy="509356"/>
          </p:xfrm>
          <a:graphic>
            <a:graphicData uri="http://schemas.openxmlformats.org/presentationml/2006/ole">
              <mc:AlternateContent xmlns:mc="http://schemas.openxmlformats.org/markup-compatibility/2006">
                <mc:Choice xmlns:v="urn:schemas-microsoft-com:vml" Requires="v">
                  <p:oleObj spid="_x0000_s111567" r:id="rId17" imgW="1388213" imgH="1856520" progId="">
                    <p:embed/>
                  </p:oleObj>
                </mc:Choice>
                <mc:Fallback>
                  <p:oleObj r:id="rId17" imgW="1388213" imgH="1856520" progId="">
                    <p:embed/>
                    <p:pic>
                      <p:nvPicPr>
                        <p:cNvPr id="0" name="Picture 8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55069"/>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Объект 21"/>
            <p:cNvGraphicFramePr>
              <a:graphicFrameLocks noChangeAspect="1"/>
            </p:cNvGraphicFramePr>
            <p:nvPr/>
          </p:nvGraphicFramePr>
          <p:xfrm>
            <a:off x="0" y="6084526"/>
            <a:ext cx="380929" cy="509356"/>
          </p:xfrm>
          <a:graphic>
            <a:graphicData uri="http://schemas.openxmlformats.org/presentationml/2006/ole">
              <mc:AlternateContent xmlns:mc="http://schemas.openxmlformats.org/markup-compatibility/2006">
                <mc:Choice xmlns:v="urn:schemas-microsoft-com:vml" Requires="v">
                  <p:oleObj spid="_x0000_s111568" r:id="rId18" imgW="1388213" imgH="1856520" progId="">
                    <p:embed/>
                  </p:oleObj>
                </mc:Choice>
                <mc:Fallback>
                  <p:oleObj r:id="rId18" imgW="1388213" imgH="1856520" progId="">
                    <p:embed/>
                    <p:pic>
                      <p:nvPicPr>
                        <p:cNvPr id="0" name="Picture 8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84526"/>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Номер слайда 5"/>
          <p:cNvSpPr txBox="1">
            <a:spLocks/>
          </p:cNvSpPr>
          <p:nvPr userDrawn="1"/>
        </p:nvSpPr>
        <p:spPr>
          <a:xfrm>
            <a:off x="8532440" y="46038"/>
            <a:ext cx="584573" cy="314325"/>
          </a:xfrm>
          <a:prstGeom prst="rect">
            <a:avLst/>
          </a:prstGeom>
        </p:spPr>
        <p:txBody>
          <a:bodyPr anchor="ctr"/>
          <a:lstStyle/>
          <a:p>
            <a:pPr marL="342900" indent="-342900" algn="r" eaLnBrk="0" hangingPunct="0">
              <a:spcBef>
                <a:spcPct val="20000"/>
              </a:spcBef>
              <a:buFont typeface="Arial" charset="0"/>
              <a:buNone/>
              <a:defRPr/>
            </a:pPr>
            <a:fld id="{D2E577E2-59FE-4C26-9611-D5042F3A81FF}" type="slidenum">
              <a:rPr lang="ru-RU" sz="2400" b="1">
                <a:solidFill>
                  <a:srgbClr val="BFAE96"/>
                </a:solidFill>
                <a:latin typeface="Arial" panose="020B0604020202020204" pitchFamily="34" charset="0"/>
                <a:cs typeface="Arial" panose="020B0604020202020204" pitchFamily="34" charset="0"/>
              </a:rPr>
              <a:pPr marL="342900" indent="-342900" algn="r" eaLnBrk="0" hangingPunct="0">
                <a:spcBef>
                  <a:spcPct val="20000"/>
                </a:spcBef>
                <a:buFont typeface="Arial" charset="0"/>
                <a:buNone/>
                <a:defRPr/>
              </a:pPr>
              <a:t>‹#›</a:t>
            </a:fld>
            <a:endParaRPr lang="ru-RU" sz="2400" b="1" dirty="0">
              <a:solidFill>
                <a:srgbClr val="BFAE96"/>
              </a:solidFill>
              <a:latin typeface="Arial" panose="020B0604020202020204" pitchFamily="34" charset="0"/>
              <a:cs typeface="Arial" panose="020B0604020202020204" pitchFamily="34" charset="0"/>
            </a:endParaRPr>
          </a:p>
        </p:txBody>
      </p:sp>
      <p:sp>
        <p:nvSpPr>
          <p:cNvPr id="26" name="Объект 25"/>
          <p:cNvSpPr>
            <a:spLocks noGrp="1"/>
          </p:cNvSpPr>
          <p:nvPr>
            <p:ph sz="quarter" idx="13"/>
          </p:nvPr>
        </p:nvSpPr>
        <p:spPr>
          <a:xfrm>
            <a:off x="514349" y="700996"/>
            <a:ext cx="8520593" cy="5527249"/>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graphicFrame>
        <p:nvGraphicFramePr>
          <p:cNvPr id="27" name="Объект 26"/>
          <p:cNvGraphicFramePr>
            <a:graphicFrameLocks noChangeAspect="1"/>
          </p:cNvGraphicFramePr>
          <p:nvPr userDrawn="1"/>
        </p:nvGraphicFramePr>
        <p:xfrm>
          <a:off x="8334668" y="6052821"/>
          <a:ext cx="802869" cy="774635"/>
        </p:xfrm>
        <a:graphic>
          <a:graphicData uri="http://schemas.openxmlformats.org/presentationml/2006/ole">
            <mc:AlternateContent xmlns:mc="http://schemas.openxmlformats.org/markup-compatibility/2006">
              <mc:Choice xmlns:v="urn:schemas-microsoft-com:vml" Requires="v">
                <p:oleObj spid="_x0000_s111569" r:id="rId19" imgW="1805298" imgH="1741500" progId="">
                  <p:embed/>
                </p:oleObj>
              </mc:Choice>
              <mc:Fallback>
                <p:oleObj r:id="rId19" imgW="1805298" imgH="1741500" progId="">
                  <p:embed/>
                  <p:pic>
                    <p:nvPicPr>
                      <p:cNvPr id="0" name="Picture 8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34668" y="6052821"/>
                        <a:ext cx="802869" cy="7746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Текст 2"/>
          <p:cNvSpPr>
            <a:spLocks noGrp="1"/>
          </p:cNvSpPr>
          <p:nvPr>
            <p:ph type="body" sz="quarter" idx="14" hasCustomPrompt="1"/>
          </p:nvPr>
        </p:nvSpPr>
        <p:spPr>
          <a:xfrm>
            <a:off x="514350" y="46038"/>
            <a:ext cx="8088112" cy="574747"/>
          </a:xfrm>
        </p:spPr>
        <p:txBody>
          <a:bodyPr>
            <a:normAutofit/>
          </a:bodyPr>
          <a:lstStyle>
            <a:lvl1pPr marL="0" indent="0" algn="ctr">
              <a:buNone/>
              <a:defRPr sz="2800" b="1">
                <a:latin typeface="Arial" panose="020B0604020202020204" pitchFamily="34" charset="0"/>
                <a:cs typeface="Arial" panose="020B0604020202020204" pitchFamily="34" charset="0"/>
              </a:defRPr>
            </a:lvl1pPr>
          </a:lstStyle>
          <a:p>
            <a:pPr lvl="0"/>
            <a:r>
              <a:rPr lang="ru-RU" dirty="0"/>
              <a:t>Заголовок слайда</a:t>
            </a:r>
          </a:p>
        </p:txBody>
      </p:sp>
    </p:spTree>
    <p:extLst>
      <p:ext uri="{BB962C8B-B14F-4D97-AF65-F5344CB8AC3E}">
        <p14:creationId xmlns:p14="http://schemas.microsoft.com/office/powerpoint/2010/main" val="596730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Слайд">
    <p:spTree>
      <p:nvGrpSpPr>
        <p:cNvPr id="1" name=""/>
        <p:cNvGrpSpPr/>
        <p:nvPr/>
      </p:nvGrpSpPr>
      <p:grpSpPr>
        <a:xfrm>
          <a:off x="0" y="0"/>
          <a:ext cx="0" cy="0"/>
          <a:chOff x="0" y="0"/>
          <a:chExt cx="0" cy="0"/>
        </a:xfrm>
      </p:grpSpPr>
      <p:sp>
        <p:nvSpPr>
          <p:cNvPr id="24" name="Номер слайда 5"/>
          <p:cNvSpPr txBox="1">
            <a:spLocks/>
          </p:cNvSpPr>
          <p:nvPr userDrawn="1"/>
        </p:nvSpPr>
        <p:spPr>
          <a:xfrm>
            <a:off x="8532441" y="46040"/>
            <a:ext cx="584573" cy="314325"/>
          </a:xfrm>
          <a:prstGeom prst="rect">
            <a:avLst/>
          </a:prstGeom>
        </p:spPr>
        <p:txBody>
          <a:bodyPr anchor="ctr"/>
          <a:lstStyle/>
          <a:p>
            <a:pPr marL="257175" indent="-257175" algn="r" eaLnBrk="0" hangingPunct="0">
              <a:spcBef>
                <a:spcPct val="20000"/>
              </a:spcBef>
              <a:buFont typeface="Arial" charset="0"/>
              <a:buNone/>
              <a:defRPr/>
            </a:pPr>
            <a:fld id="{D2E577E2-59FE-4C26-9611-D5042F3A81FF}" type="slidenum">
              <a:rPr lang="ru-RU" sz="1800" b="1">
                <a:solidFill>
                  <a:srgbClr val="BFAE96"/>
                </a:solidFill>
                <a:latin typeface="Arial" panose="020B0604020202020204" pitchFamily="34" charset="0"/>
                <a:cs typeface="Arial" panose="020B0604020202020204" pitchFamily="34" charset="0"/>
              </a:rPr>
              <a:pPr marL="257175" indent="-257175" algn="r" eaLnBrk="0" hangingPunct="0">
                <a:spcBef>
                  <a:spcPct val="20000"/>
                </a:spcBef>
                <a:buFont typeface="Arial" charset="0"/>
                <a:buNone/>
                <a:defRPr/>
              </a:pPr>
              <a:t>‹#›</a:t>
            </a:fld>
            <a:endParaRPr lang="ru-RU" sz="1800" b="1" dirty="0">
              <a:solidFill>
                <a:srgbClr val="BFAE96"/>
              </a:solidFill>
              <a:latin typeface="Arial" panose="020B0604020202020204" pitchFamily="34" charset="0"/>
              <a:cs typeface="Arial" panose="020B0604020202020204" pitchFamily="34" charset="0"/>
            </a:endParaRPr>
          </a:p>
        </p:txBody>
      </p:sp>
      <p:sp>
        <p:nvSpPr>
          <p:cNvPr id="3" name="Текст 2"/>
          <p:cNvSpPr>
            <a:spLocks noGrp="1"/>
          </p:cNvSpPr>
          <p:nvPr>
            <p:ph type="body" sz="quarter" idx="14" hasCustomPrompt="1"/>
          </p:nvPr>
        </p:nvSpPr>
        <p:spPr>
          <a:xfrm>
            <a:off x="514350" y="46040"/>
            <a:ext cx="8088112" cy="574747"/>
          </a:xfrm>
        </p:spPr>
        <p:txBody>
          <a:bodyPr>
            <a:normAutofit/>
          </a:bodyPr>
          <a:lstStyle>
            <a:lvl1pPr marL="0" indent="0" algn="ctr">
              <a:buNone/>
              <a:defRPr sz="2100" b="1">
                <a:latin typeface="Arial Narrow" panose="020B0606020202030204" pitchFamily="34" charset="0"/>
                <a:cs typeface="Arial" panose="020B0604020202020204" pitchFamily="34" charset="0"/>
              </a:defRPr>
            </a:lvl1pPr>
          </a:lstStyle>
          <a:p>
            <a:pPr lvl="0"/>
            <a:r>
              <a:rPr lang="ru-RU" dirty="0"/>
              <a:t>Заголовок слайда</a:t>
            </a:r>
          </a:p>
        </p:txBody>
      </p:sp>
      <p:pic>
        <p:nvPicPr>
          <p:cNvPr id="23" name="Рисунок 22"/>
          <p:cNvPicPr>
            <a:picLocks noChangeAspect="1"/>
          </p:cNvPicPr>
          <p:nvPr userDrawn="1"/>
        </p:nvPicPr>
        <p:blipFill>
          <a:blip r:embed="rId2"/>
          <a:stretch>
            <a:fillRect/>
          </a:stretch>
        </p:blipFill>
        <p:spPr>
          <a:xfrm>
            <a:off x="0" y="0"/>
            <a:ext cx="579644" cy="6858000"/>
          </a:xfrm>
          <a:prstGeom prst="rect">
            <a:avLst/>
          </a:prstGeom>
        </p:spPr>
      </p:pic>
    </p:spTree>
    <p:extLst>
      <p:ext uri="{BB962C8B-B14F-4D97-AF65-F5344CB8AC3E}">
        <p14:creationId xmlns:p14="http://schemas.microsoft.com/office/powerpoint/2010/main" val="2011213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264AD6-83EC-417C-A3DC-B7CFE9249401}" type="datetimeFigureOut">
              <a:rPr lang="ru-RU" smtClean="0"/>
              <a:pPr/>
              <a:t>31.07.2024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286488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F264AD6-83EC-417C-A3DC-B7CFE9249401}" type="datetimeFigureOut">
              <a:rPr lang="ru-RU" smtClean="0"/>
              <a:pPr/>
              <a:t>31.07.2024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377775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F264AD6-83EC-417C-A3DC-B7CFE9249401}" type="datetimeFigureOut">
              <a:rPr lang="ru-RU" smtClean="0"/>
              <a:pPr/>
              <a:t>31.07.2024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734138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F264AD6-83EC-417C-A3DC-B7CFE9249401}" type="datetimeFigureOut">
              <a:rPr lang="ru-RU" smtClean="0"/>
              <a:pPr/>
              <a:t>31.07.2024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22995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F264AD6-83EC-417C-A3DC-B7CFE9249401}" type="datetimeFigureOut">
              <a:rPr lang="ru-RU" smtClean="0"/>
              <a:pPr/>
              <a:t>31.07.2024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69852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264AD6-83EC-417C-A3DC-B7CFE9249401}" type="datetimeFigureOut">
              <a:rPr lang="ru-RU" smtClean="0"/>
              <a:pPr/>
              <a:t>31.07.2024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54506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CF264AD6-83EC-417C-A3DC-B7CFE9249401}" type="datetimeFigureOut">
              <a:rPr lang="ru-RU" smtClean="0"/>
              <a:pPr/>
              <a:t>31.07.2024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285144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CF264AD6-83EC-417C-A3DC-B7CFE9249401}" type="datetimeFigureOut">
              <a:rPr lang="ru-RU" smtClean="0"/>
              <a:pPr/>
              <a:t>31.07.2024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3155591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264AD6-83EC-417C-A3DC-B7CFE9249401}" type="datetimeFigureOut">
              <a:rPr lang="ru-RU" smtClean="0"/>
              <a:pPr/>
              <a:t>31.07.2024</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A2512B-D0A4-4684-BEF5-3C105475FDCA}" type="slidenum">
              <a:rPr lang="ru-RU" smtClean="0"/>
              <a:pPr/>
              <a:t>‹#›</a:t>
            </a:fld>
            <a:endParaRPr lang="ru-RU"/>
          </a:p>
        </p:txBody>
      </p:sp>
    </p:spTree>
    <p:extLst>
      <p:ext uri="{BB962C8B-B14F-4D97-AF65-F5344CB8AC3E}">
        <p14:creationId xmlns:p14="http://schemas.microsoft.com/office/powerpoint/2010/main" val="303437144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7.jpeg"/><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hyperlink" Target="http://arhiv.tatarstan.ru/" TargetMode="Externa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minfin@tatar.ru"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20080" y="0"/>
            <a:ext cx="8632885" cy="6858000"/>
          </a:xfrm>
          <a:prstGeom prst="rect">
            <a:avLst/>
          </a:prstGeom>
          <a:solidFill>
            <a:srgbClr val="9EC2DB"/>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pic>
        <p:nvPicPr>
          <p:cNvPr id="5" name="Рисунок 4"/>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7483" b="29191"/>
          <a:stretch/>
        </p:blipFill>
        <p:spPr>
          <a:xfrm>
            <a:off x="898651" y="291828"/>
            <a:ext cx="7721473" cy="5984880"/>
          </a:xfrm>
          <a:prstGeom prst="rect">
            <a:avLst/>
          </a:prstGeom>
          <a:ln>
            <a:noFill/>
          </a:ln>
          <a:effectLst>
            <a:softEdge rad="112500"/>
          </a:effectLst>
        </p:spPr>
      </p:pic>
      <p:sp>
        <p:nvSpPr>
          <p:cNvPr id="2" name="Текст 1"/>
          <p:cNvSpPr>
            <a:spLocks noGrp="1"/>
          </p:cNvSpPr>
          <p:nvPr>
            <p:ph type="body" sz="quarter" idx="10"/>
          </p:nvPr>
        </p:nvSpPr>
        <p:spPr>
          <a:xfrm>
            <a:off x="511115" y="409576"/>
            <a:ext cx="8528427" cy="657224"/>
          </a:xfrm>
        </p:spPr>
        <p:txBody>
          <a:bodyPr>
            <a:noAutofit/>
          </a:bodyPr>
          <a:lstStyle/>
          <a:p>
            <a:r>
              <a:rPr lang="ru-RU" sz="4800" dirty="0">
                <a:ln>
                  <a:solidFill>
                    <a:schemeClr val="bg1">
                      <a:lumMod val="95000"/>
                    </a:schemeClr>
                  </a:solidFill>
                </a:ln>
                <a:solidFill>
                  <a:schemeClr val="accent2"/>
                </a:solidFill>
              </a:rPr>
              <a:t>БЮДЖЕТ ДЛЯ ГРАЖДАН</a:t>
            </a:r>
          </a:p>
        </p:txBody>
      </p:sp>
      <p:sp>
        <p:nvSpPr>
          <p:cNvPr id="7" name="Текст 1"/>
          <p:cNvSpPr>
            <a:spLocks noGrp="1"/>
          </p:cNvSpPr>
          <p:nvPr>
            <p:ph type="body" sz="quarter" idx="10"/>
          </p:nvPr>
        </p:nvSpPr>
        <p:spPr>
          <a:xfrm>
            <a:off x="298419" y="5755423"/>
            <a:ext cx="9058275" cy="1357453"/>
          </a:xfrm>
        </p:spPr>
        <p:txBody>
          <a:bodyPr>
            <a:noAutofit/>
          </a:bodyPr>
          <a:lstStyle/>
          <a:p>
            <a:r>
              <a:rPr lang="ru-RU" sz="2200" dirty="0"/>
              <a:t>Справочник по закону</a:t>
            </a:r>
            <a:r>
              <a:rPr lang="en-US" sz="2200" dirty="0"/>
              <a:t> </a:t>
            </a:r>
            <a:r>
              <a:rPr lang="ru-RU" sz="2200" dirty="0"/>
              <a:t>Республики Татарстан </a:t>
            </a:r>
            <a:br>
              <a:rPr lang="en-US" sz="2200" dirty="0"/>
            </a:br>
            <a:r>
              <a:rPr lang="ru-RU" sz="2200" dirty="0"/>
              <a:t>«Об исполнении бюджета Республики Татарстан за 2023 год»</a:t>
            </a:r>
          </a:p>
        </p:txBody>
      </p:sp>
    </p:spTree>
    <p:extLst>
      <p:ext uri="{BB962C8B-B14F-4D97-AF65-F5344CB8AC3E}">
        <p14:creationId xmlns:p14="http://schemas.microsoft.com/office/powerpoint/2010/main" val="1102839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Autofit/>
          </a:bodyPr>
          <a:lstStyle/>
          <a:p>
            <a:r>
              <a:rPr lang="ru-RU" sz="1800" dirty="0"/>
              <a:t>Исполнение бюджета Республики Татарстан за 2023 год (</a:t>
            </a:r>
            <a:r>
              <a:rPr lang="ru-RU" sz="1800" dirty="0" err="1"/>
              <a:t>тыс.рублей</a:t>
            </a:r>
            <a:r>
              <a:rPr lang="ru-RU" sz="1800" dirty="0"/>
              <a:t>)</a:t>
            </a:r>
          </a:p>
        </p:txBody>
      </p:sp>
      <p:graphicFrame>
        <p:nvGraphicFramePr>
          <p:cNvPr id="6" name="Диаграмма 5"/>
          <p:cNvGraphicFramePr/>
          <p:nvPr>
            <p:extLst>
              <p:ext uri="{D42A27DB-BD31-4B8C-83A1-F6EECF244321}">
                <p14:modId xmlns:p14="http://schemas.microsoft.com/office/powerpoint/2010/main" val="1290451253"/>
              </p:ext>
            </p:extLst>
          </p:nvPr>
        </p:nvGraphicFramePr>
        <p:xfrm>
          <a:off x="619126" y="316058"/>
          <a:ext cx="2876549" cy="30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548643176"/>
              </p:ext>
            </p:extLst>
          </p:nvPr>
        </p:nvGraphicFramePr>
        <p:xfrm>
          <a:off x="3495675" y="325547"/>
          <a:ext cx="2876549" cy="30939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3240775755"/>
              </p:ext>
            </p:extLst>
          </p:nvPr>
        </p:nvGraphicFramePr>
        <p:xfrm>
          <a:off x="6267451" y="325547"/>
          <a:ext cx="2876549" cy="3093928"/>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624077" y="3520809"/>
            <a:ext cx="8088113" cy="2862322"/>
          </a:xfrm>
          <a:prstGeom prst="rect">
            <a:avLst/>
          </a:prstGeom>
          <a:noFill/>
        </p:spPr>
        <p:txBody>
          <a:bodyPr wrap="square" rtlCol="0">
            <a:spAutoFit/>
          </a:bodyPr>
          <a:lstStyle/>
          <a:p>
            <a:pPr algn="just"/>
            <a:r>
              <a:rPr lang="ru-RU" b="1" i="1" dirty="0">
                <a:solidFill>
                  <a:schemeClr val="accent1"/>
                </a:solidFill>
              </a:rPr>
              <a:t>Доходы</a:t>
            </a:r>
            <a:r>
              <a:rPr lang="ru-RU" i="1" dirty="0">
                <a:solidFill>
                  <a:schemeClr val="accent1"/>
                </a:solidFill>
              </a:rPr>
              <a:t> – поступающие в бюджет денежные средства, за исключением средств, являющихся источниками финансирования дефицита бюджета</a:t>
            </a:r>
          </a:p>
          <a:p>
            <a:pPr algn="just"/>
            <a:endParaRPr lang="ru-RU" i="1" dirty="0">
              <a:solidFill>
                <a:schemeClr val="accent1"/>
              </a:solidFill>
            </a:endParaRPr>
          </a:p>
          <a:p>
            <a:pPr algn="just"/>
            <a:r>
              <a:rPr lang="ru-RU" b="1" i="1" dirty="0">
                <a:solidFill>
                  <a:schemeClr val="accent1"/>
                </a:solidFill>
              </a:rPr>
              <a:t>Расходы</a:t>
            </a:r>
            <a:r>
              <a:rPr lang="ru-RU" i="1" dirty="0">
                <a:solidFill>
                  <a:schemeClr val="accent1"/>
                </a:solidFill>
              </a:rPr>
              <a:t> – выплачиваемые из бюджета денежные средства, за исключением средств, являющихся источниками финансирования дефицита бюджета</a:t>
            </a:r>
          </a:p>
          <a:p>
            <a:pPr algn="just"/>
            <a:endParaRPr lang="ru-RU" i="1" dirty="0">
              <a:solidFill>
                <a:schemeClr val="accent1"/>
              </a:solidFill>
            </a:endParaRPr>
          </a:p>
          <a:p>
            <a:pPr algn="just"/>
            <a:r>
              <a:rPr lang="ru-RU" b="1" i="1" dirty="0">
                <a:solidFill>
                  <a:schemeClr val="accent1"/>
                </a:solidFill>
              </a:rPr>
              <a:t>Дефицит – </a:t>
            </a:r>
            <a:r>
              <a:rPr lang="ru-RU" i="1" dirty="0">
                <a:solidFill>
                  <a:schemeClr val="accent1"/>
                </a:solidFill>
              </a:rPr>
              <a:t>превышение расходов бюджета над доходами бюджета</a:t>
            </a:r>
          </a:p>
          <a:p>
            <a:pPr algn="just"/>
            <a:endParaRPr lang="ru-RU" b="1" i="1" dirty="0">
              <a:solidFill>
                <a:schemeClr val="accent1"/>
              </a:solidFill>
            </a:endParaRPr>
          </a:p>
        </p:txBody>
      </p:sp>
    </p:spTree>
    <p:extLst>
      <p:ext uri="{BB962C8B-B14F-4D97-AF65-F5344CB8AC3E}">
        <p14:creationId xmlns:p14="http://schemas.microsoft.com/office/powerpoint/2010/main" val="56976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Autofit/>
          </a:bodyPr>
          <a:lstStyle/>
          <a:p>
            <a:r>
              <a:rPr lang="ru-RU" sz="1800" dirty="0"/>
              <a:t>Динамика основных параметров бюджета Республики Татарстан (тыс. рублей)</a:t>
            </a:r>
          </a:p>
        </p:txBody>
      </p:sp>
      <p:sp>
        <p:nvSpPr>
          <p:cNvPr id="10" name="Текст 2"/>
          <p:cNvSpPr txBox="1">
            <a:spLocks/>
          </p:cNvSpPr>
          <p:nvPr/>
        </p:nvSpPr>
        <p:spPr>
          <a:xfrm>
            <a:off x="514350" y="3324802"/>
            <a:ext cx="8677275" cy="64874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1600" dirty="0"/>
              <a:t>Основные показатели бюджетов субъектов Приволжского </a:t>
            </a:r>
            <a:br>
              <a:rPr lang="ru-RU" sz="1600" dirty="0"/>
            </a:br>
            <a:r>
              <a:rPr lang="ru-RU" sz="1600" dirty="0"/>
              <a:t>федерального округа за 2023 год (тыс. рублей)</a:t>
            </a:r>
          </a:p>
        </p:txBody>
      </p:sp>
      <p:graphicFrame>
        <p:nvGraphicFramePr>
          <p:cNvPr id="6" name="Диаграмма 5"/>
          <p:cNvGraphicFramePr/>
          <p:nvPr>
            <p:extLst>
              <p:ext uri="{D42A27DB-BD31-4B8C-83A1-F6EECF244321}">
                <p14:modId xmlns:p14="http://schemas.microsoft.com/office/powerpoint/2010/main" val="3116630456"/>
              </p:ext>
            </p:extLst>
          </p:nvPr>
        </p:nvGraphicFramePr>
        <p:xfrm>
          <a:off x="619126" y="620784"/>
          <a:ext cx="2876549" cy="27892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2409215776"/>
              </p:ext>
            </p:extLst>
          </p:nvPr>
        </p:nvGraphicFramePr>
        <p:xfrm>
          <a:off x="3495675" y="620783"/>
          <a:ext cx="2876549" cy="27986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970793799"/>
              </p:ext>
            </p:extLst>
          </p:nvPr>
        </p:nvGraphicFramePr>
        <p:xfrm>
          <a:off x="6372224" y="620782"/>
          <a:ext cx="2705101" cy="27986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2519046249"/>
              </p:ext>
            </p:extLst>
          </p:nvPr>
        </p:nvGraphicFramePr>
        <p:xfrm>
          <a:off x="514350" y="3818164"/>
          <a:ext cx="8484053" cy="2960598"/>
        </p:xfrm>
        <a:graphic>
          <a:graphicData uri="http://schemas.openxmlformats.org/drawingml/2006/table">
            <a:tbl>
              <a:tblPr>
                <a:tableStyleId>{616DA210-FB5B-4158-B5E0-FEB733F419BA}</a:tableStyleId>
              </a:tblPr>
              <a:tblGrid>
                <a:gridCol w="3386312">
                  <a:extLst>
                    <a:ext uri="{9D8B030D-6E8A-4147-A177-3AD203B41FA5}">
                      <a16:colId xmlns:a16="http://schemas.microsoft.com/office/drawing/2014/main" val="20000"/>
                    </a:ext>
                  </a:extLst>
                </a:gridCol>
                <a:gridCol w="1948203">
                  <a:extLst>
                    <a:ext uri="{9D8B030D-6E8A-4147-A177-3AD203B41FA5}">
                      <a16:colId xmlns:a16="http://schemas.microsoft.com/office/drawing/2014/main" val="20001"/>
                    </a:ext>
                  </a:extLst>
                </a:gridCol>
                <a:gridCol w="1644165">
                  <a:extLst>
                    <a:ext uri="{9D8B030D-6E8A-4147-A177-3AD203B41FA5}">
                      <a16:colId xmlns:a16="http://schemas.microsoft.com/office/drawing/2014/main" val="20002"/>
                    </a:ext>
                  </a:extLst>
                </a:gridCol>
                <a:gridCol w="1505373">
                  <a:extLst>
                    <a:ext uri="{9D8B030D-6E8A-4147-A177-3AD203B41FA5}">
                      <a16:colId xmlns:a16="http://schemas.microsoft.com/office/drawing/2014/main" val="20003"/>
                    </a:ext>
                  </a:extLst>
                </a:gridCol>
              </a:tblGrid>
              <a:tr h="280307">
                <a:tc>
                  <a:txBody>
                    <a:bodyPr/>
                    <a:lstStyle/>
                    <a:p>
                      <a:pPr algn="ctr" fontAlgn="ctr"/>
                      <a:r>
                        <a:rPr lang="ru-RU" sz="1100" b="1" u="none" strike="noStrike" dirty="0">
                          <a:effectLst/>
                        </a:rPr>
                        <a:t>Субъект</a:t>
                      </a:r>
                      <a:endParaRPr lang="ru-RU" sz="11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c>
                  <a:txBody>
                    <a:bodyPr/>
                    <a:lstStyle/>
                    <a:p>
                      <a:pPr algn="ctr" fontAlgn="ctr"/>
                      <a:r>
                        <a:rPr lang="ru-RU" sz="1100" b="1" u="none" strike="noStrike" dirty="0">
                          <a:effectLst/>
                        </a:rPr>
                        <a:t>Доходы</a:t>
                      </a:r>
                      <a:endParaRPr lang="ru-RU" sz="11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c>
                  <a:txBody>
                    <a:bodyPr/>
                    <a:lstStyle/>
                    <a:p>
                      <a:pPr algn="ctr" fontAlgn="ctr"/>
                      <a:r>
                        <a:rPr lang="ru-RU" sz="1100" b="1" u="none" strike="noStrike" dirty="0">
                          <a:effectLst/>
                        </a:rPr>
                        <a:t>Расходы</a:t>
                      </a:r>
                      <a:endParaRPr lang="ru-RU" sz="11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c>
                  <a:txBody>
                    <a:bodyPr/>
                    <a:lstStyle/>
                    <a:p>
                      <a:pPr algn="ctr" fontAlgn="ctr"/>
                      <a:r>
                        <a:rPr lang="ru-RU" sz="1100" b="1" u="none" strike="noStrike" dirty="0">
                          <a:effectLst/>
                        </a:rPr>
                        <a:t>Дефицит (-) / Профицит (+)</a:t>
                      </a:r>
                      <a:endParaRPr lang="ru-RU" sz="11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extLst>
                  <a:ext uri="{0D108BD9-81ED-4DB2-BD59-A6C34878D82A}">
                    <a16:rowId xmlns:a16="http://schemas.microsoft.com/office/drawing/2014/main" val="10000"/>
                  </a:ext>
                </a:extLst>
              </a:tr>
              <a:tr h="172235">
                <a:tc>
                  <a:txBody>
                    <a:bodyPr/>
                    <a:lstStyle/>
                    <a:p>
                      <a:pPr algn="l" rtl="0" fontAlgn="b"/>
                      <a:r>
                        <a:rPr lang="ru-RU" sz="1150" b="0" i="0" u="none" strike="noStrike" dirty="0">
                          <a:solidFill>
                            <a:srgbClr val="000000"/>
                          </a:solidFill>
                          <a:effectLst/>
                          <a:latin typeface="Arial" panose="020B0604020202020204" pitchFamily="34" charset="0"/>
                        </a:rPr>
                        <a:t>Республика Татарстан (Татарстан)</a:t>
                      </a:r>
                    </a:p>
                  </a:txBody>
                  <a:tcPr marL="9525" marR="9525" marT="9525" marB="0" anchor="b"/>
                </a:tc>
                <a:tc>
                  <a:txBody>
                    <a:bodyPr/>
                    <a:lstStyle/>
                    <a:p>
                      <a:pPr algn="r" fontAlgn="t"/>
                      <a:r>
                        <a:rPr lang="ru-RU" sz="1150" b="0" i="0" u="none" strike="noStrike" dirty="0">
                          <a:solidFill>
                            <a:schemeClr val="tx1"/>
                          </a:solidFill>
                          <a:effectLst/>
                          <a:latin typeface="Arial" panose="020B0604020202020204" pitchFamily="34" charset="0"/>
                        </a:rPr>
                        <a:t>486 843 482,8</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510 221 004,4</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-23 377 521,6</a:t>
                      </a:r>
                    </a:p>
                  </a:txBody>
                  <a:tcPr marL="9525" marR="9525" marT="9525" marB="0"/>
                </a:tc>
                <a:extLst>
                  <a:ext uri="{0D108BD9-81ED-4DB2-BD59-A6C34878D82A}">
                    <a16:rowId xmlns:a16="http://schemas.microsoft.com/office/drawing/2014/main" val="10001"/>
                  </a:ext>
                </a:extLst>
              </a:tr>
              <a:tr h="172235">
                <a:tc>
                  <a:txBody>
                    <a:bodyPr/>
                    <a:lstStyle/>
                    <a:p>
                      <a:pPr algn="l" rtl="0" fontAlgn="b"/>
                      <a:r>
                        <a:rPr lang="ru-RU" sz="1150" b="0" i="0" u="none" strike="noStrike">
                          <a:solidFill>
                            <a:srgbClr val="000000"/>
                          </a:solidFill>
                          <a:effectLst/>
                          <a:latin typeface="Arial" panose="020B0604020202020204" pitchFamily="34" charset="0"/>
                        </a:rPr>
                        <a:t>Республика Башкортостан</a:t>
                      </a:r>
                    </a:p>
                  </a:txBody>
                  <a:tcPr marL="9525" marR="9525" marT="9525" marB="0" anchor="b"/>
                </a:tc>
                <a:tc>
                  <a:txBody>
                    <a:bodyPr/>
                    <a:lstStyle/>
                    <a:p>
                      <a:pPr algn="r" fontAlgn="t"/>
                      <a:r>
                        <a:rPr lang="ru-RU" sz="1150" b="0" i="0" u="none" strike="noStrike" dirty="0">
                          <a:solidFill>
                            <a:schemeClr val="tx1"/>
                          </a:solidFill>
                          <a:effectLst/>
                          <a:latin typeface="Arial" panose="020B0604020202020204" pitchFamily="34" charset="0"/>
                        </a:rPr>
                        <a:t>283 382 513,4</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300 624 334,3</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-17 241 820,9</a:t>
                      </a:r>
                    </a:p>
                  </a:txBody>
                  <a:tcPr marL="9525" marR="9525" marT="9525" marB="0"/>
                </a:tc>
                <a:extLst>
                  <a:ext uri="{0D108BD9-81ED-4DB2-BD59-A6C34878D82A}">
                    <a16:rowId xmlns:a16="http://schemas.microsoft.com/office/drawing/2014/main" val="10002"/>
                  </a:ext>
                </a:extLst>
              </a:tr>
              <a:tr h="206123">
                <a:tc>
                  <a:txBody>
                    <a:bodyPr/>
                    <a:lstStyle/>
                    <a:p>
                      <a:pPr algn="l" rtl="0" fontAlgn="b"/>
                      <a:r>
                        <a:rPr lang="ru-RU" sz="1150" b="0" i="0" u="none" strike="noStrike">
                          <a:solidFill>
                            <a:srgbClr val="000000"/>
                          </a:solidFill>
                          <a:effectLst/>
                          <a:latin typeface="Arial" panose="020B0604020202020204" pitchFamily="34" charset="0"/>
                        </a:rPr>
                        <a:t>Республика Марий Эл</a:t>
                      </a:r>
                    </a:p>
                  </a:txBody>
                  <a:tcPr marL="9525" marR="9525" marT="9525" marB="0" anchor="b"/>
                </a:tc>
                <a:tc>
                  <a:txBody>
                    <a:bodyPr/>
                    <a:lstStyle/>
                    <a:p>
                      <a:pPr algn="r" fontAlgn="t"/>
                      <a:r>
                        <a:rPr lang="ru-RU" sz="1150" b="0" i="0" u="none" strike="noStrike" dirty="0">
                          <a:solidFill>
                            <a:schemeClr val="tx1"/>
                          </a:solidFill>
                          <a:effectLst/>
                          <a:latin typeface="Arial" panose="020B0604020202020204" pitchFamily="34" charset="0"/>
                        </a:rPr>
                        <a:t>57 229 265,2</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58 257 173,9</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-1 027 908,7</a:t>
                      </a:r>
                    </a:p>
                  </a:txBody>
                  <a:tcPr marL="9525" marR="9525" marT="9525" marB="0"/>
                </a:tc>
                <a:extLst>
                  <a:ext uri="{0D108BD9-81ED-4DB2-BD59-A6C34878D82A}">
                    <a16:rowId xmlns:a16="http://schemas.microsoft.com/office/drawing/2014/main" val="10003"/>
                  </a:ext>
                </a:extLst>
              </a:tr>
              <a:tr h="172235">
                <a:tc>
                  <a:txBody>
                    <a:bodyPr/>
                    <a:lstStyle/>
                    <a:p>
                      <a:pPr algn="l" rtl="0" fontAlgn="b"/>
                      <a:r>
                        <a:rPr lang="ru-RU" sz="1150" b="0" i="0" u="none" strike="noStrike" dirty="0">
                          <a:solidFill>
                            <a:srgbClr val="000000"/>
                          </a:solidFill>
                          <a:effectLst/>
                          <a:latin typeface="Arial" panose="020B0604020202020204" pitchFamily="34" charset="0"/>
                        </a:rPr>
                        <a:t>Республика Мордовия</a:t>
                      </a:r>
                    </a:p>
                  </a:txBody>
                  <a:tcPr marL="9525" marR="9525" marT="9525" marB="0" anchor="b"/>
                </a:tc>
                <a:tc>
                  <a:txBody>
                    <a:bodyPr/>
                    <a:lstStyle/>
                    <a:p>
                      <a:pPr algn="r" fontAlgn="t"/>
                      <a:r>
                        <a:rPr lang="ru-RU" sz="1150" b="0" i="0" u="none" strike="noStrike" dirty="0">
                          <a:solidFill>
                            <a:schemeClr val="tx1"/>
                          </a:solidFill>
                          <a:effectLst/>
                          <a:latin typeface="Arial" panose="020B0604020202020204" pitchFamily="34" charset="0"/>
                        </a:rPr>
                        <a:t>62 684 589,2</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63 120 147,3</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-435 558,1</a:t>
                      </a:r>
                    </a:p>
                  </a:txBody>
                  <a:tcPr marL="9525" marR="9525" marT="9525" marB="0"/>
                </a:tc>
                <a:extLst>
                  <a:ext uri="{0D108BD9-81ED-4DB2-BD59-A6C34878D82A}">
                    <a16:rowId xmlns:a16="http://schemas.microsoft.com/office/drawing/2014/main" val="10004"/>
                  </a:ext>
                </a:extLst>
              </a:tr>
              <a:tr h="194155">
                <a:tc>
                  <a:txBody>
                    <a:bodyPr/>
                    <a:lstStyle/>
                    <a:p>
                      <a:pPr algn="l" rtl="0" fontAlgn="b"/>
                      <a:r>
                        <a:rPr lang="ru-RU" sz="1150" b="0" i="0" u="none" strike="noStrike">
                          <a:solidFill>
                            <a:srgbClr val="000000"/>
                          </a:solidFill>
                          <a:effectLst/>
                          <a:latin typeface="Arial" panose="020B0604020202020204" pitchFamily="34" charset="0"/>
                        </a:rPr>
                        <a:t>Удмуртская Республика</a:t>
                      </a:r>
                    </a:p>
                  </a:txBody>
                  <a:tcPr marL="9525" marR="9525" marT="9525" marB="0" anchor="b"/>
                </a:tc>
                <a:tc>
                  <a:txBody>
                    <a:bodyPr/>
                    <a:lstStyle/>
                    <a:p>
                      <a:pPr algn="r" fontAlgn="t"/>
                      <a:r>
                        <a:rPr lang="ru-RU" sz="1150" b="0" i="0" u="none" strike="noStrike" dirty="0">
                          <a:solidFill>
                            <a:schemeClr val="tx1"/>
                          </a:solidFill>
                          <a:effectLst/>
                          <a:latin typeface="Arial" panose="020B0604020202020204" pitchFamily="34" charset="0"/>
                        </a:rPr>
                        <a:t>112 254 109,6</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109 276 556,5</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2 977 553,1</a:t>
                      </a:r>
                    </a:p>
                  </a:txBody>
                  <a:tcPr marL="9525" marR="9525" marT="9525" marB="0"/>
                </a:tc>
                <a:extLst>
                  <a:ext uri="{0D108BD9-81ED-4DB2-BD59-A6C34878D82A}">
                    <a16:rowId xmlns:a16="http://schemas.microsoft.com/office/drawing/2014/main" val="10005"/>
                  </a:ext>
                </a:extLst>
              </a:tr>
              <a:tr h="172235">
                <a:tc>
                  <a:txBody>
                    <a:bodyPr/>
                    <a:lstStyle/>
                    <a:p>
                      <a:pPr algn="l" rtl="0" fontAlgn="b"/>
                      <a:r>
                        <a:rPr lang="ru-RU" sz="1150" b="0" i="0" u="none" strike="noStrike">
                          <a:solidFill>
                            <a:srgbClr val="000000"/>
                          </a:solidFill>
                          <a:effectLst/>
                          <a:latin typeface="Arial" panose="020B0604020202020204" pitchFamily="34" charset="0"/>
                        </a:rPr>
                        <a:t>Чувашская Республика-Чувашия</a:t>
                      </a:r>
                    </a:p>
                  </a:txBody>
                  <a:tcPr marL="9525" marR="9525" marT="9525" marB="0" anchor="b"/>
                </a:tc>
                <a:tc>
                  <a:txBody>
                    <a:bodyPr/>
                    <a:lstStyle/>
                    <a:p>
                      <a:pPr algn="r" fontAlgn="t"/>
                      <a:r>
                        <a:rPr lang="ru-RU" sz="1150" b="0" i="0" u="none" strike="noStrike" dirty="0">
                          <a:solidFill>
                            <a:schemeClr val="tx1"/>
                          </a:solidFill>
                          <a:effectLst/>
                          <a:latin typeface="Arial" panose="020B0604020202020204" pitchFamily="34" charset="0"/>
                        </a:rPr>
                        <a:t>94 088 886,8</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94 984 339,2</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-895 452,4</a:t>
                      </a:r>
                    </a:p>
                  </a:txBody>
                  <a:tcPr marL="9525" marR="9525" marT="9525" marB="0"/>
                </a:tc>
                <a:extLst>
                  <a:ext uri="{0D108BD9-81ED-4DB2-BD59-A6C34878D82A}">
                    <a16:rowId xmlns:a16="http://schemas.microsoft.com/office/drawing/2014/main" val="10006"/>
                  </a:ext>
                </a:extLst>
              </a:tr>
              <a:tr h="172235">
                <a:tc>
                  <a:txBody>
                    <a:bodyPr/>
                    <a:lstStyle/>
                    <a:p>
                      <a:pPr algn="l" rtl="0" fontAlgn="b"/>
                      <a:r>
                        <a:rPr lang="ru-RU" sz="1150" b="0" i="0" u="none" strike="noStrike">
                          <a:solidFill>
                            <a:srgbClr val="000000"/>
                          </a:solidFill>
                          <a:effectLst/>
                          <a:latin typeface="Arial" panose="020B0604020202020204" pitchFamily="34" charset="0"/>
                        </a:rPr>
                        <a:t>Нижегородская область</a:t>
                      </a:r>
                    </a:p>
                  </a:txBody>
                  <a:tcPr marL="9525" marR="9525" marT="9525" marB="0" anchor="b"/>
                </a:tc>
                <a:tc>
                  <a:txBody>
                    <a:bodyPr/>
                    <a:lstStyle/>
                    <a:p>
                      <a:pPr algn="r" fontAlgn="t"/>
                      <a:r>
                        <a:rPr lang="ru-RU" sz="1150" b="0" i="0" u="none" strike="noStrike" dirty="0">
                          <a:solidFill>
                            <a:schemeClr val="tx1"/>
                          </a:solidFill>
                          <a:effectLst/>
                          <a:latin typeface="Arial" panose="020B0604020202020204" pitchFamily="34" charset="0"/>
                        </a:rPr>
                        <a:t>338 366 594,3</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345 612 925,6</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-7 246 331,3</a:t>
                      </a:r>
                    </a:p>
                  </a:txBody>
                  <a:tcPr marL="9525" marR="9525" marT="9525" marB="0"/>
                </a:tc>
                <a:extLst>
                  <a:ext uri="{0D108BD9-81ED-4DB2-BD59-A6C34878D82A}">
                    <a16:rowId xmlns:a16="http://schemas.microsoft.com/office/drawing/2014/main" val="10007"/>
                  </a:ext>
                </a:extLst>
              </a:tr>
              <a:tr h="172235">
                <a:tc>
                  <a:txBody>
                    <a:bodyPr/>
                    <a:lstStyle/>
                    <a:p>
                      <a:pPr algn="l" rtl="0" fontAlgn="b"/>
                      <a:r>
                        <a:rPr lang="ru-RU" sz="1150" b="0" i="0" u="none" strike="noStrike">
                          <a:solidFill>
                            <a:srgbClr val="000000"/>
                          </a:solidFill>
                          <a:effectLst/>
                          <a:latin typeface="Arial" panose="020B0604020202020204" pitchFamily="34" charset="0"/>
                        </a:rPr>
                        <a:t>Кировская область</a:t>
                      </a:r>
                    </a:p>
                  </a:txBody>
                  <a:tcPr marL="9525" marR="9525" marT="9525" marB="0" anchor="b"/>
                </a:tc>
                <a:tc>
                  <a:txBody>
                    <a:bodyPr/>
                    <a:lstStyle/>
                    <a:p>
                      <a:pPr algn="r" fontAlgn="t"/>
                      <a:r>
                        <a:rPr lang="ru-RU" sz="1150" b="0" i="0" u="none" strike="noStrike" dirty="0">
                          <a:solidFill>
                            <a:schemeClr val="tx1"/>
                          </a:solidFill>
                          <a:effectLst/>
                          <a:latin typeface="Arial" panose="020B0604020202020204" pitchFamily="34" charset="0"/>
                        </a:rPr>
                        <a:t>93 443 638,0</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94 688 168,0</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-1 244 530,0</a:t>
                      </a:r>
                    </a:p>
                  </a:txBody>
                  <a:tcPr marL="9525" marR="9525" marT="9525" marB="0"/>
                </a:tc>
                <a:extLst>
                  <a:ext uri="{0D108BD9-81ED-4DB2-BD59-A6C34878D82A}">
                    <a16:rowId xmlns:a16="http://schemas.microsoft.com/office/drawing/2014/main" val="10008"/>
                  </a:ext>
                </a:extLst>
              </a:tr>
              <a:tr h="172235">
                <a:tc>
                  <a:txBody>
                    <a:bodyPr/>
                    <a:lstStyle/>
                    <a:p>
                      <a:pPr algn="l" rtl="0" fontAlgn="b"/>
                      <a:r>
                        <a:rPr lang="ru-RU" sz="1150" b="0" i="0" u="none" strike="noStrike" dirty="0">
                          <a:solidFill>
                            <a:schemeClr val="tx1"/>
                          </a:solidFill>
                          <a:effectLst/>
                          <a:latin typeface="Arial" panose="020B0604020202020204" pitchFamily="34" charset="0"/>
                        </a:rPr>
                        <a:t>Самарская область</a:t>
                      </a:r>
                    </a:p>
                  </a:txBody>
                  <a:tcPr marL="9525" marR="9525" marT="9525" marB="0" anchor="b"/>
                </a:tc>
                <a:tc>
                  <a:txBody>
                    <a:bodyPr/>
                    <a:lstStyle/>
                    <a:p>
                      <a:pPr algn="r" fontAlgn="t"/>
                      <a:r>
                        <a:rPr lang="ru-RU" sz="1150" b="0" i="0" u="none" strike="noStrike" dirty="0">
                          <a:solidFill>
                            <a:schemeClr val="tx1"/>
                          </a:solidFill>
                          <a:effectLst/>
                          <a:latin typeface="Arial" panose="020B0604020202020204" pitchFamily="34" charset="0"/>
                        </a:rPr>
                        <a:t>288 034 296,8</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277 268 232,5</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10 766 064,3</a:t>
                      </a:r>
                    </a:p>
                  </a:txBody>
                  <a:tcPr marL="9525" marR="9525" marT="9525" marB="0"/>
                </a:tc>
                <a:extLst>
                  <a:ext uri="{0D108BD9-81ED-4DB2-BD59-A6C34878D82A}">
                    <a16:rowId xmlns:a16="http://schemas.microsoft.com/office/drawing/2014/main" val="10009"/>
                  </a:ext>
                </a:extLst>
              </a:tr>
              <a:tr h="172235">
                <a:tc>
                  <a:txBody>
                    <a:bodyPr/>
                    <a:lstStyle/>
                    <a:p>
                      <a:pPr algn="l" rtl="0" fontAlgn="b"/>
                      <a:r>
                        <a:rPr lang="ru-RU" sz="1150" b="0" i="0" u="none" strike="noStrike" dirty="0">
                          <a:solidFill>
                            <a:schemeClr val="tx1"/>
                          </a:solidFill>
                          <a:effectLst/>
                          <a:latin typeface="Arial" panose="020B0604020202020204" pitchFamily="34" charset="0"/>
                        </a:rPr>
                        <a:t>Оренбургская область</a:t>
                      </a:r>
                    </a:p>
                  </a:txBody>
                  <a:tcPr marL="9525" marR="9525" marT="9525" marB="0" anchor="b"/>
                </a:tc>
                <a:tc>
                  <a:txBody>
                    <a:bodyPr/>
                    <a:lstStyle/>
                    <a:p>
                      <a:pPr algn="r" fontAlgn="t"/>
                      <a:r>
                        <a:rPr lang="ru-RU" sz="1150" b="0" i="0" u="none" strike="noStrike" dirty="0">
                          <a:solidFill>
                            <a:schemeClr val="tx1"/>
                          </a:solidFill>
                          <a:effectLst/>
                          <a:latin typeface="Arial" panose="020B0604020202020204" pitchFamily="34" charset="0"/>
                        </a:rPr>
                        <a:t>148 740 371,3</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147 709 082,0</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1 031 289,3</a:t>
                      </a:r>
                    </a:p>
                  </a:txBody>
                  <a:tcPr marL="9525" marR="9525" marT="9525" marB="0"/>
                </a:tc>
                <a:extLst>
                  <a:ext uri="{0D108BD9-81ED-4DB2-BD59-A6C34878D82A}">
                    <a16:rowId xmlns:a16="http://schemas.microsoft.com/office/drawing/2014/main" val="10010"/>
                  </a:ext>
                </a:extLst>
              </a:tr>
              <a:tr h="172235">
                <a:tc>
                  <a:txBody>
                    <a:bodyPr/>
                    <a:lstStyle/>
                    <a:p>
                      <a:pPr algn="l" rtl="0" fontAlgn="b"/>
                      <a:r>
                        <a:rPr lang="ru-RU" sz="1150" b="0" i="0" u="none" strike="noStrike" dirty="0">
                          <a:solidFill>
                            <a:schemeClr val="tx1"/>
                          </a:solidFill>
                          <a:effectLst/>
                          <a:latin typeface="Arial" panose="020B0604020202020204" pitchFamily="34" charset="0"/>
                        </a:rPr>
                        <a:t>Пензенская область</a:t>
                      </a:r>
                    </a:p>
                  </a:txBody>
                  <a:tcPr marL="9525" marR="9525" marT="9525" marB="0" anchor="b"/>
                </a:tc>
                <a:tc>
                  <a:txBody>
                    <a:bodyPr/>
                    <a:lstStyle/>
                    <a:p>
                      <a:pPr algn="r" fontAlgn="t"/>
                      <a:r>
                        <a:rPr lang="ru-RU" sz="1150" b="0" i="0" u="none" strike="noStrike" dirty="0">
                          <a:solidFill>
                            <a:schemeClr val="tx1"/>
                          </a:solidFill>
                          <a:effectLst/>
                          <a:latin typeface="Arial" panose="020B0604020202020204" pitchFamily="34" charset="0"/>
                        </a:rPr>
                        <a:t>88 965 077,7</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89 468 986,4</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-503 908,7</a:t>
                      </a:r>
                    </a:p>
                  </a:txBody>
                  <a:tcPr marL="9525" marR="9525" marT="9525" marB="0"/>
                </a:tc>
                <a:extLst>
                  <a:ext uri="{0D108BD9-81ED-4DB2-BD59-A6C34878D82A}">
                    <a16:rowId xmlns:a16="http://schemas.microsoft.com/office/drawing/2014/main" val="10011"/>
                  </a:ext>
                </a:extLst>
              </a:tr>
              <a:tr h="145629">
                <a:tc>
                  <a:txBody>
                    <a:bodyPr/>
                    <a:lstStyle/>
                    <a:p>
                      <a:pPr algn="l" rtl="0" fontAlgn="b"/>
                      <a:r>
                        <a:rPr lang="ru-RU" sz="1150" b="0" i="0" u="none" strike="noStrike" dirty="0">
                          <a:solidFill>
                            <a:schemeClr val="tx1"/>
                          </a:solidFill>
                          <a:effectLst/>
                          <a:latin typeface="Arial" panose="020B0604020202020204" pitchFamily="34" charset="0"/>
                        </a:rPr>
                        <a:t>Пермский край</a:t>
                      </a:r>
                    </a:p>
                  </a:txBody>
                  <a:tcPr marL="9525" marR="9525" marT="9525" marB="0" anchor="b"/>
                </a:tc>
                <a:tc>
                  <a:txBody>
                    <a:bodyPr/>
                    <a:lstStyle/>
                    <a:p>
                      <a:pPr algn="r" fontAlgn="b"/>
                      <a:r>
                        <a:rPr lang="ru-RU" sz="1150" b="0" i="0" u="none" strike="noStrike" dirty="0">
                          <a:solidFill>
                            <a:schemeClr val="tx1"/>
                          </a:solidFill>
                          <a:effectLst/>
                          <a:latin typeface="Arial" panose="020B0604020202020204" pitchFamily="34" charset="0"/>
                        </a:rPr>
                        <a:t>243 342 703,6</a:t>
                      </a:r>
                    </a:p>
                  </a:txBody>
                  <a:tcPr marL="9525" marR="9525" marT="9525" marB="0" anchor="b"/>
                </a:tc>
                <a:tc>
                  <a:txBody>
                    <a:bodyPr/>
                    <a:lstStyle/>
                    <a:p>
                      <a:pPr algn="r" fontAlgn="b"/>
                      <a:r>
                        <a:rPr lang="ru-RU" sz="1150" b="0" i="0" u="none" strike="noStrike" dirty="0">
                          <a:solidFill>
                            <a:schemeClr val="tx1"/>
                          </a:solidFill>
                          <a:effectLst/>
                          <a:latin typeface="Arial" panose="020B0604020202020204" pitchFamily="34" charset="0"/>
                        </a:rPr>
                        <a:t>244 531 923,3</a:t>
                      </a:r>
                    </a:p>
                  </a:txBody>
                  <a:tcPr marL="9525" marR="9525" marT="9525" marB="0" anchor="b"/>
                </a:tc>
                <a:tc>
                  <a:txBody>
                    <a:bodyPr/>
                    <a:lstStyle/>
                    <a:p>
                      <a:pPr algn="r" fontAlgn="t"/>
                      <a:r>
                        <a:rPr lang="ru-RU" sz="1150" b="0" i="0" u="none" strike="noStrike" dirty="0">
                          <a:solidFill>
                            <a:schemeClr val="tx1"/>
                          </a:solidFill>
                          <a:effectLst/>
                          <a:latin typeface="Arial" panose="020B0604020202020204" pitchFamily="34" charset="0"/>
                        </a:rPr>
                        <a:t>-1 189 219,7</a:t>
                      </a:r>
                    </a:p>
                  </a:txBody>
                  <a:tcPr marL="9525" marR="9525" marT="9525" marB="0"/>
                </a:tc>
                <a:extLst>
                  <a:ext uri="{0D108BD9-81ED-4DB2-BD59-A6C34878D82A}">
                    <a16:rowId xmlns:a16="http://schemas.microsoft.com/office/drawing/2014/main" val="10012"/>
                  </a:ext>
                </a:extLst>
              </a:tr>
              <a:tr h="172235">
                <a:tc>
                  <a:txBody>
                    <a:bodyPr/>
                    <a:lstStyle/>
                    <a:p>
                      <a:pPr algn="l" rtl="0" fontAlgn="b"/>
                      <a:r>
                        <a:rPr lang="ru-RU" sz="1150" b="0" i="0" u="none" strike="noStrike" dirty="0">
                          <a:solidFill>
                            <a:schemeClr val="tx1"/>
                          </a:solidFill>
                          <a:effectLst/>
                          <a:latin typeface="Arial" panose="020B0604020202020204" pitchFamily="34" charset="0"/>
                        </a:rPr>
                        <a:t>Саратовская область</a:t>
                      </a:r>
                    </a:p>
                  </a:txBody>
                  <a:tcPr marL="9525" marR="9525" marT="9525" marB="0" anchor="b"/>
                </a:tc>
                <a:tc>
                  <a:txBody>
                    <a:bodyPr/>
                    <a:lstStyle/>
                    <a:p>
                      <a:pPr algn="r" fontAlgn="t"/>
                      <a:r>
                        <a:rPr lang="ru-RU" sz="1150" b="0" i="0" u="none" strike="noStrike" dirty="0">
                          <a:solidFill>
                            <a:schemeClr val="tx1"/>
                          </a:solidFill>
                          <a:effectLst/>
                          <a:latin typeface="Arial" panose="020B0604020202020204" pitchFamily="34" charset="0"/>
                        </a:rPr>
                        <a:t>175 447 490,2</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177 670 306,7</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-2 222 816,5</a:t>
                      </a:r>
                    </a:p>
                  </a:txBody>
                  <a:tcPr marL="9525" marR="9525" marT="9525" marB="0"/>
                </a:tc>
                <a:extLst>
                  <a:ext uri="{0D108BD9-81ED-4DB2-BD59-A6C34878D82A}">
                    <a16:rowId xmlns:a16="http://schemas.microsoft.com/office/drawing/2014/main" val="10013"/>
                  </a:ext>
                </a:extLst>
              </a:tr>
              <a:tr h="172235">
                <a:tc>
                  <a:txBody>
                    <a:bodyPr/>
                    <a:lstStyle/>
                    <a:p>
                      <a:pPr algn="l" rtl="0" fontAlgn="b"/>
                      <a:r>
                        <a:rPr lang="ru-RU" sz="1150" b="0" i="0" u="none" strike="noStrike" dirty="0">
                          <a:solidFill>
                            <a:schemeClr val="tx1"/>
                          </a:solidFill>
                          <a:effectLst/>
                          <a:latin typeface="Arial" panose="020B0604020202020204" pitchFamily="34" charset="0"/>
                        </a:rPr>
                        <a:t>Ульяновская область</a:t>
                      </a:r>
                    </a:p>
                  </a:txBody>
                  <a:tcPr marL="9525" marR="9525" marT="9525" marB="0" anchor="b"/>
                </a:tc>
                <a:tc>
                  <a:txBody>
                    <a:bodyPr/>
                    <a:lstStyle/>
                    <a:p>
                      <a:pPr algn="r" fontAlgn="t"/>
                      <a:r>
                        <a:rPr lang="ru-RU" sz="1150" b="0" i="0" u="none" strike="noStrike" dirty="0">
                          <a:solidFill>
                            <a:schemeClr val="tx1"/>
                          </a:solidFill>
                          <a:effectLst/>
                          <a:latin typeface="Arial" panose="020B0604020202020204" pitchFamily="34" charset="0"/>
                        </a:rPr>
                        <a:t>93 897 134,3</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97 690 751,1</a:t>
                      </a:r>
                    </a:p>
                  </a:txBody>
                  <a:tcPr marL="9525" marR="9525" marT="9525" marB="0"/>
                </a:tc>
                <a:tc>
                  <a:txBody>
                    <a:bodyPr/>
                    <a:lstStyle/>
                    <a:p>
                      <a:pPr algn="r" fontAlgn="t"/>
                      <a:r>
                        <a:rPr lang="ru-RU" sz="1150" b="0" i="0" u="none" strike="noStrike" dirty="0">
                          <a:solidFill>
                            <a:schemeClr val="tx1"/>
                          </a:solidFill>
                          <a:effectLst/>
                          <a:latin typeface="Arial" panose="020B0604020202020204" pitchFamily="34" charset="0"/>
                        </a:rPr>
                        <a:t>-3 793 616,8</a:t>
                      </a:r>
                    </a:p>
                  </a:txBody>
                  <a:tcPr marL="9525" marR="9525" marT="9525" marB="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382493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46038"/>
            <a:ext cx="8088112" cy="563562"/>
          </a:xfrm>
        </p:spPr>
        <p:txBody>
          <a:bodyPr>
            <a:normAutofit fontScale="70000" lnSpcReduction="20000"/>
          </a:bodyPr>
          <a:lstStyle/>
          <a:p>
            <a:r>
              <a:rPr lang="ru-RU" dirty="0"/>
              <a:t>Структура доходов бюджета Республики Татарстан</a:t>
            </a:r>
            <a:br>
              <a:rPr lang="ru-RU" dirty="0"/>
            </a:br>
            <a:r>
              <a:rPr lang="ru-RU" dirty="0"/>
              <a:t>в 2023 году (тыс. рублей)</a:t>
            </a:r>
          </a:p>
        </p:txBody>
      </p:sp>
      <p:sp>
        <p:nvSpPr>
          <p:cNvPr id="4" name="Прямоугольник 3"/>
          <p:cNvSpPr/>
          <p:nvPr/>
        </p:nvSpPr>
        <p:spPr>
          <a:xfrm>
            <a:off x="590549" y="598387"/>
            <a:ext cx="8386762" cy="7386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400" dirty="0"/>
              <a:t>НАЛОГОВЫЕ ДОХОДЫ – доходы от предусмотренных законодательством Российской Федерации федеральных налогов и сборов, в том числе от налогов, предусмотренных специальными налоговыми режимами, и законодательством Республики Татарстан от региональных налогов</a:t>
            </a:r>
          </a:p>
        </p:txBody>
      </p:sp>
      <p:sp>
        <p:nvSpPr>
          <p:cNvPr id="5" name="Прямоугольник 4"/>
          <p:cNvSpPr/>
          <p:nvPr/>
        </p:nvSpPr>
        <p:spPr>
          <a:xfrm>
            <a:off x="590549" y="1519885"/>
            <a:ext cx="8391525"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ru-RU" sz="1400" dirty="0"/>
              <a:t>НЕНАЛОГОВЫЕ ДОХОДЫ – 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p:txBody>
      </p:sp>
      <p:sp>
        <p:nvSpPr>
          <p:cNvPr id="6" name="Прямоугольник 5"/>
          <p:cNvSpPr/>
          <p:nvPr/>
        </p:nvSpPr>
        <p:spPr>
          <a:xfrm>
            <a:off x="585786" y="2685223"/>
            <a:ext cx="8391525"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1400" dirty="0"/>
              <a:t>БЕЗВОЗМЕЗДНЫЕ ПОСТУПЛЕНИЯ –  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и иных межбюджетных трансфертов),  а  также  перечисления от  физических  и  юридических лиц</a:t>
            </a:r>
          </a:p>
        </p:txBody>
      </p:sp>
      <p:graphicFrame>
        <p:nvGraphicFramePr>
          <p:cNvPr id="7" name="Диаграмма 6"/>
          <p:cNvGraphicFramePr/>
          <p:nvPr>
            <p:extLst>
              <p:ext uri="{D42A27DB-BD31-4B8C-83A1-F6EECF244321}">
                <p14:modId xmlns:p14="http://schemas.microsoft.com/office/powerpoint/2010/main" val="2247894422"/>
              </p:ext>
            </p:extLst>
          </p:nvPr>
        </p:nvGraphicFramePr>
        <p:xfrm>
          <a:off x="519110" y="3590925"/>
          <a:ext cx="8220075" cy="3267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8703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37478"/>
            <a:ext cx="8088112" cy="574747"/>
          </a:xfrm>
        </p:spPr>
        <p:txBody>
          <a:bodyPr>
            <a:normAutofit fontScale="85000" lnSpcReduction="10000"/>
          </a:bodyPr>
          <a:lstStyle/>
          <a:p>
            <a:r>
              <a:rPr lang="ru-RU" dirty="0"/>
              <a:t>Структура доходов бюджета Республики Татарстан </a:t>
            </a:r>
          </a:p>
        </p:txBody>
      </p:sp>
      <p:graphicFrame>
        <p:nvGraphicFramePr>
          <p:cNvPr id="4" name="Таблица 3"/>
          <p:cNvGraphicFramePr>
            <a:graphicFrameLocks noGrp="1"/>
          </p:cNvGraphicFramePr>
          <p:nvPr>
            <p:extLst>
              <p:ext uri="{D42A27DB-BD31-4B8C-83A1-F6EECF244321}">
                <p14:modId xmlns:p14="http://schemas.microsoft.com/office/powerpoint/2010/main" val="2252109894"/>
              </p:ext>
            </p:extLst>
          </p:nvPr>
        </p:nvGraphicFramePr>
        <p:xfrm>
          <a:off x="641846" y="620783"/>
          <a:ext cx="7966695" cy="3440471"/>
        </p:xfrm>
        <a:graphic>
          <a:graphicData uri="http://schemas.openxmlformats.org/drawingml/2006/table">
            <a:tbl>
              <a:tblPr>
                <a:tableStyleId>{616DA210-FB5B-4158-B5E0-FEB733F419BA}</a:tableStyleId>
              </a:tblPr>
              <a:tblGrid>
                <a:gridCol w="4556230">
                  <a:extLst>
                    <a:ext uri="{9D8B030D-6E8A-4147-A177-3AD203B41FA5}">
                      <a16:colId xmlns:a16="http://schemas.microsoft.com/office/drawing/2014/main" val="20000"/>
                    </a:ext>
                  </a:extLst>
                </a:gridCol>
                <a:gridCol w="1820562">
                  <a:extLst>
                    <a:ext uri="{9D8B030D-6E8A-4147-A177-3AD203B41FA5}">
                      <a16:colId xmlns:a16="http://schemas.microsoft.com/office/drawing/2014/main" val="20001"/>
                    </a:ext>
                  </a:extLst>
                </a:gridCol>
                <a:gridCol w="1589903">
                  <a:extLst>
                    <a:ext uri="{9D8B030D-6E8A-4147-A177-3AD203B41FA5}">
                      <a16:colId xmlns:a16="http://schemas.microsoft.com/office/drawing/2014/main" val="20002"/>
                    </a:ext>
                  </a:extLst>
                </a:gridCol>
              </a:tblGrid>
              <a:tr h="598417">
                <a:tc>
                  <a:txBody>
                    <a:bodyPr/>
                    <a:lstStyle/>
                    <a:p>
                      <a:pPr algn="ctr" fontAlgn="ctr"/>
                      <a:r>
                        <a:rPr lang="ru-RU" sz="1600" b="1" u="none" strike="noStrike" dirty="0">
                          <a:effectLst/>
                        </a:rPr>
                        <a:t>Наименование</a:t>
                      </a:r>
                      <a:endParaRPr lang="ru-RU" sz="16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a:solidFill>
                            <a:schemeClr val="tx1"/>
                          </a:solidFill>
                          <a:effectLst/>
                        </a:rPr>
                        <a:t>Факт</a:t>
                      </a:r>
                      <a:r>
                        <a:rPr lang="ru-RU" sz="1600" b="1" u="none" strike="noStrike" baseline="0" dirty="0">
                          <a:solidFill>
                            <a:schemeClr val="tx1"/>
                          </a:solidFill>
                          <a:effectLst/>
                        </a:rPr>
                        <a:t> за </a:t>
                      </a:r>
                      <a:r>
                        <a:rPr lang="ru-RU" sz="1600" b="1" u="none" strike="noStrike" dirty="0">
                          <a:solidFill>
                            <a:schemeClr val="tx1"/>
                          </a:solidFill>
                          <a:effectLst/>
                        </a:rPr>
                        <a:t>2023 год </a:t>
                      </a:r>
                      <a:br>
                        <a:rPr lang="ru-RU" sz="1600" b="1" u="none" strike="noStrike" dirty="0">
                          <a:solidFill>
                            <a:schemeClr val="tx1"/>
                          </a:solidFill>
                          <a:effectLst/>
                        </a:rPr>
                      </a:br>
                      <a:r>
                        <a:rPr lang="ru-RU" sz="1600" b="1" u="none" strike="noStrike" dirty="0">
                          <a:solidFill>
                            <a:schemeClr val="tx1"/>
                          </a:solidFill>
                          <a:effectLst/>
                        </a:rPr>
                        <a:t>(тыс. рублей)</a:t>
                      </a:r>
                      <a:endParaRPr lang="ru-RU" sz="16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a:solidFill>
                            <a:schemeClr val="tx1"/>
                          </a:solidFill>
                          <a:effectLst/>
                        </a:rPr>
                        <a:t>Удельный вес</a:t>
                      </a:r>
                    </a:p>
                    <a:p>
                      <a:pPr algn="ctr" fontAlgn="ctr"/>
                      <a:r>
                        <a:rPr lang="ru-RU" sz="1600" b="1" i="0" u="none" strike="noStrike" dirty="0">
                          <a:solidFill>
                            <a:schemeClr val="tx1"/>
                          </a:solidFill>
                          <a:effectLst/>
                          <a:latin typeface="Times New Roman" panose="02020603050405020304" pitchFamily="18" charset="0"/>
                        </a:rPr>
                        <a:t>(%)</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601362">
                <a:tc>
                  <a:txBody>
                    <a:bodyPr/>
                    <a:lstStyle/>
                    <a:p>
                      <a:pPr algn="l" fontAlgn="b"/>
                      <a:r>
                        <a:rPr lang="ru-RU" sz="1600" u="none" strike="noStrike" dirty="0">
                          <a:effectLst/>
                        </a:rPr>
                        <a:t>Налоговые и неналоговые доходы, </a:t>
                      </a:r>
                    </a:p>
                    <a:p>
                      <a:pPr algn="l" fontAlgn="b"/>
                      <a:r>
                        <a:rPr lang="ru-RU" sz="1600" u="none" strike="noStrike" dirty="0">
                          <a:effectLst/>
                        </a:rPr>
                        <a:t>в том числе:</a:t>
                      </a:r>
                      <a:endParaRPr lang="ru-RU" sz="1600" b="0"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600" b="0" i="0" u="none" strike="noStrike" dirty="0">
                          <a:solidFill>
                            <a:srgbClr val="000000"/>
                          </a:solidFill>
                          <a:effectLst/>
                          <a:latin typeface="Arial" panose="020B0604020202020204" pitchFamily="34" charset="0"/>
                        </a:rPr>
                        <a:t>407 156 002,4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600" b="0" i="0" u="none" strike="noStrike" dirty="0">
                          <a:solidFill>
                            <a:srgbClr val="000000"/>
                          </a:solidFill>
                          <a:effectLst/>
                          <a:latin typeface="Arial" panose="020B0604020202020204" pitchFamily="34" charset="0"/>
                        </a:rPr>
                        <a:t>83,6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4005">
                <a:tc>
                  <a:txBody>
                    <a:bodyPr/>
                    <a:lstStyle/>
                    <a:p>
                      <a:pPr algn="l" fontAlgn="b"/>
                      <a:r>
                        <a:rPr lang="ru-RU" sz="1400" i="1" u="none" strike="noStrike" dirty="0">
                          <a:effectLst/>
                        </a:rPr>
                        <a:t>     налоговые доходы</a:t>
                      </a:r>
                      <a:endParaRPr lang="ru-RU" sz="1400" b="0" i="1"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400" b="0" i="1" u="none" strike="noStrike" dirty="0">
                          <a:solidFill>
                            <a:srgbClr val="000000"/>
                          </a:solidFill>
                          <a:effectLst/>
                          <a:latin typeface="Arial" panose="020B0604020202020204" pitchFamily="34" charset="0"/>
                        </a:rPr>
                        <a:t>382 546 169,9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400" b="0" i="1" u="none" strike="noStrike" dirty="0">
                          <a:solidFill>
                            <a:srgbClr val="000000"/>
                          </a:solidFill>
                          <a:effectLst/>
                          <a:latin typeface="Arial" panose="020B0604020202020204" pitchFamily="34" charset="0"/>
                        </a:rPr>
                        <a:t>78,5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64005">
                <a:tc>
                  <a:txBody>
                    <a:bodyPr/>
                    <a:lstStyle/>
                    <a:p>
                      <a:pPr algn="l" fontAlgn="b"/>
                      <a:r>
                        <a:rPr lang="ru-RU" sz="1400" i="1" u="none" strike="noStrike" dirty="0">
                          <a:effectLst/>
                        </a:rPr>
                        <a:t>     неналоговые доходы</a:t>
                      </a:r>
                      <a:endParaRPr lang="ru-RU" sz="1400" b="0" i="1"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400" b="0" i="1" u="none" strike="noStrike" dirty="0">
                          <a:solidFill>
                            <a:srgbClr val="000000"/>
                          </a:solidFill>
                          <a:effectLst/>
                          <a:latin typeface="Arial" panose="020B0604020202020204" pitchFamily="34" charset="0"/>
                        </a:rPr>
                        <a:t>24 609 832,5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400" b="0" i="1" u="none" strike="noStrike" dirty="0">
                          <a:solidFill>
                            <a:srgbClr val="000000"/>
                          </a:solidFill>
                          <a:effectLst/>
                          <a:latin typeface="Arial" panose="020B0604020202020204" pitchFamily="34" charset="0"/>
                        </a:rPr>
                        <a:t>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64005">
                <a:tc>
                  <a:txBody>
                    <a:bodyPr/>
                    <a:lstStyle/>
                    <a:p>
                      <a:pPr algn="l" fontAlgn="b"/>
                      <a:r>
                        <a:rPr lang="ru-RU" sz="1600" u="none" strike="noStrike" dirty="0">
                          <a:effectLst/>
                        </a:rPr>
                        <a:t>Безвозмездные поступления</a:t>
                      </a:r>
                      <a:endParaRPr lang="ru-RU" sz="1600" b="0"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600" b="0" i="0" u="none" strike="noStrike" dirty="0">
                          <a:solidFill>
                            <a:srgbClr val="000000"/>
                          </a:solidFill>
                          <a:effectLst/>
                          <a:latin typeface="Arial" panose="020B0604020202020204" pitchFamily="34" charset="0"/>
                        </a:rPr>
                        <a:t>79 687 480,4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600" b="0" i="0" u="none" strike="noStrike" dirty="0">
                          <a:solidFill>
                            <a:srgbClr val="000000"/>
                          </a:solidFill>
                          <a:effectLst/>
                          <a:latin typeface="Arial" panose="020B0604020202020204" pitchFamily="34" charset="0"/>
                        </a:rPr>
                        <a:t>16,4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48677">
                <a:tc>
                  <a:txBody>
                    <a:bodyPr/>
                    <a:lstStyle/>
                    <a:p>
                      <a:pPr algn="l" fontAlgn="b"/>
                      <a:r>
                        <a:rPr lang="ru-RU" sz="1600" b="1" u="none" strike="noStrike" dirty="0">
                          <a:effectLst/>
                        </a:rPr>
                        <a:t>Всего</a:t>
                      </a:r>
                      <a:endParaRPr lang="ru-RU" sz="16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ctr"/>
                      <a:r>
                        <a:rPr lang="ru-RU" sz="1600" b="1" i="0" u="none" strike="noStrike" dirty="0">
                          <a:solidFill>
                            <a:srgbClr val="000000"/>
                          </a:solidFill>
                          <a:effectLst/>
                          <a:latin typeface="Arial" panose="020B0604020202020204" pitchFamily="34" charset="0"/>
                        </a:rPr>
                        <a:t>486 843 482,8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ctr"/>
                      <a:r>
                        <a:rPr lang="ru-RU" sz="16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08327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Autofit/>
          </a:bodyPr>
          <a:lstStyle/>
          <a:p>
            <a:r>
              <a:rPr lang="ru-RU" sz="2000" dirty="0"/>
              <a:t>В 2023 году в бюджет  Республики Татарстан поступило       382 546 169,9 тыс. рублей налоговых доходов</a:t>
            </a:r>
          </a:p>
        </p:txBody>
      </p:sp>
      <p:graphicFrame>
        <p:nvGraphicFramePr>
          <p:cNvPr id="4" name="Таблица 3"/>
          <p:cNvGraphicFramePr>
            <a:graphicFrameLocks noGrp="1"/>
          </p:cNvGraphicFramePr>
          <p:nvPr>
            <p:extLst>
              <p:ext uri="{D42A27DB-BD31-4B8C-83A1-F6EECF244321}">
                <p14:modId xmlns:p14="http://schemas.microsoft.com/office/powerpoint/2010/main" val="2123562974"/>
              </p:ext>
            </p:extLst>
          </p:nvPr>
        </p:nvGraphicFramePr>
        <p:xfrm>
          <a:off x="514350" y="683741"/>
          <a:ext cx="8217758" cy="3954780"/>
        </p:xfrm>
        <a:graphic>
          <a:graphicData uri="http://schemas.openxmlformats.org/drawingml/2006/table">
            <a:tbl>
              <a:tblPr>
                <a:tableStyleId>{616DA210-FB5B-4158-B5E0-FEB733F419BA}</a:tableStyleId>
              </a:tblPr>
              <a:tblGrid>
                <a:gridCol w="5252136">
                  <a:extLst>
                    <a:ext uri="{9D8B030D-6E8A-4147-A177-3AD203B41FA5}">
                      <a16:colId xmlns:a16="http://schemas.microsoft.com/office/drawing/2014/main" val="20000"/>
                    </a:ext>
                  </a:extLst>
                </a:gridCol>
                <a:gridCol w="1449860">
                  <a:extLst>
                    <a:ext uri="{9D8B030D-6E8A-4147-A177-3AD203B41FA5}">
                      <a16:colId xmlns:a16="http://schemas.microsoft.com/office/drawing/2014/main" val="20001"/>
                    </a:ext>
                  </a:extLst>
                </a:gridCol>
                <a:gridCol w="1515762">
                  <a:extLst>
                    <a:ext uri="{9D8B030D-6E8A-4147-A177-3AD203B41FA5}">
                      <a16:colId xmlns:a16="http://schemas.microsoft.com/office/drawing/2014/main" val="20002"/>
                    </a:ext>
                  </a:extLst>
                </a:gridCol>
              </a:tblGrid>
              <a:tr h="398710">
                <a:tc>
                  <a:txBody>
                    <a:bodyPr/>
                    <a:lstStyle/>
                    <a:p>
                      <a:pPr algn="ctr" fontAlgn="ctr"/>
                      <a:r>
                        <a:rPr lang="ru-RU" sz="1400" b="1" u="none" strike="noStrike" dirty="0">
                          <a:effectLst/>
                        </a:rPr>
                        <a:t>Наименование</a:t>
                      </a:r>
                      <a:endParaRPr lang="ru-RU" sz="14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solidFill>
                            <a:schemeClr val="tx1"/>
                          </a:solidFill>
                          <a:effectLst/>
                        </a:rPr>
                        <a:t>Факт за 2023 год (тыс. рублей)</a:t>
                      </a:r>
                      <a:endParaRPr lang="ru-RU" sz="14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solidFill>
                            <a:schemeClr val="tx1"/>
                          </a:solidFill>
                          <a:effectLst/>
                        </a:rPr>
                        <a:t>Удельный вес</a:t>
                      </a:r>
                    </a:p>
                    <a:p>
                      <a:pPr algn="ctr" fontAlgn="ctr"/>
                      <a:r>
                        <a:rPr lang="ru-RU" sz="1400" b="1" i="0" u="none" strike="noStrike" dirty="0">
                          <a:solidFill>
                            <a:schemeClr val="tx1"/>
                          </a:solidFill>
                          <a:effectLst/>
                          <a:latin typeface="Times New Roman" panose="02020603050405020304" pitchFamily="18" charset="0"/>
                        </a:rPr>
                        <a:t>(%)</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12116">
                <a:tc>
                  <a:txBody>
                    <a:bodyPr/>
                    <a:lstStyle/>
                    <a:p>
                      <a:pPr algn="l" fontAlgn="b"/>
                      <a:r>
                        <a:rPr lang="ru-RU" sz="1400" b="1" i="0" u="none" strike="noStrike" dirty="0">
                          <a:solidFill>
                            <a:srgbClr val="000000"/>
                          </a:solidFill>
                          <a:effectLst/>
                          <a:latin typeface="+mn-lt"/>
                        </a:rPr>
                        <a:t>Всего налоговых доходов</a:t>
                      </a:r>
                      <a:endParaRPr lang="ru-RU" sz="1400" b="0" i="0" u="none" strike="noStrike" dirty="0">
                        <a:solidFill>
                          <a:srgbClr val="000000"/>
                        </a:solidFill>
                        <a:effectLst/>
                        <a:latin typeface="+mn-lt"/>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r>
                        <a:rPr lang="en-US" sz="1400" b="1" i="0" u="none" strike="noStrike" dirty="0">
                          <a:solidFill>
                            <a:schemeClr val="tx1"/>
                          </a:solidFill>
                          <a:effectLst/>
                          <a:latin typeface="Arial"/>
                        </a:rPr>
                        <a:t>3</a:t>
                      </a:r>
                      <a:r>
                        <a:rPr lang="ru-RU" sz="1400" b="1" i="0" u="none" strike="noStrike" dirty="0">
                          <a:solidFill>
                            <a:schemeClr val="tx1"/>
                          </a:solidFill>
                          <a:effectLst/>
                          <a:latin typeface="Arial"/>
                        </a:rPr>
                        <a:t>82 546</a:t>
                      </a:r>
                      <a:r>
                        <a:rPr lang="en-US" sz="1400" b="1" i="0" u="none" strike="noStrike" dirty="0">
                          <a:solidFill>
                            <a:schemeClr val="tx1"/>
                          </a:solidFill>
                          <a:effectLst/>
                          <a:latin typeface="Arial"/>
                        </a:rPr>
                        <a:t> </a:t>
                      </a:r>
                      <a:r>
                        <a:rPr lang="ru-RU" sz="1400" b="1" i="0" u="none" strike="noStrike" dirty="0">
                          <a:solidFill>
                            <a:schemeClr val="tx1"/>
                          </a:solidFill>
                          <a:effectLst/>
                          <a:latin typeface="Arial"/>
                        </a:rPr>
                        <a:t>169,9</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r>
                        <a:rPr lang="ru-RU" sz="1400" b="1" i="0" u="none" strike="noStrike" dirty="0">
                          <a:solidFill>
                            <a:schemeClr val="tx1"/>
                          </a:solidFill>
                          <a:effectLst/>
                          <a:latin typeface="Arial"/>
                        </a:rPr>
                        <a:t>100,0</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83830">
                <a:tc>
                  <a:txBody>
                    <a:bodyPr/>
                    <a:lstStyle/>
                    <a:p>
                      <a:pPr algn="l" fontAlgn="b"/>
                      <a:r>
                        <a:rPr lang="ru-RU" sz="1400" b="0" i="0" u="none" strike="noStrike" dirty="0">
                          <a:solidFill>
                            <a:srgbClr val="000000"/>
                          </a:solidFill>
                          <a:effectLst/>
                          <a:latin typeface="+mn-lt"/>
                        </a:rPr>
                        <a:t>Налог на прибыль организаций</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     182 901 538,6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47,8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3830">
                <a:tc>
                  <a:txBody>
                    <a:bodyPr/>
                    <a:lstStyle/>
                    <a:p>
                      <a:pPr algn="l" fontAlgn="b"/>
                      <a:r>
                        <a:rPr lang="ru-RU" sz="1400" b="0" i="0" u="none" strike="noStrike" dirty="0">
                          <a:solidFill>
                            <a:srgbClr val="000000"/>
                          </a:solidFill>
                          <a:effectLst/>
                          <a:latin typeface="+mn-lt"/>
                        </a:rPr>
                        <a:t>Налог на доходы физических лиц</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       96 895 533,8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25,3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8380">
                <a:tc>
                  <a:txBody>
                    <a:bodyPr/>
                    <a:lstStyle/>
                    <a:p>
                      <a:pPr algn="just" fontAlgn="b"/>
                      <a:r>
                        <a:rPr lang="ru-RU" sz="1400" b="0" i="0" u="none" strike="noStrike" dirty="0">
                          <a:solidFill>
                            <a:srgbClr val="000000"/>
                          </a:solidFill>
                          <a:effectLst/>
                          <a:latin typeface="+mn-lt"/>
                        </a:rPr>
                        <a:t>Акцизы по подакцизным товарам (продукции), производимым на территории Российской Федерации</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       40 360 029,6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10,6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3830">
                <a:tc>
                  <a:txBody>
                    <a:bodyPr/>
                    <a:lstStyle/>
                    <a:p>
                      <a:pPr algn="l" fontAlgn="b"/>
                      <a:r>
                        <a:rPr lang="ru-RU" sz="1400" b="0" i="0" u="none" strike="noStrike" dirty="0">
                          <a:solidFill>
                            <a:srgbClr val="000000"/>
                          </a:solidFill>
                          <a:effectLst/>
                          <a:latin typeface="+mn-lt"/>
                        </a:rPr>
                        <a:t>Налоги на совокупный доход</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       16 708 964,9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n-US" sz="1400" b="0" i="0" u="none" strike="noStrike" kern="1200" dirty="0">
                          <a:solidFill>
                            <a:schemeClr val="tx1"/>
                          </a:solidFill>
                          <a:effectLst/>
                          <a:latin typeface="Arial"/>
                          <a:ea typeface="+mn-ea"/>
                          <a:cs typeface="+mn-cs"/>
                        </a:rPr>
                        <a:t>4,</a:t>
                      </a:r>
                      <a:r>
                        <a:rPr lang="ru-RU" sz="1400" b="0" i="0" u="none" strike="noStrike" kern="1200" dirty="0">
                          <a:solidFill>
                            <a:schemeClr val="tx1"/>
                          </a:solidFill>
                          <a:effectLst/>
                          <a:latin typeface="Arial"/>
                          <a:ea typeface="+mn-ea"/>
                          <a:cs typeface="+mn-cs"/>
                        </a:rPr>
                        <a:t>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3830">
                <a:tc>
                  <a:txBody>
                    <a:bodyPr/>
                    <a:lstStyle/>
                    <a:p>
                      <a:pPr algn="l" fontAlgn="b"/>
                      <a:r>
                        <a:rPr lang="ru-RU" sz="1400" b="0" i="0" u="none" strike="noStrike" dirty="0">
                          <a:solidFill>
                            <a:srgbClr val="000000"/>
                          </a:solidFill>
                          <a:effectLst/>
                          <a:latin typeface="+mn-lt"/>
                        </a:rPr>
                        <a:t>Налог на имущество организаций</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       38 147 907,5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83830">
                <a:tc>
                  <a:txBody>
                    <a:bodyPr/>
                    <a:lstStyle/>
                    <a:p>
                      <a:pPr algn="l" fontAlgn="b"/>
                      <a:r>
                        <a:rPr lang="ru-RU" sz="1400" b="0" i="0" u="none" strike="noStrike" dirty="0">
                          <a:solidFill>
                            <a:srgbClr val="000000"/>
                          </a:solidFill>
                          <a:effectLst/>
                          <a:latin typeface="+mn-lt"/>
                        </a:rPr>
                        <a:t>Транспортный налог</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         6 689 676,6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83830">
                <a:tc>
                  <a:txBody>
                    <a:bodyPr/>
                    <a:lstStyle/>
                    <a:p>
                      <a:pPr algn="l" fontAlgn="b"/>
                      <a:r>
                        <a:rPr lang="ru-RU" sz="1400" b="0" i="0" u="none" strike="noStrike" dirty="0">
                          <a:solidFill>
                            <a:srgbClr val="000000"/>
                          </a:solidFill>
                          <a:effectLst/>
                          <a:latin typeface="+mn-lt"/>
                        </a:rPr>
                        <a:t>Налог на игорный бизнес</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               6 543,7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5">
                  <a:txBody>
                    <a:bodyPr/>
                    <a:lstStyle/>
                    <a:p>
                      <a:pPr marL="0" algn="r" defTabSz="685800" rtl="0" eaLnBrk="1" fontAlgn="b" latinLnBrk="0" hangingPunct="1"/>
                      <a:r>
                        <a:rPr lang="en-US" sz="1400" b="0" i="0" u="none" strike="noStrike" kern="1200" dirty="0">
                          <a:solidFill>
                            <a:schemeClr val="tx1"/>
                          </a:solidFill>
                          <a:effectLst/>
                          <a:latin typeface="Arial"/>
                          <a:ea typeface="+mn-ea"/>
                          <a:cs typeface="+mn-cs"/>
                        </a:rPr>
                        <a:t>0,</a:t>
                      </a:r>
                      <a:r>
                        <a:rPr lang="ru-RU" sz="1400" b="0" i="0" u="none" strike="noStrike" kern="1200" dirty="0">
                          <a:solidFill>
                            <a:schemeClr val="tx1"/>
                          </a:solidFill>
                          <a:effectLst/>
                          <a:latin typeface="Arial"/>
                          <a:ea typeface="+mn-ea"/>
                          <a:cs typeface="+mn-cs"/>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03523">
                <a:tc>
                  <a:txBody>
                    <a:bodyPr/>
                    <a:lstStyle/>
                    <a:p>
                      <a:pPr algn="l" fontAlgn="b"/>
                      <a:r>
                        <a:rPr lang="ru-RU" sz="1400" b="0" i="0" u="none" strike="noStrike" dirty="0">
                          <a:solidFill>
                            <a:srgbClr val="000000"/>
                          </a:solidFill>
                          <a:effectLst/>
                          <a:latin typeface="+mn-lt"/>
                        </a:rPr>
                        <a:t>Налог на добычу полезных ископаемых</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             14 855,0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marL="0" algn="r" defTabSz="685800" rtl="0" eaLnBrk="1" fontAlgn="b" latinLnBrk="0" hangingPunct="1"/>
                      <a:endParaRPr lang="ru-RU" sz="11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51491">
                <a:tc>
                  <a:txBody>
                    <a:bodyPr/>
                    <a:lstStyle/>
                    <a:p>
                      <a:pPr algn="just" fontAlgn="b"/>
                      <a:r>
                        <a:rPr lang="ru-RU" sz="1400" b="0" i="0" u="none" strike="noStrike" dirty="0">
                          <a:solidFill>
                            <a:srgbClr val="000000"/>
                          </a:solidFill>
                          <a:effectLst/>
                          <a:latin typeface="+mn-lt"/>
                        </a:rPr>
                        <a:t>Сборы за пользование объектами животного мира и за пользование объектами водных биологических ресурсов</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               2 134,0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marL="0" algn="r" defTabSz="685800" rtl="0" eaLnBrk="1" fontAlgn="b" latinLnBrk="0" hangingPunct="1"/>
                      <a:endParaRPr lang="ru-RU" sz="11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83830">
                <a:tc>
                  <a:txBody>
                    <a:bodyPr/>
                    <a:lstStyle/>
                    <a:p>
                      <a:pPr marL="0" algn="l" defTabSz="685800" rtl="0" eaLnBrk="1" fontAlgn="b" latinLnBrk="0" hangingPunct="1"/>
                      <a:r>
                        <a:rPr lang="ru-RU" sz="1400" b="0" i="0" u="none" strike="noStrike" kern="1200" dirty="0">
                          <a:solidFill>
                            <a:srgbClr val="000000"/>
                          </a:solidFill>
                          <a:effectLst/>
                          <a:latin typeface="+mn-lt"/>
                          <a:ea typeface="+mn-ea"/>
                          <a:cs typeface="+mn-cs"/>
                        </a:rPr>
                        <a:t>Государственная пошлина</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           818 986,8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marL="0" algn="r" defTabSz="685800" rtl="0" eaLnBrk="1" fontAlgn="b" latinLnBrk="0" hangingPunct="1"/>
                      <a:endParaRPr lang="ru-RU" sz="11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72836">
                <a:tc>
                  <a:txBody>
                    <a:bodyPr/>
                    <a:lstStyle/>
                    <a:p>
                      <a:pPr algn="just" fontAlgn="b"/>
                      <a:r>
                        <a:rPr lang="ru-RU" sz="1400" b="0" i="0" u="none" strike="noStrike" dirty="0">
                          <a:solidFill>
                            <a:srgbClr val="000000"/>
                          </a:solidFill>
                          <a:effectLst/>
                          <a:latin typeface="+mn-lt"/>
                        </a:rPr>
                        <a:t>Задолженность и перерасчеты по отмененным налогам, сборами иным обязательным платежам</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-0,6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marL="0" algn="r" defTabSz="685800" rtl="0" eaLnBrk="1" fontAlgn="b" latinLnBrk="0" hangingPunct="1"/>
                      <a:endParaRPr lang="ru-RU" sz="11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2" name="Прямоугольник 1"/>
          <p:cNvSpPr/>
          <p:nvPr/>
        </p:nvSpPr>
        <p:spPr>
          <a:xfrm>
            <a:off x="493241" y="4791165"/>
            <a:ext cx="8238867" cy="1969770"/>
          </a:xfrm>
          <a:prstGeom prst="rect">
            <a:avLst/>
          </a:prstGeom>
          <a:noFill/>
          <a:ln w="15875"/>
        </p:spPr>
        <p:style>
          <a:lnRef idx="2">
            <a:schemeClr val="accent1"/>
          </a:lnRef>
          <a:fillRef idx="1">
            <a:schemeClr val="lt1"/>
          </a:fillRef>
          <a:effectRef idx="0">
            <a:schemeClr val="accent1"/>
          </a:effectRef>
          <a:fontRef idx="minor">
            <a:schemeClr val="dk1"/>
          </a:fontRef>
        </p:style>
        <p:txBody>
          <a:bodyPr wrap="square" lIns="36000" tIns="0" rIns="36000" bIns="0">
            <a:spAutoFit/>
          </a:bodyPr>
          <a:lstStyle/>
          <a:p>
            <a:pPr algn="just"/>
            <a:r>
              <a:rPr lang="ru-RU" sz="800" b="1" dirty="0"/>
              <a:t>Налоговые доходы</a:t>
            </a:r>
            <a:r>
              <a:rPr lang="ru-RU" sz="800" dirty="0"/>
              <a:t> бюджета Республики Татарстан за 2023 год составили 382 546 169,9 тыс. рублей, или 101,2процента от годового плана.   </a:t>
            </a:r>
          </a:p>
          <a:p>
            <a:pPr algn="just"/>
            <a:r>
              <a:rPr lang="ru-RU" sz="800" b="1" dirty="0"/>
              <a:t>Налог на прибыль </a:t>
            </a:r>
            <a:r>
              <a:rPr lang="ru-RU" sz="800" dirty="0"/>
              <a:t>организаций поступил в бюджет Республики Татарстан в сумме 182 901 538,6 тыс. рублей, план выполнен на 101,8 процента.</a:t>
            </a:r>
          </a:p>
          <a:p>
            <a:pPr algn="just"/>
            <a:r>
              <a:rPr lang="ru-RU" sz="800" b="1" dirty="0"/>
              <a:t>Налог на доходы физических лиц </a:t>
            </a:r>
            <a:r>
              <a:rPr lang="ru-RU" sz="800" dirty="0"/>
              <a:t>мобилизован в бюджет Республики Татарстан в сумме 96 895 533,8 тыс. рублей, или 100,8 процента от утвержденного планового назначения.  </a:t>
            </a:r>
          </a:p>
          <a:p>
            <a:pPr algn="just"/>
            <a:r>
              <a:rPr lang="ru-RU" sz="800" dirty="0"/>
              <a:t>Поступление </a:t>
            </a:r>
            <a:r>
              <a:rPr lang="ru-RU" sz="800" b="1" dirty="0"/>
              <a:t>акцизов</a:t>
            </a:r>
            <a:r>
              <a:rPr lang="ru-RU" sz="800" dirty="0"/>
              <a:t> в бюджет Республики Татарстан составило 40 360 029,6 тыс. рублей. Выполнение утвержденного плана по сбору акцизов составило 102,3 процента.</a:t>
            </a:r>
          </a:p>
          <a:p>
            <a:pPr algn="just"/>
            <a:r>
              <a:rPr lang="ru-RU" sz="800" dirty="0"/>
              <a:t>Исполнение по </a:t>
            </a:r>
            <a:r>
              <a:rPr lang="ru-RU" sz="800" b="1" dirty="0"/>
              <a:t>налогам на совокупный доход </a:t>
            </a:r>
            <a:r>
              <a:rPr lang="ru-RU" sz="800" dirty="0"/>
              <a:t>составило 16 708 964,9 тыс. рублей. Утвержденный план выполнен на 98,6 процента. </a:t>
            </a:r>
          </a:p>
          <a:p>
            <a:pPr algn="just"/>
            <a:r>
              <a:rPr lang="ru-RU" sz="800" dirty="0"/>
              <a:t>Поступления по </a:t>
            </a:r>
            <a:r>
              <a:rPr lang="ru-RU" sz="800" b="1" dirty="0"/>
              <a:t>налогам на имущество </a:t>
            </a:r>
            <a:r>
              <a:rPr lang="ru-RU" sz="800" dirty="0"/>
              <a:t>составили 44 844 127,8 тыс. рублей или 99,9 процента от утвержденного плана, в том числе:    </a:t>
            </a:r>
          </a:p>
          <a:p>
            <a:pPr algn="just"/>
            <a:r>
              <a:rPr lang="ru-RU" sz="800" b="1" dirty="0"/>
              <a:t>налог на имущество организаций </a:t>
            </a:r>
            <a:r>
              <a:rPr lang="ru-RU" sz="800" dirty="0"/>
              <a:t>поступил в сумме 38 147 907,5 тыс. рублей. Утвержденный план выполнен на 100,4 процента;</a:t>
            </a:r>
          </a:p>
          <a:p>
            <a:pPr algn="just"/>
            <a:r>
              <a:rPr lang="ru-RU" sz="800" dirty="0"/>
              <a:t>поступление </a:t>
            </a:r>
            <a:r>
              <a:rPr lang="ru-RU" sz="800" b="1" dirty="0"/>
              <a:t>транспортного налога </a:t>
            </a:r>
            <a:r>
              <a:rPr lang="ru-RU" sz="800" dirty="0"/>
              <a:t>в бюджет Республики Татарстан составило 6 689 676,6 тыс. рублей, или 97,1 процента от планового назначения;</a:t>
            </a:r>
          </a:p>
          <a:p>
            <a:pPr algn="just"/>
            <a:r>
              <a:rPr lang="ru-RU" sz="800" b="1" dirty="0"/>
              <a:t>налог на игорный бизнес </a:t>
            </a:r>
            <a:r>
              <a:rPr lang="ru-RU" sz="800" dirty="0"/>
              <a:t>поступил в бюджет Республики Татарстан в сумме 6 543,7 тыс. рублей, или 100,7 процента от планового назначения. </a:t>
            </a:r>
          </a:p>
          <a:p>
            <a:pPr algn="just"/>
            <a:r>
              <a:rPr lang="ru-RU" sz="800" dirty="0"/>
              <a:t>Поступление по</a:t>
            </a:r>
            <a:r>
              <a:rPr lang="ru-RU" sz="800" b="1" dirty="0"/>
              <a:t> налогам, сборам и регулярным платежам за пользование природными ресурсами </a:t>
            </a:r>
            <a:r>
              <a:rPr lang="ru-RU" sz="800" dirty="0"/>
              <a:t>составило 16 989,0 тыс. рублей, или 103,0 процента от утвержденного плана, в том числе поступление налога на добычу полезных ископаемых – 14 855,0 тыс. рублей, или 102,4 процента от утвержденного плана. </a:t>
            </a:r>
          </a:p>
          <a:p>
            <a:pPr algn="just"/>
            <a:r>
              <a:rPr lang="ru-RU" sz="800" dirty="0"/>
              <a:t>Поступление </a:t>
            </a:r>
            <a:r>
              <a:rPr lang="ru-RU" sz="800" b="1" dirty="0"/>
              <a:t>государственной пошлины </a:t>
            </a:r>
            <a:r>
              <a:rPr lang="ru-RU" sz="800" dirty="0"/>
              <a:t>составило 818 986,8 тыс. рублей, или 99,0 процента от прогнозного назначения. </a:t>
            </a:r>
          </a:p>
          <a:p>
            <a:pPr algn="just"/>
            <a:r>
              <a:rPr lang="ru-RU" sz="800" dirty="0"/>
              <a:t>Поступления по </a:t>
            </a:r>
            <a:r>
              <a:rPr lang="ru-RU" sz="800" b="1" dirty="0"/>
              <a:t>отмененным налогам </a:t>
            </a:r>
            <a:r>
              <a:rPr lang="ru-RU" sz="800" dirty="0"/>
              <a:t>в сумме «–» 0,6 тыс. рублей сложились в результате проведения зачетов переплаты прошлых лет в счет текущих начислений по налогам.</a:t>
            </a:r>
          </a:p>
        </p:txBody>
      </p:sp>
    </p:spTree>
    <p:extLst>
      <p:ext uri="{BB962C8B-B14F-4D97-AF65-F5344CB8AC3E}">
        <p14:creationId xmlns:p14="http://schemas.microsoft.com/office/powerpoint/2010/main" val="2854119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3996" y="68322"/>
            <a:ext cx="8088112" cy="344487"/>
          </a:xfrm>
        </p:spPr>
        <p:txBody>
          <a:bodyPr>
            <a:noAutofit/>
          </a:bodyPr>
          <a:lstStyle/>
          <a:p>
            <a:r>
              <a:rPr lang="ru-RU" sz="2000" dirty="0"/>
              <a:t>Неналоговые доходы бюджета Республики Татарстан </a:t>
            </a:r>
          </a:p>
        </p:txBody>
      </p:sp>
      <p:graphicFrame>
        <p:nvGraphicFramePr>
          <p:cNvPr id="4" name="Таблица 3"/>
          <p:cNvGraphicFramePr>
            <a:graphicFrameLocks noGrp="1"/>
          </p:cNvGraphicFramePr>
          <p:nvPr>
            <p:extLst>
              <p:ext uri="{D42A27DB-BD31-4B8C-83A1-F6EECF244321}">
                <p14:modId xmlns:p14="http://schemas.microsoft.com/office/powerpoint/2010/main" val="1646454714"/>
              </p:ext>
            </p:extLst>
          </p:nvPr>
        </p:nvGraphicFramePr>
        <p:xfrm>
          <a:off x="506729" y="495922"/>
          <a:ext cx="8274806" cy="3214150"/>
        </p:xfrm>
        <a:graphic>
          <a:graphicData uri="http://schemas.openxmlformats.org/drawingml/2006/table">
            <a:tbl>
              <a:tblPr>
                <a:tableStyleId>{616DA210-FB5B-4158-B5E0-FEB733F419BA}</a:tableStyleId>
              </a:tblPr>
              <a:tblGrid>
                <a:gridCol w="4559541">
                  <a:extLst>
                    <a:ext uri="{9D8B030D-6E8A-4147-A177-3AD203B41FA5}">
                      <a16:colId xmlns:a16="http://schemas.microsoft.com/office/drawing/2014/main" val="20000"/>
                    </a:ext>
                  </a:extLst>
                </a:gridCol>
                <a:gridCol w="1927654">
                  <a:extLst>
                    <a:ext uri="{9D8B030D-6E8A-4147-A177-3AD203B41FA5}">
                      <a16:colId xmlns:a16="http://schemas.microsoft.com/office/drawing/2014/main" val="20001"/>
                    </a:ext>
                  </a:extLst>
                </a:gridCol>
                <a:gridCol w="1787611">
                  <a:extLst>
                    <a:ext uri="{9D8B030D-6E8A-4147-A177-3AD203B41FA5}">
                      <a16:colId xmlns:a16="http://schemas.microsoft.com/office/drawing/2014/main" val="20002"/>
                    </a:ext>
                  </a:extLst>
                </a:gridCol>
              </a:tblGrid>
              <a:tr h="418478">
                <a:tc>
                  <a:txBody>
                    <a:bodyPr/>
                    <a:lstStyle/>
                    <a:p>
                      <a:pPr algn="ctr" fontAlgn="ctr"/>
                      <a:r>
                        <a:rPr lang="ru-RU" sz="1200" b="1" u="none" strike="noStrike" dirty="0">
                          <a:effectLst/>
                        </a:rPr>
                        <a:t>Наименование</a:t>
                      </a:r>
                      <a:endParaRPr lang="ru-RU" sz="12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a:solidFill>
                            <a:schemeClr val="tx1"/>
                          </a:solidFill>
                          <a:effectLst/>
                        </a:rPr>
                        <a:t>Факт</a:t>
                      </a:r>
                      <a:r>
                        <a:rPr lang="ru-RU" sz="1200" b="1" u="none" strike="noStrike" baseline="0" dirty="0">
                          <a:solidFill>
                            <a:schemeClr val="tx1"/>
                          </a:solidFill>
                          <a:effectLst/>
                        </a:rPr>
                        <a:t> за </a:t>
                      </a:r>
                      <a:r>
                        <a:rPr lang="ru-RU" sz="1200" b="1" u="none" strike="noStrike" dirty="0">
                          <a:solidFill>
                            <a:schemeClr val="tx1"/>
                          </a:solidFill>
                          <a:effectLst/>
                        </a:rPr>
                        <a:t>2023 год</a:t>
                      </a:r>
                      <a:br>
                        <a:rPr lang="ru-RU" sz="1200" b="1" u="none" strike="noStrike" dirty="0">
                          <a:solidFill>
                            <a:schemeClr val="tx1"/>
                          </a:solidFill>
                          <a:effectLst/>
                        </a:rPr>
                      </a:br>
                      <a:r>
                        <a:rPr lang="ru-RU" sz="1200" b="1" u="none" strike="noStrike" dirty="0">
                          <a:solidFill>
                            <a:schemeClr val="tx1"/>
                          </a:solidFill>
                          <a:effectLst/>
                        </a:rPr>
                        <a:t>(тыс. рублей)</a:t>
                      </a:r>
                      <a:endParaRPr lang="ru-RU" sz="12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a:solidFill>
                            <a:schemeClr val="tx1"/>
                          </a:solidFill>
                          <a:effectLst/>
                        </a:rPr>
                        <a:t>Удельный вес</a:t>
                      </a:r>
                    </a:p>
                    <a:p>
                      <a:pPr algn="ctr" fontAlgn="ctr"/>
                      <a:r>
                        <a:rPr lang="ru-RU" sz="1200" b="1" i="0" u="none" strike="noStrike" dirty="0">
                          <a:solidFill>
                            <a:schemeClr val="tx1"/>
                          </a:solidFill>
                          <a:effectLst/>
                          <a:latin typeface="Times New Roman" panose="02020603050405020304" pitchFamily="18" charset="0"/>
                        </a:rPr>
                        <a:t>(%)</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18758">
                <a:tc>
                  <a:txBody>
                    <a:bodyPr/>
                    <a:lstStyle/>
                    <a:p>
                      <a:pPr algn="just" fontAlgn="ctr"/>
                      <a:r>
                        <a:rPr lang="ru-RU" sz="1100" b="1" i="0" u="none" strike="noStrike" dirty="0">
                          <a:solidFill>
                            <a:srgbClr val="000000"/>
                          </a:solidFill>
                          <a:effectLst/>
                          <a:latin typeface="+mn-lt"/>
                        </a:rPr>
                        <a:t>Всего неналоговых доходов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100" b="1" i="0" u="none" strike="noStrike" dirty="0">
                          <a:solidFill>
                            <a:schemeClr val="tx1"/>
                          </a:solidFill>
                          <a:effectLst/>
                          <a:latin typeface="+mn-lt"/>
                        </a:rPr>
                        <a:t>24 609 832,5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100" b="1"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490717">
                <a:tc>
                  <a:txBody>
                    <a:bodyPr/>
                    <a:lstStyle/>
                    <a:p>
                      <a:pPr algn="just" fontAlgn="ctr"/>
                      <a:r>
                        <a:rPr lang="ru-RU" sz="1100" b="0" i="0" u="none" strike="noStrike" dirty="0">
                          <a:solidFill>
                            <a:srgbClr val="000000"/>
                          </a:solidFill>
                          <a:effectLst/>
                          <a:latin typeface="+mn-lt"/>
                        </a:rPr>
                        <a:t>ДОХОДЫ ОТ ИСПОЛЬЗОВАНИЯ ИМУЩЕСТВА, НАХОДЯЩЕГОСЯ В ГОСУДАРСТВЕННОЙ И МУНИЦИПАЛЬНОЙ СОБСТВЕННОСТИ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ru-RU" sz="1000" b="0" i="0" u="none" strike="noStrike" dirty="0">
                          <a:effectLst/>
                          <a:latin typeface="Arial Cyr" panose="020B0604020202020204" pitchFamily="34" charset="0"/>
                        </a:rPr>
                        <a:t>        15 465 320,6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ru-RU" sz="1000" b="0" i="0" u="none" strike="noStrike" dirty="0">
                          <a:effectLst/>
                          <a:latin typeface="Arial Cyr" panose="020B0604020202020204" pitchFamily="34" charset="0"/>
                        </a:rPr>
                        <a:t>     62,9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30185">
                <a:tc>
                  <a:txBody>
                    <a:bodyPr/>
                    <a:lstStyle/>
                    <a:p>
                      <a:pPr algn="just" fontAlgn="ctr"/>
                      <a:r>
                        <a:rPr lang="ru-RU" sz="1100" b="0" i="0" u="none" strike="noStrike" dirty="0">
                          <a:solidFill>
                            <a:srgbClr val="000000"/>
                          </a:solidFill>
                          <a:effectLst/>
                          <a:latin typeface="+mn-lt"/>
                        </a:rPr>
                        <a:t>ПЛАТЕЖИ ПРИ ПОЛЬЗОВАНИИ ПРИРОДНЫМИ РЕСУРСАМИ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ru-RU" sz="1000" b="0" i="0" u="none" strike="noStrike" dirty="0">
                          <a:effectLst/>
                          <a:latin typeface="Arial Cyr" panose="020B0604020202020204" pitchFamily="34" charset="0"/>
                        </a:rPr>
                        <a:t>            322 926,8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ru-RU" sz="1000" b="0" i="0" u="none" strike="noStrike">
                          <a:effectLst/>
                          <a:latin typeface="Arial Cyr" panose="020B0604020202020204" pitchFamily="34" charset="0"/>
                        </a:rPr>
                        <a:t>       1,3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90717">
                <a:tc>
                  <a:txBody>
                    <a:bodyPr/>
                    <a:lstStyle/>
                    <a:p>
                      <a:pPr algn="just" fontAlgn="ctr"/>
                      <a:r>
                        <a:rPr lang="ru-RU" sz="1100" b="0" i="0" u="none" strike="noStrike" dirty="0">
                          <a:solidFill>
                            <a:srgbClr val="000000"/>
                          </a:solidFill>
                          <a:effectLst/>
                          <a:latin typeface="+mn-lt"/>
                        </a:rPr>
                        <a:t>ДОХОДЫ ОТ ОКАЗАНИЯ ПЛАТНЫХ УСЛУГ (РАБОТ) И КОМПЕНСАЦИИ ЗАТРАТ ГОСУДАРСТВА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ru-RU" sz="1000" b="0" i="0" u="none" strike="noStrike" dirty="0">
                          <a:effectLst/>
                          <a:latin typeface="Arial Cyr" panose="020B0604020202020204" pitchFamily="34" charset="0"/>
                        </a:rPr>
                        <a:t>          3 970 478,4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ru-RU" sz="1000" b="0" i="0" u="none" strike="noStrike" dirty="0">
                          <a:effectLst/>
                          <a:latin typeface="Arial Cyr" panose="020B0604020202020204" pitchFamily="34" charset="0"/>
                        </a:rPr>
                        <a:t>     16,1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46704">
                <a:tc>
                  <a:txBody>
                    <a:bodyPr/>
                    <a:lstStyle/>
                    <a:p>
                      <a:pPr algn="just" fontAlgn="ctr"/>
                      <a:r>
                        <a:rPr lang="ru-RU" sz="1100" b="0" i="0" u="none" strike="noStrike" dirty="0">
                          <a:solidFill>
                            <a:srgbClr val="000000"/>
                          </a:solidFill>
                          <a:effectLst/>
                          <a:latin typeface="+mn-lt"/>
                        </a:rPr>
                        <a:t>ДОХОДЫ ОТ ПРОДАЖИ МАТЕРИАЛЬНЫХ И НЕМАТЕРИАЛЬНЫХ АКТИВОВ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ru-RU" sz="1000" b="0" i="0" u="none" strike="noStrike" dirty="0">
                          <a:effectLst/>
                          <a:latin typeface="Arial Cyr" panose="020B0604020202020204" pitchFamily="34" charset="0"/>
                        </a:rPr>
                        <a:t>            110 731,7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ru-RU" sz="1000" b="0" i="0" u="none" strike="noStrike" dirty="0">
                          <a:effectLst/>
                          <a:latin typeface="Arial Cyr" panose="020B0604020202020204" pitchFamily="34" charset="0"/>
                        </a:rPr>
                        <a:t>       0,4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99607">
                <a:tc>
                  <a:txBody>
                    <a:bodyPr/>
                    <a:lstStyle/>
                    <a:p>
                      <a:pPr algn="just" fontAlgn="ctr"/>
                      <a:r>
                        <a:rPr lang="ru-RU" sz="1100" b="0" i="0" u="none" strike="noStrike" dirty="0">
                          <a:solidFill>
                            <a:srgbClr val="000000"/>
                          </a:solidFill>
                          <a:effectLst/>
                          <a:latin typeface="+mn-lt"/>
                        </a:rPr>
                        <a:t>АДМИНИСТРАТИВНЫЕ ПЛАТЕЖИ И СБОРЫ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ru-RU" sz="1000" b="0" i="0" u="none" strike="noStrike" dirty="0">
                          <a:effectLst/>
                          <a:latin typeface="Arial Cyr" panose="020B0604020202020204" pitchFamily="34" charset="0"/>
                        </a:rPr>
                        <a:t>                1 601,7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ru-RU" sz="1000" b="0" i="0" u="none" strike="noStrike" dirty="0">
                          <a:effectLst/>
                          <a:latin typeface="Arial Cyr" panose="020B0604020202020204" pitchFamily="34" charset="0"/>
                        </a:rPr>
                        <a:t>     0,0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96563">
                <a:tc>
                  <a:txBody>
                    <a:bodyPr/>
                    <a:lstStyle/>
                    <a:p>
                      <a:pPr algn="just" fontAlgn="ctr"/>
                      <a:r>
                        <a:rPr lang="ru-RU" sz="1100" b="0" i="0" u="none" strike="noStrike" dirty="0">
                          <a:solidFill>
                            <a:srgbClr val="000000"/>
                          </a:solidFill>
                          <a:effectLst/>
                          <a:latin typeface="+mn-lt"/>
                        </a:rPr>
                        <a:t>ШТРАФЫ, САНКЦИИ, ВОЗМЕЩЕНИЕ УЩЕРБА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ru-RU" sz="1000" b="0" i="0" u="none" strike="noStrike" dirty="0">
                          <a:effectLst/>
                          <a:latin typeface="Arial Cyr" panose="020B0604020202020204" pitchFamily="34" charset="0"/>
                        </a:rPr>
                        <a:t>          4 718 631,1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ru-RU" sz="1000" b="0" i="0" u="none" strike="noStrike" dirty="0">
                          <a:effectLst/>
                          <a:latin typeface="Arial Cyr" panose="020B0604020202020204" pitchFamily="34" charset="0"/>
                        </a:rPr>
                        <a:t>     19,2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22421">
                <a:tc>
                  <a:txBody>
                    <a:bodyPr/>
                    <a:lstStyle/>
                    <a:p>
                      <a:pPr algn="just" fontAlgn="ctr"/>
                      <a:r>
                        <a:rPr lang="ru-RU" sz="1100" b="0" i="0" u="none" strike="noStrike" dirty="0">
                          <a:solidFill>
                            <a:srgbClr val="000000"/>
                          </a:solidFill>
                          <a:effectLst/>
                          <a:latin typeface="+mn-lt"/>
                        </a:rPr>
                        <a:t>ПРОЧИЕ НЕНАЛОГОВЫЕ ДОХОДЫ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ru-RU" sz="1000" b="0" i="0" u="none" strike="noStrike" dirty="0">
                          <a:effectLst/>
                          <a:latin typeface="Arial Cyr" panose="020B0604020202020204" pitchFamily="34" charset="0"/>
                        </a:rPr>
                        <a:t>              20 142,2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ru-RU" sz="1000" b="0" i="0" u="none" strike="noStrike" dirty="0">
                          <a:effectLst/>
                          <a:latin typeface="Arial Cyr" panose="020B0604020202020204" pitchFamily="34" charset="0"/>
                        </a:rPr>
                        <a:t>       0,1   </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Прямоугольник 4"/>
          <p:cNvSpPr/>
          <p:nvPr/>
        </p:nvSpPr>
        <p:spPr>
          <a:xfrm>
            <a:off x="483155" y="3891192"/>
            <a:ext cx="8321954" cy="1785104"/>
          </a:xfrm>
          <a:prstGeom prst="rect">
            <a:avLst/>
          </a:prstGeom>
          <a:ln w="15875"/>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100" dirty="0">
                <a:solidFill>
                  <a:schemeClr val="tx1"/>
                </a:solidFill>
              </a:rPr>
              <a:t>Неналоговые доходы поступили в бюджет Республики Татарстан в сумме 24 609 832,5 тыс. рублей, или 94,1 процента к плановому назначению. </a:t>
            </a:r>
          </a:p>
          <a:p>
            <a:pPr algn="just"/>
            <a:r>
              <a:rPr lang="ru-RU" sz="1100" dirty="0">
                <a:solidFill>
                  <a:schemeClr val="tx1"/>
                </a:solidFill>
              </a:rPr>
              <a:t>Доходы от использования государственного имущества поступили в сумме 15 465 320,6 тыс. рублей, или 88,6 процента от прогнозного назначения. </a:t>
            </a:r>
          </a:p>
          <a:p>
            <a:pPr algn="just"/>
            <a:r>
              <a:rPr lang="ru-RU" sz="1100" dirty="0">
                <a:solidFill>
                  <a:schemeClr val="tx1"/>
                </a:solidFill>
              </a:rPr>
              <a:t>Доходы от оказания платных услуг (работ) и компенсации затрат государства поступили в сумме 3 970 478,4 </a:t>
            </a:r>
            <a:r>
              <a:rPr lang="ru-RU" sz="1100" dirty="0" err="1">
                <a:solidFill>
                  <a:schemeClr val="tx1"/>
                </a:solidFill>
              </a:rPr>
              <a:t>млн.рублей</a:t>
            </a:r>
            <a:r>
              <a:rPr lang="ru-RU" sz="1100" dirty="0">
                <a:solidFill>
                  <a:schemeClr val="tx1"/>
                </a:solidFill>
              </a:rPr>
              <a:t>, или 112,5 процента от прогнозного назначения. </a:t>
            </a:r>
          </a:p>
          <a:p>
            <a:pPr algn="just"/>
            <a:r>
              <a:rPr lang="ru-RU" sz="1100" dirty="0">
                <a:solidFill>
                  <a:schemeClr val="tx1"/>
                </a:solidFill>
              </a:rPr>
              <a:t>Доходы от продажи материальных и нематериальных активов поступили в сумме </a:t>
            </a:r>
            <a:r>
              <a:rPr lang="ru-RU" sz="1100" b="0" i="0" u="none" strike="noStrike" dirty="0">
                <a:effectLst/>
                <a:latin typeface="Arial Cyr" panose="020B0604020202020204" pitchFamily="34" charset="0"/>
              </a:rPr>
              <a:t>110 731,7 </a:t>
            </a:r>
            <a:r>
              <a:rPr lang="ru-RU" sz="1100" dirty="0">
                <a:solidFill>
                  <a:schemeClr val="tx1"/>
                </a:solidFill>
              </a:rPr>
              <a:t>тыс. рублей, или 115,1 процента от прогнозного назначения. </a:t>
            </a:r>
          </a:p>
          <a:p>
            <a:pPr algn="just"/>
            <a:r>
              <a:rPr lang="ru-RU" sz="1100" dirty="0">
                <a:solidFill>
                  <a:schemeClr val="tx1"/>
                </a:solidFill>
              </a:rPr>
              <a:t>Иные неналоговые доходы (платежи при пользовании природными ресурсами, административные платежи, штрафные санкции, прочие неналоговые доходы) составили  5 063 301,8 тыс. рублей, или 99,9 процента от утвержденного плана. </a:t>
            </a:r>
          </a:p>
        </p:txBody>
      </p:sp>
    </p:spTree>
    <p:extLst>
      <p:ext uri="{BB962C8B-B14F-4D97-AF65-F5344CB8AC3E}">
        <p14:creationId xmlns:p14="http://schemas.microsoft.com/office/powerpoint/2010/main" val="2528242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2555" y="620785"/>
            <a:ext cx="8235696" cy="5816977"/>
          </a:xfrm>
          <a:prstGeom prst="rect">
            <a:avLst/>
          </a:prstGeom>
          <a:noFill/>
        </p:spPr>
        <p:txBody>
          <a:bodyPr wrap="square" rtlCol="0">
            <a:spAutoFit/>
          </a:bodyPr>
          <a:lstStyle/>
          <a:p>
            <a:pPr algn="just"/>
            <a:r>
              <a:rPr lang="ru-RU" dirty="0"/>
              <a:t>Безвозмездные поступления включают в себя:</a:t>
            </a:r>
          </a:p>
          <a:p>
            <a:pPr algn="just"/>
            <a:endParaRPr lang="ru-RU" dirty="0"/>
          </a:p>
          <a:p>
            <a:pPr algn="just"/>
            <a:r>
              <a:rPr lang="ru-RU" sz="1600" b="1" dirty="0">
                <a:solidFill>
                  <a:schemeClr val="accent1"/>
                </a:solidFill>
              </a:rPr>
              <a:t>Межбюджетные трансферты </a:t>
            </a:r>
            <a:r>
              <a:rPr lang="ru-RU" sz="1600" dirty="0"/>
              <a:t>- средства, предоставляемые одним бюджетом бюджетной системы Российской Федерации другому бюджету бюджетной системы Российской Федерации</a:t>
            </a:r>
          </a:p>
          <a:p>
            <a:pPr algn="just"/>
            <a:endParaRPr lang="ru-RU" sz="1600" dirty="0"/>
          </a:p>
          <a:p>
            <a:pPr algn="just"/>
            <a:r>
              <a:rPr lang="ru-RU" sz="1600" b="1" dirty="0">
                <a:solidFill>
                  <a:schemeClr val="accent1"/>
                </a:solidFill>
              </a:rPr>
              <a:t>Дотации</a:t>
            </a:r>
            <a:r>
              <a:rPr lang="ru-RU" sz="1600" b="1" dirty="0"/>
              <a:t> </a:t>
            </a:r>
            <a:r>
              <a:rPr lang="ru-RU" sz="1600" dirty="0"/>
              <a:t>- межбюджетные трансферты, предоставляемые на безвозмездной и безвозвратной основе без установления направлений их использования</a:t>
            </a:r>
          </a:p>
          <a:p>
            <a:pPr algn="just"/>
            <a:endParaRPr lang="ru-RU" sz="1600" dirty="0"/>
          </a:p>
          <a:p>
            <a:pPr algn="just"/>
            <a:r>
              <a:rPr lang="ru-RU" sz="1600" b="1" dirty="0">
                <a:solidFill>
                  <a:schemeClr val="accent1"/>
                </a:solidFill>
              </a:rPr>
              <a:t>Субсидии </a:t>
            </a:r>
            <a:r>
              <a:rPr lang="ru-RU" sz="1600" dirty="0"/>
              <a:t>- межбюджетные трансферты, предоставляемые бюджетам субъектов Российской Федерации в целях </a:t>
            </a:r>
            <a:r>
              <a:rPr lang="ru-RU" sz="1600" dirty="0" err="1"/>
              <a:t>софинансирования</a:t>
            </a:r>
            <a:r>
              <a:rPr lang="ru-RU" sz="1600" dirty="0"/>
              <a:t> расходных обязательств,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и предметам совместного ведения Российской Федерации и субъектов Российской Федерации, и расходных обязательств по выполнению полномочий органов местного самоуправления по вопросам местного значения</a:t>
            </a:r>
          </a:p>
          <a:p>
            <a:pPr algn="just"/>
            <a:endParaRPr lang="ru-RU" sz="1600" dirty="0">
              <a:solidFill>
                <a:schemeClr val="accent1"/>
              </a:solidFill>
            </a:endParaRPr>
          </a:p>
          <a:p>
            <a:pPr algn="just"/>
            <a:r>
              <a:rPr lang="ru-RU" sz="1600" b="1" dirty="0">
                <a:solidFill>
                  <a:schemeClr val="accent1"/>
                </a:solidFill>
              </a:rPr>
              <a:t>Субвенции </a:t>
            </a:r>
            <a:r>
              <a:rPr lang="ru-RU" sz="1600" dirty="0"/>
              <a:t>- межбюджетные трансферты, предоставляемые бюджетам субъектов Российской Федерации в целях финансового обеспечения расходных обязательств субъектов Российской Федерации и (или) муниципальных образований, возникающих при выполнении полномочий Российской Федерации, переданных для осуществления органам государственной власти субъектов Российской Федерации и (или) органам местного самоуправления в установленном порядке</a:t>
            </a:r>
          </a:p>
        </p:txBody>
      </p:sp>
      <p:sp>
        <p:nvSpPr>
          <p:cNvPr id="6" name="Текст 2"/>
          <p:cNvSpPr>
            <a:spLocks noGrp="1"/>
          </p:cNvSpPr>
          <p:nvPr>
            <p:ph type="body" sz="quarter" idx="14"/>
          </p:nvPr>
        </p:nvSpPr>
        <p:spPr>
          <a:xfrm>
            <a:off x="514350" y="46038"/>
            <a:ext cx="8088112" cy="574747"/>
          </a:xfrm>
        </p:spPr>
        <p:txBody>
          <a:bodyPr>
            <a:normAutofit/>
          </a:bodyPr>
          <a:lstStyle/>
          <a:p>
            <a:r>
              <a:rPr lang="ru-RU" sz="2400" dirty="0"/>
              <a:t>Безвозмездные поступления</a:t>
            </a:r>
          </a:p>
        </p:txBody>
      </p:sp>
    </p:spTree>
    <p:extLst>
      <p:ext uri="{BB962C8B-B14F-4D97-AF65-F5344CB8AC3E}">
        <p14:creationId xmlns:p14="http://schemas.microsoft.com/office/powerpoint/2010/main" val="987828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rmAutofit/>
          </a:bodyPr>
          <a:lstStyle/>
          <a:p>
            <a:r>
              <a:rPr lang="ru-RU" sz="2400" dirty="0"/>
              <a:t>Безвозмездные поступления в 2023 году</a:t>
            </a:r>
          </a:p>
        </p:txBody>
      </p:sp>
      <p:graphicFrame>
        <p:nvGraphicFramePr>
          <p:cNvPr id="4" name="Таблица 3"/>
          <p:cNvGraphicFramePr>
            <a:graphicFrameLocks noGrp="1"/>
          </p:cNvGraphicFramePr>
          <p:nvPr>
            <p:extLst>
              <p:ext uri="{D42A27DB-BD31-4B8C-83A1-F6EECF244321}">
                <p14:modId xmlns:p14="http://schemas.microsoft.com/office/powerpoint/2010/main" val="3933048741"/>
              </p:ext>
            </p:extLst>
          </p:nvPr>
        </p:nvGraphicFramePr>
        <p:xfrm>
          <a:off x="597391" y="538304"/>
          <a:ext cx="8467725" cy="4737979"/>
        </p:xfrm>
        <a:graphic>
          <a:graphicData uri="http://schemas.openxmlformats.org/drawingml/2006/table">
            <a:tbl>
              <a:tblPr>
                <a:tableStyleId>{5C22544A-7EE6-4342-B048-85BDC9FD1C3A}</a:tableStyleId>
              </a:tblPr>
              <a:tblGrid>
                <a:gridCol w="5760720">
                  <a:extLst>
                    <a:ext uri="{9D8B030D-6E8A-4147-A177-3AD203B41FA5}">
                      <a16:colId xmlns:a16="http://schemas.microsoft.com/office/drawing/2014/main" val="20000"/>
                    </a:ext>
                  </a:extLst>
                </a:gridCol>
                <a:gridCol w="1333499">
                  <a:extLst>
                    <a:ext uri="{9D8B030D-6E8A-4147-A177-3AD203B41FA5}">
                      <a16:colId xmlns:a16="http://schemas.microsoft.com/office/drawing/2014/main" val="20001"/>
                    </a:ext>
                  </a:extLst>
                </a:gridCol>
                <a:gridCol w="1373506">
                  <a:extLst>
                    <a:ext uri="{9D8B030D-6E8A-4147-A177-3AD203B41FA5}">
                      <a16:colId xmlns:a16="http://schemas.microsoft.com/office/drawing/2014/main" val="20002"/>
                    </a:ext>
                  </a:extLst>
                </a:gridCol>
              </a:tblGrid>
              <a:tr h="486427">
                <a:tc>
                  <a:txBody>
                    <a:bodyPr/>
                    <a:lstStyle/>
                    <a:p>
                      <a:pPr algn="ctr" fontAlgn="ctr"/>
                      <a:r>
                        <a:rPr lang="ru-RU" sz="1200" b="1" u="none" strike="noStrike" dirty="0">
                          <a:solidFill>
                            <a:schemeClr val="tx1"/>
                          </a:solidFill>
                          <a:effectLst/>
                          <a:latin typeface="+mn-lt"/>
                        </a:rPr>
                        <a:t>Наименование</a:t>
                      </a:r>
                      <a:endParaRPr lang="ru-RU" sz="12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a:solidFill>
                            <a:schemeClr val="tx1"/>
                          </a:solidFill>
                          <a:effectLst/>
                          <a:latin typeface="+mn-lt"/>
                        </a:rPr>
                        <a:t>Факт за 2023 год </a:t>
                      </a:r>
                      <a:br>
                        <a:rPr lang="ru-RU" sz="1200" b="1" u="none" strike="noStrike" dirty="0">
                          <a:solidFill>
                            <a:schemeClr val="tx1"/>
                          </a:solidFill>
                          <a:effectLst/>
                          <a:latin typeface="+mn-lt"/>
                        </a:rPr>
                      </a:br>
                      <a:r>
                        <a:rPr lang="ru-RU" sz="1200" b="1" u="none" strike="noStrike" dirty="0">
                          <a:solidFill>
                            <a:schemeClr val="tx1"/>
                          </a:solidFill>
                          <a:effectLst/>
                          <a:latin typeface="+mn-lt"/>
                        </a:rPr>
                        <a:t>(тыс. рублей)</a:t>
                      </a:r>
                      <a:endParaRPr lang="ru-RU" sz="12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a:solidFill>
                            <a:schemeClr val="tx1"/>
                          </a:solidFill>
                          <a:effectLst/>
                          <a:latin typeface="+mn-lt"/>
                        </a:rPr>
                        <a:t>Удельный</a:t>
                      </a:r>
                      <a:r>
                        <a:rPr lang="ru-RU" sz="1200" b="1" i="0" u="none" strike="noStrike" baseline="0" dirty="0">
                          <a:solidFill>
                            <a:schemeClr val="tx1"/>
                          </a:solidFill>
                          <a:effectLst/>
                          <a:latin typeface="+mn-lt"/>
                        </a:rPr>
                        <a:t> вес</a:t>
                      </a:r>
                    </a:p>
                    <a:p>
                      <a:pPr algn="ctr" fontAlgn="ctr"/>
                      <a:r>
                        <a:rPr lang="ru-RU" sz="1200" b="1" i="0" u="none" strike="noStrike" baseline="0" dirty="0">
                          <a:solidFill>
                            <a:schemeClr val="tx1"/>
                          </a:solidFill>
                          <a:effectLst/>
                          <a:latin typeface="+mn-lt"/>
                        </a:rPr>
                        <a:t>(%)</a:t>
                      </a:r>
                      <a:endParaRPr lang="ru-RU" sz="12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09799">
                <a:tc>
                  <a:txBody>
                    <a:bodyPr/>
                    <a:lstStyle/>
                    <a:p>
                      <a:pPr algn="l" rtl="0" fontAlgn="b"/>
                      <a:r>
                        <a:rPr lang="ru-RU" sz="1200" b="1" i="0" u="none" strike="noStrike" dirty="0">
                          <a:solidFill>
                            <a:srgbClr val="000000"/>
                          </a:solidFill>
                          <a:effectLst/>
                          <a:latin typeface="Arial" panose="020B0604020202020204" pitchFamily="34" charset="0"/>
                        </a:rPr>
                        <a:t>Всего безвозмездных поступлений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panose="020B0604020202020204" pitchFamily="34" charset="0"/>
                        </a:rPr>
                        <a:t>79 687 480,4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6632">
                <a:tc>
                  <a:txBody>
                    <a:bodyPr/>
                    <a:lstStyle/>
                    <a:p>
                      <a:pPr algn="l" rtl="0" fontAlgn="b"/>
                      <a:r>
                        <a:rPr lang="ru-RU" sz="1200" b="0" i="0" u="none" strike="noStrike" dirty="0">
                          <a:solidFill>
                            <a:srgbClr val="000000"/>
                          </a:solidFill>
                          <a:effectLst/>
                          <a:latin typeface="Arial" panose="020B0604020202020204" pitchFamily="34" charset="0"/>
                        </a:rPr>
                        <a:t>Безвозмездные поступления от федерального бюджета, </a:t>
                      </a:r>
                      <a:br>
                        <a:rPr lang="ru-RU" sz="1200" b="0" i="0" u="none" strike="noStrike" dirty="0">
                          <a:solidFill>
                            <a:srgbClr val="000000"/>
                          </a:solidFill>
                          <a:effectLst/>
                          <a:latin typeface="Arial" panose="020B0604020202020204" pitchFamily="34" charset="0"/>
                        </a:rPr>
                      </a:br>
                      <a:r>
                        <a:rPr lang="ru-RU" sz="1200" b="0" i="0" u="none" strike="noStrike" dirty="0">
                          <a:solidFill>
                            <a:srgbClr val="000000"/>
                          </a:solidFill>
                          <a:effectLst/>
                          <a:latin typeface="Arial" panose="020B0604020202020204" pitchFamily="34" charset="0"/>
                        </a:rPr>
                        <a:t>в том числе:</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74 348 283,0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93,3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extLst>
                  <a:ext uri="{0D108BD9-81ED-4DB2-BD59-A6C34878D82A}">
                    <a16:rowId xmlns:a16="http://schemas.microsoft.com/office/drawing/2014/main" val="10002"/>
                  </a:ext>
                </a:extLst>
              </a:tr>
              <a:tr h="248628">
                <a:tc>
                  <a:txBody>
                    <a:bodyPr/>
                    <a:lstStyle/>
                    <a:p>
                      <a:pPr algn="l" rtl="0" fontAlgn="b"/>
                      <a:r>
                        <a:rPr lang="ru-RU" sz="1200" b="0" i="1" u="none" strike="noStrike" dirty="0">
                          <a:solidFill>
                            <a:srgbClr val="000000"/>
                          </a:solidFill>
                          <a:effectLst/>
                          <a:latin typeface="Arial" panose="020B0604020202020204" pitchFamily="34" charset="0"/>
                        </a:rPr>
                        <a:t>Дотации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dirty="0">
                          <a:solidFill>
                            <a:srgbClr val="000000"/>
                          </a:solidFill>
                          <a:effectLst/>
                          <a:latin typeface="Arial" panose="020B0604020202020204" pitchFamily="34" charset="0"/>
                        </a:rPr>
                        <a:t>283 970,0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dirty="0">
                          <a:solidFill>
                            <a:srgbClr val="000000"/>
                          </a:solidFill>
                          <a:effectLst/>
                          <a:latin typeface="Arial" panose="020B0604020202020204" pitchFamily="34" charset="0"/>
                        </a:rPr>
                        <a:t>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47135">
                <a:tc>
                  <a:txBody>
                    <a:bodyPr/>
                    <a:lstStyle/>
                    <a:p>
                      <a:pPr algn="l" rtl="0" fontAlgn="b"/>
                      <a:r>
                        <a:rPr lang="ru-RU" sz="1200" b="0" i="1" u="none" strike="noStrike" dirty="0">
                          <a:solidFill>
                            <a:srgbClr val="000000"/>
                          </a:solidFill>
                          <a:effectLst/>
                          <a:latin typeface="Arial" panose="020B0604020202020204" pitchFamily="34" charset="0"/>
                        </a:rPr>
                        <a:t>Субсидии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dirty="0">
                          <a:solidFill>
                            <a:srgbClr val="000000"/>
                          </a:solidFill>
                          <a:effectLst/>
                          <a:latin typeface="Arial" panose="020B0604020202020204" pitchFamily="34" charset="0"/>
                        </a:rPr>
                        <a:t>39 702 656,9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dirty="0">
                          <a:solidFill>
                            <a:srgbClr val="000000"/>
                          </a:solidFill>
                          <a:effectLst/>
                          <a:latin typeface="Arial" panose="020B0604020202020204" pitchFamily="34" charset="0"/>
                        </a:rPr>
                        <a:t>49,8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1848">
                <a:tc>
                  <a:txBody>
                    <a:bodyPr/>
                    <a:lstStyle/>
                    <a:p>
                      <a:pPr algn="l" rtl="0" fontAlgn="b"/>
                      <a:r>
                        <a:rPr lang="ru-RU" sz="1200" b="0" i="1" u="none" strike="noStrike" dirty="0">
                          <a:solidFill>
                            <a:srgbClr val="000000"/>
                          </a:solidFill>
                          <a:effectLst/>
                          <a:latin typeface="Arial" panose="020B0604020202020204" pitchFamily="34" charset="0"/>
                        </a:rPr>
                        <a:t>Субвенции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dirty="0">
                          <a:solidFill>
                            <a:srgbClr val="000000"/>
                          </a:solidFill>
                          <a:effectLst/>
                          <a:latin typeface="Arial" panose="020B0604020202020204" pitchFamily="34" charset="0"/>
                        </a:rPr>
                        <a:t>6 055 861,3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dirty="0">
                          <a:solidFill>
                            <a:srgbClr val="000000"/>
                          </a:solidFill>
                          <a:effectLst/>
                          <a:latin typeface="Arial" panose="020B0604020202020204" pitchFamily="34" charset="0"/>
                        </a:rPr>
                        <a:t>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3611">
                <a:tc>
                  <a:txBody>
                    <a:bodyPr/>
                    <a:lstStyle/>
                    <a:p>
                      <a:pPr algn="l" rtl="0" fontAlgn="b"/>
                      <a:r>
                        <a:rPr lang="ru-RU" sz="1200" b="0" i="1" u="none" strike="noStrike" dirty="0">
                          <a:solidFill>
                            <a:srgbClr val="000000"/>
                          </a:solidFill>
                          <a:effectLst/>
                          <a:latin typeface="Arial" panose="020B0604020202020204" pitchFamily="34" charset="0"/>
                        </a:rPr>
                        <a:t>Иные межбюджетные трансферты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dirty="0">
                          <a:solidFill>
                            <a:srgbClr val="000000"/>
                          </a:solidFill>
                          <a:effectLst/>
                          <a:latin typeface="Arial" panose="020B0604020202020204" pitchFamily="34" charset="0"/>
                        </a:rPr>
                        <a:t>28 305 794,8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dirty="0">
                          <a:solidFill>
                            <a:srgbClr val="000000"/>
                          </a:solidFill>
                          <a:effectLst/>
                          <a:latin typeface="Arial" panose="020B0604020202020204" pitchFamily="34" charset="0"/>
                        </a:rPr>
                        <a:t>35,5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44106">
                <a:tc>
                  <a:txBody>
                    <a:bodyPr/>
                    <a:lstStyle/>
                    <a:p>
                      <a:pPr algn="just" rtl="0" fontAlgn="b"/>
                      <a:r>
                        <a:rPr lang="ru-RU" sz="1200" b="0" i="0" u="none" strike="noStrike" dirty="0">
                          <a:solidFill>
                            <a:srgbClr val="000000"/>
                          </a:solidFill>
                          <a:effectLst/>
                          <a:latin typeface="Arial" panose="020B0604020202020204" pitchFamily="34" charset="0"/>
                        </a:rPr>
                        <a:t>Безвозмездные поступления, получаемые от публично-правовой компании «Фонд развития территорий»</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 1 246 808,3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extLst>
                  <a:ext uri="{0D108BD9-81ED-4DB2-BD59-A6C34878D82A}">
                    <a16:rowId xmlns:a16="http://schemas.microsoft.com/office/drawing/2014/main" val="10009"/>
                  </a:ext>
                </a:extLst>
              </a:tr>
              <a:tr h="203221">
                <a:tc>
                  <a:txBody>
                    <a:bodyPr/>
                    <a:lstStyle/>
                    <a:p>
                      <a:pPr algn="just" rtl="0" fontAlgn="b"/>
                      <a:r>
                        <a:rPr lang="ru-RU" sz="1200" b="0" i="0" u="none" strike="noStrike" dirty="0">
                          <a:solidFill>
                            <a:srgbClr val="000000"/>
                          </a:solidFill>
                          <a:effectLst/>
                          <a:latin typeface="Arial" panose="020B0604020202020204" pitchFamily="34" charset="0"/>
                        </a:rPr>
                        <a:t>Безвозмездные поступления, получаемые от государственной корпорации развития "ВЭБ.РФ"</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702 665,6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extLst>
                  <a:ext uri="{0D108BD9-81ED-4DB2-BD59-A6C34878D82A}">
                    <a16:rowId xmlns:a16="http://schemas.microsoft.com/office/drawing/2014/main" val="10010"/>
                  </a:ext>
                </a:extLst>
              </a:tr>
              <a:tr h="283536">
                <a:tc>
                  <a:txBody>
                    <a:bodyPr/>
                    <a:lstStyle/>
                    <a:p>
                      <a:pPr algn="just" rtl="0" fontAlgn="b"/>
                      <a:r>
                        <a:rPr lang="ru-RU" sz="1200" b="0" i="0" u="none" strike="noStrike" dirty="0">
                          <a:solidFill>
                            <a:srgbClr val="000000"/>
                          </a:solidFill>
                          <a:effectLst/>
                          <a:latin typeface="Arial" panose="020B0604020202020204" pitchFamily="34" charset="0"/>
                        </a:rPr>
                        <a:t>Прочие безвозмездные поступления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342 793,9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extLst>
                  <a:ext uri="{0D108BD9-81ED-4DB2-BD59-A6C34878D82A}">
                    <a16:rowId xmlns:a16="http://schemas.microsoft.com/office/drawing/2014/main" val="10011"/>
                  </a:ext>
                </a:extLst>
              </a:tr>
              <a:tr h="165803">
                <a:tc>
                  <a:txBody>
                    <a:bodyPr/>
                    <a:lstStyle/>
                    <a:p>
                      <a:pPr algn="just" rtl="0" fontAlgn="b"/>
                      <a:r>
                        <a:rPr lang="ru-RU" sz="1200" b="0" i="0" u="none" strike="noStrike" dirty="0">
                          <a:solidFill>
                            <a:srgbClr val="000000"/>
                          </a:solidFill>
                          <a:effectLst/>
                          <a:latin typeface="Arial" panose="020B0604020202020204" pitchFamily="34" charset="0"/>
                        </a:rPr>
                        <a:t>Межбюджетные трансферты, получаемые от бюджета Фонда пенсионного и социального страхования Российской Федерации</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1 073,4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extLst>
                  <a:ext uri="{0D108BD9-81ED-4DB2-BD59-A6C34878D82A}">
                    <a16:rowId xmlns:a16="http://schemas.microsoft.com/office/drawing/2014/main" val="2359715756"/>
                  </a:ext>
                </a:extLst>
              </a:tr>
              <a:tr h="165803">
                <a:tc>
                  <a:txBody>
                    <a:bodyPr/>
                    <a:lstStyle/>
                    <a:p>
                      <a:pPr algn="just" rtl="0" fontAlgn="b"/>
                      <a:r>
                        <a:rPr lang="ru-RU" sz="1200" b="0" i="0" u="none" strike="noStrike" dirty="0">
                          <a:solidFill>
                            <a:srgbClr val="000000"/>
                          </a:solidFill>
                          <a:effectLst/>
                          <a:latin typeface="Arial" panose="020B0604020202020204" pitchFamily="34" charset="0"/>
                        </a:rPr>
                        <a:t>Доходы бюджетов бюджетной системы Российской Федерации от возврата остатков субсидий, субвенций и иных межбюджетных трансфертов, имеющих целевое назначение прошлых лет</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3 105 766,6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rowSpan="2">
                  <a:txBody>
                    <a:bodyPr/>
                    <a:lstStyle/>
                    <a:p>
                      <a:pPr algn="r" fontAlgn="ctr"/>
                      <a:r>
                        <a:rPr lang="ru-RU" sz="1200" b="0" i="0" u="none" strike="noStrike" dirty="0">
                          <a:solidFill>
                            <a:srgbClr val="000000"/>
                          </a:solidFill>
                          <a:effectLst/>
                          <a:latin typeface="Arial" panose="020B0604020202020204" pitchFamily="34" charset="0"/>
                        </a:rPr>
                        <a:t>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extLst>
                  <a:ext uri="{0D108BD9-81ED-4DB2-BD59-A6C34878D82A}">
                    <a16:rowId xmlns:a16="http://schemas.microsoft.com/office/drawing/2014/main" val="10012"/>
                  </a:ext>
                </a:extLst>
              </a:tr>
              <a:tr h="344106">
                <a:tc>
                  <a:txBody>
                    <a:bodyPr/>
                    <a:lstStyle/>
                    <a:p>
                      <a:pPr algn="just" rtl="0" fontAlgn="b"/>
                      <a:r>
                        <a:rPr lang="ru-RU" sz="1200" b="0" i="0" u="none" strike="noStrike">
                          <a:solidFill>
                            <a:srgbClr val="000000"/>
                          </a:solidFill>
                          <a:effectLst/>
                          <a:latin typeface="Arial" panose="020B0604020202020204" pitchFamily="34" charset="0"/>
                        </a:rPr>
                        <a:t>Возврат остатков субсидий, субвенций и иных межбюджетных трансфертов, имеющих целевое назначение, прошлых лет</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-179 488,7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extLst>
                  <a:ext uri="{0D108BD9-81ED-4DB2-BD59-A6C34878D82A}">
                    <a16:rowId xmlns:a16="http://schemas.microsoft.com/office/drawing/2014/main" val="10013"/>
                  </a:ext>
                </a:extLst>
              </a:tr>
              <a:tr h="172053">
                <a:tc>
                  <a:txBody>
                    <a:bodyPr/>
                    <a:lstStyle/>
                    <a:p>
                      <a:pPr algn="just" rtl="0" fontAlgn="b"/>
                      <a:r>
                        <a:rPr lang="ru-RU" sz="1200" b="0" i="0" u="none" strike="noStrike">
                          <a:solidFill>
                            <a:srgbClr val="000000"/>
                          </a:solidFill>
                          <a:effectLst/>
                          <a:latin typeface="Arial" panose="020B0604020202020204" pitchFamily="34" charset="0"/>
                        </a:rPr>
                        <a:t>Отрицательные трансферты</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119 578,3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912785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lstStyle/>
          <a:p>
            <a:r>
              <a:rPr lang="ru-RU" dirty="0"/>
              <a:t>Классификация расходов бюджета</a:t>
            </a:r>
          </a:p>
        </p:txBody>
      </p:sp>
      <p:sp>
        <p:nvSpPr>
          <p:cNvPr id="4" name="TextBox 3"/>
          <p:cNvSpPr txBox="1"/>
          <p:nvPr/>
        </p:nvSpPr>
        <p:spPr>
          <a:xfrm>
            <a:off x="574355" y="693253"/>
            <a:ext cx="8423460" cy="646331"/>
          </a:xfrm>
          <a:prstGeom prst="rect">
            <a:avLst/>
          </a:prstGeom>
          <a:noFill/>
        </p:spPr>
        <p:txBody>
          <a:bodyPr wrap="none" rtlCol="0">
            <a:spAutoFit/>
          </a:bodyPr>
          <a:lstStyle/>
          <a:p>
            <a:r>
              <a:rPr lang="ru-RU" dirty="0"/>
              <a:t>Расходы бюджета распределяются по единой классификации, включающей </a:t>
            </a:r>
          </a:p>
          <a:p>
            <a:r>
              <a:rPr lang="ru-RU" dirty="0"/>
              <a:t>14 разделов</a:t>
            </a:r>
          </a:p>
        </p:txBody>
      </p:sp>
      <p:sp>
        <p:nvSpPr>
          <p:cNvPr id="6" name="TextBox 5"/>
          <p:cNvSpPr txBox="1"/>
          <p:nvPr/>
        </p:nvSpPr>
        <p:spPr>
          <a:xfrm>
            <a:off x="991728" y="1194799"/>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a:t>
            </a:r>
            <a:endParaRPr lang="ru-RU" sz="9600" b="1"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
        <p:nvSpPr>
          <p:cNvPr id="5" name="Прямоугольник 4"/>
          <p:cNvSpPr/>
          <p:nvPr/>
        </p:nvSpPr>
        <p:spPr>
          <a:xfrm>
            <a:off x="427282" y="1890325"/>
            <a:ext cx="2244589" cy="523220"/>
          </a:xfrm>
          <a:prstGeom prst="rect">
            <a:avLst/>
          </a:prstGeom>
        </p:spPr>
        <p:txBody>
          <a:bodyPr wrap="none">
            <a:spAutoFit/>
          </a:bodyPr>
          <a:lstStyle/>
          <a:p>
            <a:pPr algn="ctr" fontAlgn="t"/>
            <a:r>
              <a:rPr lang="ru-RU" sz="1400" i="1" dirty="0">
                <a:solidFill>
                  <a:schemeClr val="accent2"/>
                </a:solidFill>
              </a:rPr>
              <a:t>Общегосударственные </a:t>
            </a:r>
            <a:br>
              <a:rPr lang="ru-RU" sz="1400" i="1" dirty="0">
                <a:solidFill>
                  <a:schemeClr val="accent2"/>
                </a:solidFill>
              </a:rPr>
            </a:br>
            <a:r>
              <a:rPr lang="ru-RU" sz="1400" i="1" dirty="0">
                <a:solidFill>
                  <a:schemeClr val="accent2"/>
                </a:solidFill>
              </a:rPr>
              <a:t>вопросы</a:t>
            </a:r>
            <a:endParaRPr lang="ru-RU" sz="1400" i="1" dirty="0">
              <a:solidFill>
                <a:schemeClr val="accent2"/>
              </a:solidFill>
              <a:latin typeface="Times New Roman" panose="02020603050405020304" pitchFamily="18" charset="0"/>
            </a:endParaRPr>
          </a:p>
        </p:txBody>
      </p:sp>
      <p:sp>
        <p:nvSpPr>
          <p:cNvPr id="7" name="TextBox 6"/>
          <p:cNvSpPr txBox="1"/>
          <p:nvPr/>
        </p:nvSpPr>
        <p:spPr>
          <a:xfrm>
            <a:off x="2677932" y="1197168"/>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2</a:t>
            </a:r>
          </a:p>
        </p:txBody>
      </p:sp>
      <p:sp>
        <p:nvSpPr>
          <p:cNvPr id="8" name="Прямоугольник 7"/>
          <p:cNvSpPr/>
          <p:nvPr/>
        </p:nvSpPr>
        <p:spPr>
          <a:xfrm>
            <a:off x="2161269" y="1669923"/>
            <a:ext cx="2149563" cy="307777"/>
          </a:xfrm>
          <a:prstGeom prst="rect">
            <a:avLst/>
          </a:prstGeom>
        </p:spPr>
        <p:txBody>
          <a:bodyPr wrap="none">
            <a:spAutoFit/>
          </a:bodyPr>
          <a:lstStyle/>
          <a:p>
            <a:pPr algn="ctr" fontAlgn="t"/>
            <a:r>
              <a:rPr lang="ru-RU" sz="1400" i="1" dirty="0">
                <a:solidFill>
                  <a:schemeClr val="accent1"/>
                </a:solidFill>
              </a:rPr>
              <a:t>Национальная оборона</a:t>
            </a:r>
          </a:p>
        </p:txBody>
      </p:sp>
      <p:sp>
        <p:nvSpPr>
          <p:cNvPr id="9" name="TextBox 8"/>
          <p:cNvSpPr txBox="1"/>
          <p:nvPr/>
        </p:nvSpPr>
        <p:spPr>
          <a:xfrm>
            <a:off x="4398680" y="1177895"/>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3</a:t>
            </a:r>
          </a:p>
        </p:txBody>
      </p:sp>
      <p:sp>
        <p:nvSpPr>
          <p:cNvPr id="10" name="Прямоугольник 9"/>
          <p:cNvSpPr/>
          <p:nvPr/>
        </p:nvSpPr>
        <p:spPr>
          <a:xfrm>
            <a:off x="4068393" y="1745099"/>
            <a:ext cx="2000511" cy="954107"/>
          </a:xfrm>
          <a:prstGeom prst="rect">
            <a:avLst/>
          </a:prstGeom>
        </p:spPr>
        <p:txBody>
          <a:bodyPr wrap="square">
            <a:spAutoFit/>
          </a:bodyPr>
          <a:lstStyle/>
          <a:p>
            <a:pPr algn="ctr" fontAlgn="t"/>
            <a:r>
              <a:rPr lang="ru-RU" sz="1400" i="1" dirty="0"/>
              <a:t>Национальная безопасность и правоохранительная деятельность </a:t>
            </a:r>
          </a:p>
        </p:txBody>
      </p:sp>
      <p:sp>
        <p:nvSpPr>
          <p:cNvPr id="11" name="TextBox 10"/>
          <p:cNvSpPr txBox="1"/>
          <p:nvPr/>
        </p:nvSpPr>
        <p:spPr>
          <a:xfrm>
            <a:off x="6068905" y="1209622"/>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4</a:t>
            </a:r>
          </a:p>
        </p:txBody>
      </p:sp>
      <p:sp>
        <p:nvSpPr>
          <p:cNvPr id="12" name="Прямоугольник 11"/>
          <p:cNvSpPr/>
          <p:nvPr/>
        </p:nvSpPr>
        <p:spPr>
          <a:xfrm>
            <a:off x="5741435" y="2002701"/>
            <a:ext cx="1871726" cy="523220"/>
          </a:xfrm>
          <a:prstGeom prst="rect">
            <a:avLst/>
          </a:prstGeom>
        </p:spPr>
        <p:txBody>
          <a:bodyPr wrap="square">
            <a:spAutoFit/>
          </a:bodyPr>
          <a:lstStyle/>
          <a:p>
            <a:pPr algn="ctr" fontAlgn="t"/>
            <a:r>
              <a:rPr lang="ru-RU" sz="1400" i="1" dirty="0">
                <a:solidFill>
                  <a:schemeClr val="accent3"/>
                </a:solidFill>
              </a:rPr>
              <a:t>Национальная экономика</a:t>
            </a:r>
          </a:p>
        </p:txBody>
      </p:sp>
      <p:sp>
        <p:nvSpPr>
          <p:cNvPr id="13" name="TextBox 12"/>
          <p:cNvSpPr txBox="1"/>
          <p:nvPr/>
        </p:nvSpPr>
        <p:spPr>
          <a:xfrm>
            <a:off x="7778921" y="1194799"/>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5</a:t>
            </a:r>
          </a:p>
        </p:txBody>
      </p:sp>
      <p:sp>
        <p:nvSpPr>
          <p:cNvPr id="14" name="Прямоугольник 13"/>
          <p:cNvSpPr/>
          <p:nvPr/>
        </p:nvSpPr>
        <p:spPr>
          <a:xfrm>
            <a:off x="7369980" y="1773288"/>
            <a:ext cx="1871726" cy="738664"/>
          </a:xfrm>
          <a:prstGeom prst="rect">
            <a:avLst/>
          </a:prstGeom>
        </p:spPr>
        <p:txBody>
          <a:bodyPr wrap="square">
            <a:spAutoFit/>
          </a:bodyPr>
          <a:lstStyle/>
          <a:p>
            <a:pPr algn="ctr" fontAlgn="t"/>
            <a:r>
              <a:rPr lang="ru-RU" sz="1400" i="1" dirty="0">
                <a:solidFill>
                  <a:schemeClr val="tx2"/>
                </a:solidFill>
              </a:rPr>
              <a:t>Жилищно-коммунальное хозяйство</a:t>
            </a:r>
          </a:p>
        </p:txBody>
      </p:sp>
      <p:sp>
        <p:nvSpPr>
          <p:cNvPr id="15" name="TextBox 14"/>
          <p:cNvSpPr txBox="1"/>
          <p:nvPr/>
        </p:nvSpPr>
        <p:spPr>
          <a:xfrm>
            <a:off x="863957" y="2855714"/>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6</a:t>
            </a:r>
          </a:p>
        </p:txBody>
      </p:sp>
      <p:sp>
        <p:nvSpPr>
          <p:cNvPr id="16" name="Прямоугольник 15"/>
          <p:cNvSpPr/>
          <p:nvPr/>
        </p:nvSpPr>
        <p:spPr>
          <a:xfrm>
            <a:off x="424999" y="3330093"/>
            <a:ext cx="1871726" cy="523220"/>
          </a:xfrm>
          <a:prstGeom prst="rect">
            <a:avLst/>
          </a:prstGeom>
        </p:spPr>
        <p:txBody>
          <a:bodyPr wrap="square">
            <a:spAutoFit/>
          </a:bodyPr>
          <a:lstStyle/>
          <a:p>
            <a:pPr algn="ctr" fontAlgn="t"/>
            <a:r>
              <a:rPr lang="ru-RU" sz="1400" i="1" dirty="0">
                <a:solidFill>
                  <a:schemeClr val="accent3"/>
                </a:solidFill>
              </a:rPr>
              <a:t>Охрана окружающей среды</a:t>
            </a:r>
          </a:p>
        </p:txBody>
      </p:sp>
      <p:sp>
        <p:nvSpPr>
          <p:cNvPr id="17" name="TextBox 16"/>
          <p:cNvSpPr txBox="1"/>
          <p:nvPr/>
        </p:nvSpPr>
        <p:spPr>
          <a:xfrm>
            <a:off x="2558001" y="2922069"/>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7</a:t>
            </a:r>
          </a:p>
        </p:txBody>
      </p:sp>
      <p:sp>
        <p:nvSpPr>
          <p:cNvPr id="18" name="Прямоугольник 17"/>
          <p:cNvSpPr/>
          <p:nvPr/>
        </p:nvSpPr>
        <p:spPr>
          <a:xfrm>
            <a:off x="2131317" y="3485734"/>
            <a:ext cx="1871726" cy="307777"/>
          </a:xfrm>
          <a:prstGeom prst="rect">
            <a:avLst/>
          </a:prstGeom>
        </p:spPr>
        <p:txBody>
          <a:bodyPr wrap="square">
            <a:spAutoFit/>
          </a:bodyPr>
          <a:lstStyle/>
          <a:p>
            <a:pPr algn="ctr" fontAlgn="t"/>
            <a:r>
              <a:rPr lang="ru-RU" sz="1400" i="1" dirty="0">
                <a:solidFill>
                  <a:srgbClr val="7030A0"/>
                </a:solidFill>
              </a:rPr>
              <a:t>Образование</a:t>
            </a:r>
          </a:p>
        </p:txBody>
      </p:sp>
      <p:sp>
        <p:nvSpPr>
          <p:cNvPr id="19" name="TextBox 18"/>
          <p:cNvSpPr txBox="1"/>
          <p:nvPr/>
        </p:nvSpPr>
        <p:spPr>
          <a:xfrm>
            <a:off x="4235462" y="2898220"/>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8</a:t>
            </a:r>
          </a:p>
        </p:txBody>
      </p:sp>
      <p:sp>
        <p:nvSpPr>
          <p:cNvPr id="20" name="Прямоугольник 19"/>
          <p:cNvSpPr/>
          <p:nvPr/>
        </p:nvSpPr>
        <p:spPr>
          <a:xfrm>
            <a:off x="3850222" y="3409712"/>
            <a:ext cx="1871726" cy="523220"/>
          </a:xfrm>
          <a:prstGeom prst="rect">
            <a:avLst/>
          </a:prstGeom>
        </p:spPr>
        <p:txBody>
          <a:bodyPr wrap="square">
            <a:spAutoFit/>
          </a:bodyPr>
          <a:lstStyle/>
          <a:p>
            <a:pPr algn="ctr" fontAlgn="t"/>
            <a:r>
              <a:rPr lang="ru-RU" sz="1400" i="1" dirty="0">
                <a:solidFill>
                  <a:schemeClr val="accent6"/>
                </a:solidFill>
              </a:rPr>
              <a:t>Культура, кинематография</a:t>
            </a:r>
          </a:p>
        </p:txBody>
      </p:sp>
      <p:sp>
        <p:nvSpPr>
          <p:cNvPr id="21" name="TextBox 20"/>
          <p:cNvSpPr txBox="1"/>
          <p:nvPr/>
        </p:nvSpPr>
        <p:spPr>
          <a:xfrm>
            <a:off x="5917831" y="2920283"/>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9</a:t>
            </a:r>
          </a:p>
        </p:txBody>
      </p:sp>
      <p:sp>
        <p:nvSpPr>
          <p:cNvPr id="22" name="Прямоугольник 21"/>
          <p:cNvSpPr/>
          <p:nvPr/>
        </p:nvSpPr>
        <p:spPr>
          <a:xfrm>
            <a:off x="5502480" y="3545536"/>
            <a:ext cx="1871726" cy="307777"/>
          </a:xfrm>
          <a:prstGeom prst="rect">
            <a:avLst/>
          </a:prstGeom>
        </p:spPr>
        <p:txBody>
          <a:bodyPr wrap="square">
            <a:spAutoFit/>
          </a:bodyPr>
          <a:lstStyle/>
          <a:p>
            <a:pPr algn="ctr" fontAlgn="t"/>
            <a:r>
              <a:rPr lang="ru-RU" sz="1400" i="1" dirty="0">
                <a:solidFill>
                  <a:schemeClr val="accent2"/>
                </a:solidFill>
              </a:rPr>
              <a:t>Здравоохранение</a:t>
            </a:r>
          </a:p>
        </p:txBody>
      </p:sp>
      <p:sp>
        <p:nvSpPr>
          <p:cNvPr id="23" name="TextBox 22"/>
          <p:cNvSpPr txBox="1"/>
          <p:nvPr/>
        </p:nvSpPr>
        <p:spPr>
          <a:xfrm>
            <a:off x="7338476" y="2897256"/>
            <a:ext cx="1934733" cy="1569660"/>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10</a:t>
            </a:r>
            <a:endParaRPr lang="ru-RU" sz="9600" b="1"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
        <p:nvSpPr>
          <p:cNvPr id="24" name="Прямоугольник 23"/>
          <p:cNvSpPr/>
          <p:nvPr/>
        </p:nvSpPr>
        <p:spPr>
          <a:xfrm>
            <a:off x="7369979" y="3553781"/>
            <a:ext cx="1871726" cy="523220"/>
          </a:xfrm>
          <a:prstGeom prst="rect">
            <a:avLst/>
          </a:prstGeom>
        </p:spPr>
        <p:txBody>
          <a:bodyPr wrap="square">
            <a:spAutoFit/>
          </a:bodyPr>
          <a:lstStyle/>
          <a:p>
            <a:pPr algn="ctr" fontAlgn="t"/>
            <a:r>
              <a:rPr lang="ru-RU" sz="1400" i="1" dirty="0"/>
              <a:t>Социальная</a:t>
            </a:r>
            <a:br>
              <a:rPr lang="ru-RU" sz="1400" i="1" dirty="0"/>
            </a:br>
            <a:r>
              <a:rPr lang="ru-RU" sz="1400" i="1" dirty="0"/>
              <a:t>политика</a:t>
            </a:r>
          </a:p>
        </p:txBody>
      </p:sp>
      <p:sp>
        <p:nvSpPr>
          <p:cNvPr id="25" name="TextBox 24"/>
          <p:cNvSpPr txBox="1"/>
          <p:nvPr/>
        </p:nvSpPr>
        <p:spPr>
          <a:xfrm>
            <a:off x="520417" y="4445398"/>
            <a:ext cx="1934733" cy="1569660"/>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11</a:t>
            </a:r>
          </a:p>
        </p:txBody>
      </p:sp>
      <p:sp>
        <p:nvSpPr>
          <p:cNvPr id="26" name="Прямоугольник 25"/>
          <p:cNvSpPr/>
          <p:nvPr/>
        </p:nvSpPr>
        <p:spPr>
          <a:xfrm>
            <a:off x="522969" y="5120892"/>
            <a:ext cx="1871726" cy="523220"/>
          </a:xfrm>
          <a:prstGeom prst="rect">
            <a:avLst/>
          </a:prstGeom>
        </p:spPr>
        <p:txBody>
          <a:bodyPr wrap="square">
            <a:spAutoFit/>
          </a:bodyPr>
          <a:lstStyle/>
          <a:p>
            <a:pPr algn="ctr" fontAlgn="t"/>
            <a:r>
              <a:rPr lang="ru-RU" sz="1400" i="1" dirty="0">
                <a:solidFill>
                  <a:schemeClr val="accent6"/>
                </a:solidFill>
              </a:rPr>
              <a:t>Физическая культура и спорт</a:t>
            </a:r>
          </a:p>
        </p:txBody>
      </p:sp>
      <p:sp>
        <p:nvSpPr>
          <p:cNvPr id="27" name="TextBox 26"/>
          <p:cNvSpPr txBox="1"/>
          <p:nvPr/>
        </p:nvSpPr>
        <p:spPr>
          <a:xfrm>
            <a:off x="2612142" y="4444424"/>
            <a:ext cx="1934733" cy="1569660"/>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12</a:t>
            </a:r>
          </a:p>
        </p:txBody>
      </p:sp>
      <p:sp>
        <p:nvSpPr>
          <p:cNvPr id="28" name="Прямоугольник 27"/>
          <p:cNvSpPr/>
          <p:nvPr/>
        </p:nvSpPr>
        <p:spPr>
          <a:xfrm>
            <a:off x="2471373" y="5153886"/>
            <a:ext cx="2039083" cy="523220"/>
          </a:xfrm>
          <a:prstGeom prst="rect">
            <a:avLst/>
          </a:prstGeom>
        </p:spPr>
        <p:txBody>
          <a:bodyPr wrap="square">
            <a:spAutoFit/>
          </a:bodyPr>
          <a:lstStyle/>
          <a:p>
            <a:pPr algn="ctr" fontAlgn="t"/>
            <a:r>
              <a:rPr lang="ru-RU" sz="1400" i="1" dirty="0"/>
              <a:t>Средства  массовой информации</a:t>
            </a:r>
          </a:p>
        </p:txBody>
      </p:sp>
      <p:sp>
        <p:nvSpPr>
          <p:cNvPr id="29" name="TextBox 28"/>
          <p:cNvSpPr txBox="1"/>
          <p:nvPr/>
        </p:nvSpPr>
        <p:spPr>
          <a:xfrm>
            <a:off x="4826287" y="4437219"/>
            <a:ext cx="1934733" cy="1569660"/>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13</a:t>
            </a:r>
          </a:p>
        </p:txBody>
      </p:sp>
      <p:sp>
        <p:nvSpPr>
          <p:cNvPr id="30" name="Прямоугольник 29"/>
          <p:cNvSpPr/>
          <p:nvPr/>
        </p:nvSpPr>
        <p:spPr>
          <a:xfrm>
            <a:off x="4837422" y="5110884"/>
            <a:ext cx="1871726" cy="954107"/>
          </a:xfrm>
          <a:prstGeom prst="rect">
            <a:avLst/>
          </a:prstGeom>
        </p:spPr>
        <p:txBody>
          <a:bodyPr wrap="square">
            <a:spAutoFit/>
          </a:bodyPr>
          <a:lstStyle/>
          <a:p>
            <a:pPr algn="ctr" fontAlgn="t"/>
            <a:r>
              <a:rPr lang="ru-RU" sz="1400" i="1" dirty="0">
                <a:solidFill>
                  <a:srgbClr val="7030A0"/>
                </a:solidFill>
              </a:rPr>
              <a:t>Обслуживание государственного (муниципального) долга</a:t>
            </a:r>
          </a:p>
        </p:txBody>
      </p:sp>
      <p:sp>
        <p:nvSpPr>
          <p:cNvPr id="31" name="TextBox 30"/>
          <p:cNvSpPr txBox="1"/>
          <p:nvPr/>
        </p:nvSpPr>
        <p:spPr>
          <a:xfrm>
            <a:off x="6970122" y="4467376"/>
            <a:ext cx="1934733" cy="1569660"/>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14</a:t>
            </a:r>
          </a:p>
        </p:txBody>
      </p:sp>
      <p:sp>
        <p:nvSpPr>
          <p:cNvPr id="32" name="Прямоугольник 31"/>
          <p:cNvSpPr/>
          <p:nvPr/>
        </p:nvSpPr>
        <p:spPr>
          <a:xfrm>
            <a:off x="6752727" y="5013534"/>
            <a:ext cx="2471740" cy="1169551"/>
          </a:xfrm>
          <a:prstGeom prst="rect">
            <a:avLst/>
          </a:prstGeom>
        </p:spPr>
        <p:txBody>
          <a:bodyPr wrap="square">
            <a:spAutoFit/>
          </a:bodyPr>
          <a:lstStyle/>
          <a:p>
            <a:pPr algn="ctr" fontAlgn="t"/>
            <a:r>
              <a:rPr lang="ru-RU" sz="1400" i="1" dirty="0">
                <a:solidFill>
                  <a:schemeClr val="tx2"/>
                </a:solidFill>
              </a:rPr>
              <a:t>Межбюджетные трансферты общего характера бюджетам бюджетной системы Российской Федерации</a:t>
            </a:r>
          </a:p>
        </p:txBody>
      </p:sp>
    </p:spTree>
    <p:extLst>
      <p:ext uri="{BB962C8B-B14F-4D97-AF65-F5344CB8AC3E}">
        <p14:creationId xmlns:p14="http://schemas.microsoft.com/office/powerpoint/2010/main" val="1056543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60070" y="122238"/>
            <a:ext cx="8088112" cy="574747"/>
          </a:xfrm>
        </p:spPr>
        <p:txBody>
          <a:bodyPr>
            <a:normAutofit fontScale="77500" lnSpcReduction="20000"/>
          </a:bodyPr>
          <a:lstStyle/>
          <a:p>
            <a:r>
              <a:rPr lang="ru-RU" dirty="0"/>
              <a:t>Исполнение бюджета Республики Татарстан по разделам классификации расходов в 2023 году</a:t>
            </a:r>
          </a:p>
        </p:txBody>
      </p:sp>
      <p:graphicFrame>
        <p:nvGraphicFramePr>
          <p:cNvPr id="4" name="Таблица 3"/>
          <p:cNvGraphicFramePr>
            <a:graphicFrameLocks noGrp="1"/>
          </p:cNvGraphicFramePr>
          <p:nvPr>
            <p:extLst>
              <p:ext uri="{D42A27DB-BD31-4B8C-83A1-F6EECF244321}">
                <p14:modId xmlns:p14="http://schemas.microsoft.com/office/powerpoint/2010/main" val="4272933369"/>
              </p:ext>
            </p:extLst>
          </p:nvPr>
        </p:nvGraphicFramePr>
        <p:xfrm>
          <a:off x="588518" y="694813"/>
          <a:ext cx="8333060" cy="4880392"/>
        </p:xfrm>
        <a:graphic>
          <a:graphicData uri="http://schemas.openxmlformats.org/drawingml/2006/table">
            <a:tbl>
              <a:tblPr>
                <a:tableStyleId>{5C22544A-7EE6-4342-B048-85BDC9FD1C3A}</a:tableStyleId>
              </a:tblPr>
              <a:tblGrid>
                <a:gridCol w="4297082">
                  <a:extLst>
                    <a:ext uri="{9D8B030D-6E8A-4147-A177-3AD203B41FA5}">
                      <a16:colId xmlns:a16="http://schemas.microsoft.com/office/drawing/2014/main" val="20000"/>
                    </a:ext>
                  </a:extLst>
                </a:gridCol>
                <a:gridCol w="2205950">
                  <a:extLst>
                    <a:ext uri="{9D8B030D-6E8A-4147-A177-3AD203B41FA5}">
                      <a16:colId xmlns:a16="http://schemas.microsoft.com/office/drawing/2014/main" val="20001"/>
                    </a:ext>
                  </a:extLst>
                </a:gridCol>
                <a:gridCol w="1830028">
                  <a:extLst>
                    <a:ext uri="{9D8B030D-6E8A-4147-A177-3AD203B41FA5}">
                      <a16:colId xmlns:a16="http://schemas.microsoft.com/office/drawing/2014/main" val="20002"/>
                    </a:ext>
                  </a:extLst>
                </a:gridCol>
              </a:tblGrid>
              <a:tr h="532625">
                <a:tc>
                  <a:txBody>
                    <a:bodyPr/>
                    <a:lstStyle/>
                    <a:p>
                      <a:pPr algn="ctr" fontAlgn="ctr"/>
                      <a:r>
                        <a:rPr lang="ru-RU" sz="1600" b="1" u="none" strike="noStrike" dirty="0">
                          <a:solidFill>
                            <a:schemeClr val="tx1"/>
                          </a:solidFill>
                          <a:effectLst/>
                        </a:rPr>
                        <a:t>Наименование</a:t>
                      </a:r>
                      <a:endParaRPr lang="ru-RU" sz="16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a:solidFill>
                            <a:schemeClr val="tx1"/>
                          </a:solidFill>
                          <a:effectLst/>
                        </a:rPr>
                        <a:t>2023 год (план)*,</a:t>
                      </a:r>
                      <a:br>
                        <a:rPr lang="ru-RU" sz="1600" b="1" u="none" strike="noStrike" dirty="0">
                          <a:solidFill>
                            <a:schemeClr val="tx1"/>
                          </a:solidFill>
                          <a:effectLst/>
                        </a:rPr>
                      </a:br>
                      <a:r>
                        <a:rPr lang="ru-RU" sz="1600" b="1" u="none" strike="noStrike" dirty="0">
                          <a:solidFill>
                            <a:schemeClr val="tx1"/>
                          </a:solidFill>
                          <a:effectLst/>
                        </a:rPr>
                        <a:t>тыс. рублей</a:t>
                      </a:r>
                      <a:endParaRPr lang="ru-RU" sz="16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a:solidFill>
                            <a:schemeClr val="tx1"/>
                          </a:solidFill>
                          <a:effectLst/>
                        </a:rPr>
                        <a:t>2023 год (факт),</a:t>
                      </a:r>
                      <a:br>
                        <a:rPr lang="ru-RU" sz="1600" b="1" u="none" strike="noStrike" dirty="0">
                          <a:solidFill>
                            <a:schemeClr val="tx1"/>
                          </a:solidFill>
                          <a:effectLst/>
                        </a:rPr>
                      </a:br>
                      <a:r>
                        <a:rPr lang="ru-RU" sz="1600" b="1" u="none" strike="noStrike" dirty="0">
                          <a:solidFill>
                            <a:schemeClr val="tx1"/>
                          </a:solidFill>
                          <a:effectLst/>
                        </a:rPr>
                        <a:t>тыс. рублей</a:t>
                      </a:r>
                      <a:endParaRPr lang="ru-RU" sz="16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45948">
                <a:tc>
                  <a:txBody>
                    <a:bodyPr/>
                    <a:lstStyle/>
                    <a:p>
                      <a:pPr algn="ctr" rtl="0" fontAlgn="b"/>
                      <a:r>
                        <a:rPr lang="ru-RU" sz="1400" b="1" i="0" u="none" strike="noStrike" dirty="0">
                          <a:solidFill>
                            <a:srgbClr val="000000"/>
                          </a:solidFill>
                          <a:effectLst/>
                          <a:latin typeface="Arial" panose="020B0604020202020204" pitchFamily="34" charset="0"/>
                        </a:rPr>
                        <a:t>ИТОГО</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ctr"/>
                      <a:r>
                        <a:rPr lang="ru-RU" sz="1400" b="1" i="0" u="none" strike="noStrike">
                          <a:solidFill>
                            <a:srgbClr val="000000"/>
                          </a:solidFill>
                          <a:effectLst/>
                          <a:latin typeface="Arial" panose="020B0604020202020204" pitchFamily="34" charset="0"/>
                        </a:rPr>
                        <a:t>524 767 828,3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ctr"/>
                      <a:r>
                        <a:rPr lang="ru-RU" sz="1400" b="1" i="0" u="none" strike="noStrike">
                          <a:solidFill>
                            <a:srgbClr val="000000"/>
                          </a:solidFill>
                          <a:effectLst/>
                          <a:latin typeface="Arial" panose="020B0604020202020204" pitchFamily="34" charset="0"/>
                        </a:rPr>
                        <a:t>510 221 004,4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227879">
                <a:tc>
                  <a:txBody>
                    <a:bodyPr/>
                    <a:lstStyle/>
                    <a:p>
                      <a:pPr algn="l" rtl="0" fontAlgn="t"/>
                      <a:r>
                        <a:rPr lang="ru-RU" sz="1400" b="0" i="0" u="none" strike="noStrike">
                          <a:solidFill>
                            <a:srgbClr val="000000"/>
                          </a:solidFill>
                          <a:effectLst/>
                          <a:latin typeface="Arial" panose="020B0604020202020204" pitchFamily="34" charset="0"/>
                        </a:rPr>
                        <a:t>Общегосударственные вопросы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23 337 302,9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21 326 815,0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7879">
                <a:tc>
                  <a:txBody>
                    <a:bodyPr/>
                    <a:lstStyle/>
                    <a:p>
                      <a:pPr algn="l" rtl="0" fontAlgn="t"/>
                      <a:r>
                        <a:rPr lang="ru-RU" sz="1400" b="0" i="0" u="none" strike="noStrike">
                          <a:solidFill>
                            <a:srgbClr val="000000"/>
                          </a:solidFill>
                          <a:effectLst/>
                          <a:latin typeface="Arial" panose="020B0604020202020204" pitchFamily="34" charset="0"/>
                        </a:rPr>
                        <a:t>Национальная оборона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595 543,9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560 061,4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55757">
                <a:tc>
                  <a:txBody>
                    <a:bodyPr/>
                    <a:lstStyle/>
                    <a:p>
                      <a:pPr algn="l" rtl="0" fontAlgn="t"/>
                      <a:r>
                        <a:rPr lang="ru-RU" sz="1400" b="0" i="0" u="none" strike="noStrike">
                          <a:solidFill>
                            <a:srgbClr val="000000"/>
                          </a:solidFill>
                          <a:effectLst/>
                          <a:latin typeface="Arial" panose="020B0604020202020204" pitchFamily="34" charset="0"/>
                        </a:rPr>
                        <a:t>Национальная безопасность и правоохранительная деятельность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1 779 071,1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1 774 627,7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7879">
                <a:tc>
                  <a:txBody>
                    <a:bodyPr/>
                    <a:lstStyle/>
                    <a:p>
                      <a:pPr algn="l" rtl="0" fontAlgn="t"/>
                      <a:r>
                        <a:rPr lang="ru-RU" sz="1400" b="0" i="0" u="none" strike="noStrike">
                          <a:solidFill>
                            <a:srgbClr val="000000"/>
                          </a:solidFill>
                          <a:effectLst/>
                          <a:latin typeface="Arial" panose="020B0604020202020204" pitchFamily="34" charset="0"/>
                        </a:rPr>
                        <a:t>Национальная экономика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172 407 973,2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169 437 728,0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7879">
                <a:tc>
                  <a:txBody>
                    <a:bodyPr/>
                    <a:lstStyle/>
                    <a:p>
                      <a:pPr algn="l" rtl="0" fontAlgn="t"/>
                      <a:r>
                        <a:rPr lang="ru-RU" sz="1400" b="0" i="0" u="none" strike="noStrike">
                          <a:solidFill>
                            <a:srgbClr val="000000"/>
                          </a:solidFill>
                          <a:effectLst/>
                          <a:latin typeface="Arial" panose="020B0604020202020204" pitchFamily="34" charset="0"/>
                        </a:rPr>
                        <a:t>Жилищно-коммунальное хозяйство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46 924 417,3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38 513 144,7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7879">
                <a:tc>
                  <a:txBody>
                    <a:bodyPr/>
                    <a:lstStyle/>
                    <a:p>
                      <a:pPr algn="l" rtl="0" fontAlgn="t"/>
                      <a:r>
                        <a:rPr lang="ru-RU" sz="1400" b="0" i="0" u="none" strike="noStrike">
                          <a:solidFill>
                            <a:srgbClr val="000000"/>
                          </a:solidFill>
                          <a:effectLst/>
                          <a:latin typeface="Arial" panose="020B0604020202020204" pitchFamily="34" charset="0"/>
                        </a:rPr>
                        <a:t>Охрана окружающей среды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3 796 708,3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3 782 230,7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7879">
                <a:tc>
                  <a:txBody>
                    <a:bodyPr/>
                    <a:lstStyle/>
                    <a:p>
                      <a:pPr algn="l" rtl="0" fontAlgn="t"/>
                      <a:r>
                        <a:rPr lang="ru-RU" sz="1400" b="0" i="0" u="none" strike="noStrike">
                          <a:solidFill>
                            <a:srgbClr val="000000"/>
                          </a:solidFill>
                          <a:effectLst/>
                          <a:latin typeface="Arial" panose="020B0604020202020204" pitchFamily="34" charset="0"/>
                        </a:rPr>
                        <a:t>Образование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dirty="0">
                          <a:solidFill>
                            <a:srgbClr val="000000"/>
                          </a:solidFill>
                          <a:effectLst/>
                          <a:latin typeface="Arial" panose="020B0604020202020204" pitchFamily="34" charset="0"/>
                        </a:rPr>
                        <a:t>100 576 594,8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100 604 964,0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27879">
                <a:tc>
                  <a:txBody>
                    <a:bodyPr/>
                    <a:lstStyle/>
                    <a:p>
                      <a:pPr algn="l" rtl="0" fontAlgn="t"/>
                      <a:r>
                        <a:rPr lang="ru-RU" sz="1400" b="0" i="0" u="none" strike="noStrike">
                          <a:solidFill>
                            <a:srgbClr val="000000"/>
                          </a:solidFill>
                          <a:effectLst/>
                          <a:latin typeface="Arial" panose="020B0604020202020204" pitchFamily="34" charset="0"/>
                        </a:rPr>
                        <a:t>Культура, кинематография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24 694 921,6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24 646 890,5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27879">
                <a:tc>
                  <a:txBody>
                    <a:bodyPr/>
                    <a:lstStyle/>
                    <a:p>
                      <a:pPr algn="l" rtl="0" fontAlgn="t"/>
                      <a:r>
                        <a:rPr lang="ru-RU" sz="1400" b="0" i="0" u="none" strike="noStrike">
                          <a:solidFill>
                            <a:srgbClr val="000000"/>
                          </a:solidFill>
                          <a:effectLst/>
                          <a:latin typeface="Arial" panose="020B0604020202020204" pitchFamily="34" charset="0"/>
                        </a:rPr>
                        <a:t>Здравоохранение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51 015 131,8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50 833 458,9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27879">
                <a:tc>
                  <a:txBody>
                    <a:bodyPr/>
                    <a:lstStyle/>
                    <a:p>
                      <a:pPr algn="l" rtl="0" fontAlgn="t"/>
                      <a:r>
                        <a:rPr lang="ru-RU" sz="1400" b="0" i="0" u="none" strike="noStrike">
                          <a:solidFill>
                            <a:srgbClr val="000000"/>
                          </a:solidFill>
                          <a:effectLst/>
                          <a:latin typeface="Arial" panose="020B0604020202020204" pitchFamily="34" charset="0"/>
                        </a:rPr>
                        <a:t>Социальная политика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59 724 380,0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58 686 768,6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27879">
                <a:tc>
                  <a:txBody>
                    <a:bodyPr/>
                    <a:lstStyle/>
                    <a:p>
                      <a:pPr algn="l" rtl="0" fontAlgn="t"/>
                      <a:r>
                        <a:rPr lang="ru-RU" sz="1400" b="0" i="0" u="none" strike="noStrike">
                          <a:solidFill>
                            <a:srgbClr val="000000"/>
                          </a:solidFill>
                          <a:effectLst/>
                          <a:latin typeface="Arial" panose="020B0604020202020204" pitchFamily="34" charset="0"/>
                        </a:rPr>
                        <a:t>Физическая культура и спорт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dirty="0">
                          <a:solidFill>
                            <a:srgbClr val="000000"/>
                          </a:solidFill>
                          <a:effectLst/>
                          <a:latin typeface="Arial" panose="020B0604020202020204" pitchFamily="34" charset="0"/>
                        </a:rPr>
                        <a:t>12 144 733,6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12 190 904,8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27879">
                <a:tc>
                  <a:txBody>
                    <a:bodyPr/>
                    <a:lstStyle/>
                    <a:p>
                      <a:pPr algn="l" rtl="0" fontAlgn="t"/>
                      <a:r>
                        <a:rPr lang="ru-RU" sz="1400" b="0" i="0" u="none" strike="noStrike">
                          <a:solidFill>
                            <a:srgbClr val="000000"/>
                          </a:solidFill>
                          <a:effectLst/>
                          <a:latin typeface="Arial" panose="020B0604020202020204" pitchFamily="34" charset="0"/>
                        </a:rPr>
                        <a:t>Средства  массовой информации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1 770 609,6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1 761 191,7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455757">
                <a:tc>
                  <a:txBody>
                    <a:bodyPr/>
                    <a:lstStyle/>
                    <a:p>
                      <a:pPr algn="just" rtl="0" fontAlgn="t"/>
                      <a:r>
                        <a:rPr lang="ru-RU" sz="1400" b="0" i="0" u="none" strike="noStrike">
                          <a:solidFill>
                            <a:srgbClr val="000000"/>
                          </a:solidFill>
                          <a:effectLst/>
                          <a:latin typeface="Arial" panose="020B0604020202020204" pitchFamily="34" charset="0"/>
                        </a:rPr>
                        <a:t>Обслуживание государственного (муниципального) долга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dirty="0">
                          <a:solidFill>
                            <a:srgbClr val="000000"/>
                          </a:solidFill>
                          <a:effectLst/>
                          <a:latin typeface="Arial" panose="020B0604020202020204" pitchFamily="34" charset="0"/>
                        </a:rPr>
                        <a:t>535 680,7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a:solidFill>
                            <a:srgbClr val="000000"/>
                          </a:solidFill>
                          <a:effectLst/>
                          <a:latin typeface="Arial" panose="020B0604020202020204" pitchFamily="34" charset="0"/>
                        </a:rPr>
                        <a:t>535 680,7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683636">
                <a:tc>
                  <a:txBody>
                    <a:bodyPr/>
                    <a:lstStyle/>
                    <a:p>
                      <a:pPr algn="just" rtl="0" fontAlgn="t"/>
                      <a:r>
                        <a:rPr lang="ru-RU" sz="1400" b="0" i="0" u="none" strike="noStrike">
                          <a:solidFill>
                            <a:srgbClr val="000000"/>
                          </a:solidFill>
                          <a:effectLst/>
                          <a:latin typeface="Arial" panose="020B0604020202020204" pitchFamily="34" charset="0"/>
                        </a:rPr>
                        <a:t>Межбюджетные трансферты общего характера бюджетам бюджетной системы Российской Федерации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dirty="0">
                          <a:solidFill>
                            <a:srgbClr val="000000"/>
                          </a:solidFill>
                          <a:effectLst/>
                          <a:latin typeface="Arial" panose="020B0604020202020204" pitchFamily="34" charset="0"/>
                        </a:rPr>
                        <a:t>25 464 759,5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400" b="0" i="0" u="none" strike="noStrike" dirty="0">
                          <a:solidFill>
                            <a:srgbClr val="000000"/>
                          </a:solidFill>
                          <a:effectLst/>
                          <a:latin typeface="Arial" panose="020B0604020202020204" pitchFamily="34" charset="0"/>
                        </a:rPr>
                        <a:t>25 566 537,7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6" name="Текст 2">
            <a:extLst>
              <a:ext uri="{FF2B5EF4-FFF2-40B4-BE49-F238E27FC236}">
                <a16:creationId xmlns:a16="http://schemas.microsoft.com/office/drawing/2014/main" id="{16226724-24BB-4BBF-9958-3A305EB23BA6}"/>
              </a:ext>
            </a:extLst>
          </p:cNvPr>
          <p:cNvSpPr txBox="1">
            <a:spLocks/>
          </p:cNvSpPr>
          <p:nvPr/>
        </p:nvSpPr>
        <p:spPr>
          <a:xfrm>
            <a:off x="560070" y="5705029"/>
            <a:ext cx="8300136"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ru-RU" sz="900" b="0" i="1" dirty="0"/>
              <a:t>* - в соответствии с Законом Республики Татарстан от 23.11.2022 № 82-ЗРТ «О бюджете Республики Татарстан на 2023 год и на плановый период 2024 и 2025 годов» (в редакции Закона Республики Татарстан от 18.12.2023 № 126-ЗРТ)</a:t>
            </a:r>
          </a:p>
        </p:txBody>
      </p:sp>
    </p:spTree>
    <p:extLst>
      <p:ext uri="{BB962C8B-B14F-4D97-AF65-F5344CB8AC3E}">
        <p14:creationId xmlns:p14="http://schemas.microsoft.com/office/powerpoint/2010/main" val="66697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75337" y="0"/>
            <a:ext cx="8382000" cy="400110"/>
          </a:xfrm>
          <a:prstGeom prst="rect">
            <a:avLst/>
          </a:prstGeom>
        </p:spPr>
        <p:txBody>
          <a:bodyPr wrap="square">
            <a:spAutoFit/>
          </a:bodyPr>
          <a:lstStyle/>
          <a:p>
            <a:pPr algn="ctr"/>
            <a:r>
              <a:rPr lang="ru-RU" sz="2000" b="1" dirty="0">
                <a:solidFill>
                  <a:schemeClr val="accent2"/>
                </a:solidFill>
              </a:rPr>
              <a:t>Уважаемые татарстанцы! </a:t>
            </a:r>
            <a:r>
              <a:rPr lang="ru-RU" sz="2000" b="1" dirty="0" err="1">
                <a:solidFill>
                  <a:schemeClr val="accent2"/>
                </a:solidFill>
              </a:rPr>
              <a:t>Хөрмәтле</a:t>
            </a:r>
            <a:r>
              <a:rPr lang="ru-RU" sz="2000" b="1" dirty="0">
                <a:solidFill>
                  <a:schemeClr val="accent2"/>
                </a:solidFill>
              </a:rPr>
              <a:t> </a:t>
            </a:r>
            <a:r>
              <a:rPr lang="ru-RU" sz="2000" b="1" dirty="0" err="1">
                <a:solidFill>
                  <a:schemeClr val="accent2"/>
                </a:solidFill>
              </a:rPr>
              <a:t>дуслар</a:t>
            </a:r>
            <a:r>
              <a:rPr lang="ru-RU" sz="2000" b="1" dirty="0">
                <a:solidFill>
                  <a:schemeClr val="accent2"/>
                </a:solidFill>
              </a:rPr>
              <a:t>!</a:t>
            </a:r>
          </a:p>
        </p:txBody>
      </p:sp>
      <p:grpSp>
        <p:nvGrpSpPr>
          <p:cNvPr id="8" name="Группа 7"/>
          <p:cNvGrpSpPr/>
          <p:nvPr/>
        </p:nvGrpSpPr>
        <p:grpSpPr>
          <a:xfrm>
            <a:off x="781032" y="367034"/>
            <a:ext cx="8118664" cy="2879634"/>
            <a:chOff x="776548" y="710619"/>
            <a:chExt cx="7849949" cy="2879634"/>
          </a:xfrm>
        </p:grpSpPr>
        <p:sp>
          <p:nvSpPr>
            <p:cNvPr id="6" name="Прямоугольник 5"/>
            <p:cNvSpPr/>
            <p:nvPr/>
          </p:nvSpPr>
          <p:spPr>
            <a:xfrm>
              <a:off x="2708842" y="710619"/>
              <a:ext cx="5917655" cy="2879634"/>
            </a:xfrm>
            <a:prstGeom prst="rect">
              <a:avLst/>
            </a:prstGeom>
          </p:spPr>
          <p:txBody>
            <a:bodyPr wrap="square">
              <a:spAutoFit/>
            </a:bodyPr>
            <a:lstStyle/>
            <a:p>
              <a:pPr indent="270510" algn="just">
                <a:lnSpc>
                  <a:spcPct val="115000"/>
                </a:lnSpc>
                <a:spcAft>
                  <a:spcPts val="0"/>
                </a:spcAft>
              </a:pPr>
              <a:r>
                <a:rPr lang="ru-RU" sz="1050" i="1" dirty="0">
                  <a:ea typeface="Calibri" panose="020F0502020204030204" pitchFamily="34" charset="0"/>
                  <a:cs typeface="Times New Roman" panose="02020603050405020304" pitchFamily="18" charset="0"/>
                </a:rPr>
                <a:t>Эффективное, ответственное и прозрачное управление общественными финансами является одним из необходимых условий для повышения уровня и качества жизни населения, устойчивого экономического роста, модернизации экономики и социальной сферы и достижения других стратегических целей социально-экономического развития Республики Татарстан. </a:t>
              </a:r>
            </a:p>
            <a:p>
              <a:pPr indent="270510" algn="just">
                <a:lnSpc>
                  <a:spcPct val="115000"/>
                </a:lnSpc>
              </a:pPr>
              <a:r>
                <a:rPr lang="ru-RU" sz="1050" i="1" dirty="0"/>
                <a:t>В настоящее время на состояние экономики </a:t>
              </a:r>
              <a:r>
                <a:rPr lang="ru-RU" sz="1050" i="1" dirty="0">
                  <a:ea typeface="Calibri" panose="020F0502020204030204" pitchFamily="34" charset="0"/>
                  <a:cs typeface="Times New Roman" panose="02020603050405020304" pitchFamily="18" charset="0"/>
                </a:rPr>
                <a:t>Республики Татарстан</a:t>
              </a:r>
              <a:r>
                <a:rPr lang="ru-RU" sz="1050" i="1" dirty="0"/>
                <a:t> продолжает влиять геополитическая ситуация, введение ограничительных санкций, разрыв межхозяйственных связей. </a:t>
              </a:r>
            </a:p>
            <a:p>
              <a:pPr indent="270510" algn="just">
                <a:lnSpc>
                  <a:spcPct val="115000"/>
                </a:lnSpc>
              </a:pPr>
              <a:r>
                <a:rPr lang="ru-RU" sz="1050" i="1" dirty="0">
                  <a:ea typeface="Calibri" panose="020F0502020204030204" pitchFamily="34" charset="0"/>
                  <a:cs typeface="Times New Roman" panose="02020603050405020304" pitchFamily="18" charset="0"/>
                </a:rPr>
                <a:t>Несмотря на нестабильную экономическую ситуацию в республике </a:t>
              </a:r>
              <a:r>
                <a:rPr lang="ru-RU" sz="1050" i="1" dirty="0"/>
                <a:t>в условиях антироссийского санкционного давления, </a:t>
              </a:r>
              <a:r>
                <a:rPr lang="ru-RU" sz="1050" i="1" dirty="0">
                  <a:ea typeface="Calibri" panose="020F0502020204030204" pitchFamily="34" charset="0"/>
                  <a:cs typeface="Times New Roman" panose="02020603050405020304" pitchFamily="18" charset="0"/>
                </a:rPr>
                <a:t>бюджетная и налоговая политики республики в 2023 году были направлены на реализацию задач, поставленных в послании Раиса Республики Татарстан Государственному Совету Республики Татарстан, а также на обеспечение долгосрочной сбалансированности и устойчивости бюджетной системы, социальной стабильности, укрепления </a:t>
              </a:r>
              <a:r>
                <a:rPr lang="ru-RU" sz="1050" i="1" dirty="0"/>
                <a:t>экономики </a:t>
              </a:r>
              <a:r>
                <a:rPr lang="ru-RU" sz="1050" i="1" dirty="0">
                  <a:ea typeface="Calibri" panose="020F0502020204030204" pitchFamily="34" charset="0"/>
                  <a:cs typeface="Times New Roman" panose="02020603050405020304" pitchFamily="18" charset="0"/>
                </a:rPr>
                <a:t>республики </a:t>
              </a:r>
              <a:r>
                <a:rPr lang="ru-RU" sz="1050" i="1" dirty="0"/>
                <a:t>после «ковидного» периода </a:t>
              </a:r>
              <a:r>
                <a:rPr lang="ru-RU" sz="1050" i="1" dirty="0">
                  <a:ea typeface="Calibri" panose="020F0502020204030204" pitchFamily="34" charset="0"/>
                  <a:cs typeface="Times New Roman" panose="02020603050405020304" pitchFamily="18" charset="0"/>
                </a:rPr>
                <a:t> и дальнейшего интенсивного развития. </a:t>
              </a:r>
              <a:endParaRPr lang="ru-RU" sz="1050" i="1" dirty="0"/>
            </a:p>
          </p:txBody>
        </p:sp>
        <p:pic>
          <p:nvPicPr>
            <p:cNvPr id="7" name="Рисунок 6"/>
            <p:cNvPicPr>
              <a:picLocks noChangeAspect="1"/>
            </p:cNvPicPr>
            <p:nvPr/>
          </p:nvPicPr>
          <p:blipFill>
            <a:blip r:embed="rId2"/>
            <a:stretch>
              <a:fillRect/>
            </a:stretch>
          </p:blipFill>
          <p:spPr>
            <a:xfrm>
              <a:off x="776548" y="786616"/>
              <a:ext cx="1849433" cy="2760715"/>
            </a:xfrm>
            <a:prstGeom prst="rect">
              <a:avLst/>
            </a:prstGeom>
          </p:spPr>
        </p:pic>
      </p:grpSp>
      <p:sp>
        <p:nvSpPr>
          <p:cNvPr id="10" name="Прямоугольник 9"/>
          <p:cNvSpPr/>
          <p:nvPr/>
        </p:nvSpPr>
        <p:spPr>
          <a:xfrm>
            <a:off x="437326" y="3246668"/>
            <a:ext cx="8462370" cy="2755434"/>
          </a:xfrm>
          <a:prstGeom prst="rect">
            <a:avLst/>
          </a:prstGeom>
        </p:spPr>
        <p:txBody>
          <a:bodyPr wrap="square">
            <a:spAutoFit/>
          </a:bodyPr>
          <a:lstStyle/>
          <a:p>
            <a:pPr indent="270510" algn="just">
              <a:lnSpc>
                <a:spcPct val="115000"/>
              </a:lnSpc>
              <a:spcAft>
                <a:spcPts val="0"/>
              </a:spcAft>
            </a:pPr>
            <a:r>
              <a:rPr lang="ru-RU" sz="1050" i="1" dirty="0">
                <a:ea typeface="Calibri" panose="020F0502020204030204" pitchFamily="34" charset="0"/>
                <a:cs typeface="Times New Roman" panose="02020603050405020304" pitchFamily="18" charset="0"/>
              </a:rPr>
              <a:t>В целях реализации принципа прозрачности (открытости), а также для повышения эффективности принимаемых решений, обеспечения целевого использования бюджетных средств и возможности общественного контроля проводится информирование населения об осуществлении бюджетного процесса. Для повышения доступности информации о состоянии общественных финансов в республике Министерством финансов Республики Татарстан в последние несколько лет разрабатывается брошюра «Бюджет для граждан». </a:t>
            </a:r>
          </a:p>
          <a:p>
            <a:pPr indent="270510" algn="just">
              <a:lnSpc>
                <a:spcPct val="115000"/>
              </a:lnSpc>
              <a:spcAft>
                <a:spcPts val="0"/>
              </a:spcAft>
            </a:pPr>
            <a:r>
              <a:rPr lang="ru-RU" sz="1050" i="1" dirty="0">
                <a:ea typeface="Calibri" panose="020F0502020204030204" pitchFamily="34" charset="0"/>
                <a:cs typeface="Times New Roman" panose="02020603050405020304" pitchFamily="18" charset="0"/>
              </a:rPr>
              <a:t>«Бюджет для граждан» формируется для предоставления Вам возможности ознакомления с основными целями, задачами и приоритетными направлениями политики Республики Татарстан в бюджетной сфере, основными характеристиками бюджета республики и результатами его исполнения.</a:t>
            </a:r>
          </a:p>
          <a:p>
            <a:pPr indent="270510" algn="just">
              <a:lnSpc>
                <a:spcPct val="115000"/>
              </a:lnSpc>
              <a:spcAft>
                <a:spcPts val="0"/>
              </a:spcAft>
            </a:pPr>
            <a:r>
              <a:rPr lang="ru-RU" sz="1050" i="1" dirty="0">
                <a:ea typeface="Calibri" panose="020F0502020204030204" pitchFamily="34" charset="0"/>
                <a:cs typeface="Times New Roman" panose="02020603050405020304" pitchFamily="18" charset="0"/>
              </a:rPr>
              <a:t>Уважаемые друзья! Надеемся, что представленная информация вызовет у Вас интерес, и приглашаем Вас посещать официальный сайт Министерства финансов Республики Татарстан и в дальнейшем, где будут продолжены публикации по вопросам бюджета и бюджетного процесса в нашей республике.</a:t>
            </a:r>
          </a:p>
          <a:p>
            <a:pPr marL="4219575" lvl="1">
              <a:lnSpc>
                <a:spcPct val="115000"/>
              </a:lnSpc>
            </a:pPr>
            <a:r>
              <a:rPr lang="ru-RU" sz="1200" b="1" i="1" dirty="0">
                <a:solidFill>
                  <a:schemeClr val="accent3"/>
                </a:solidFill>
                <a:ea typeface="Calibri" panose="020F0502020204030204" pitchFamily="34" charset="0"/>
                <a:cs typeface="Times New Roman" panose="02020603050405020304" pitchFamily="18" charset="0"/>
              </a:rPr>
              <a:t>С наилучшими пожеланиями,</a:t>
            </a:r>
          </a:p>
          <a:p>
            <a:pPr marL="4219575" lvl="1">
              <a:lnSpc>
                <a:spcPct val="115000"/>
              </a:lnSpc>
            </a:pPr>
            <a:r>
              <a:rPr lang="ru-RU" sz="1200" b="1" i="1" dirty="0">
                <a:solidFill>
                  <a:schemeClr val="accent3"/>
                </a:solidFill>
                <a:ea typeface="Calibri" panose="020F0502020204030204" pitchFamily="34" charset="0"/>
                <a:cs typeface="Times New Roman" panose="02020603050405020304" pitchFamily="18" charset="0"/>
              </a:rPr>
              <a:t>Министр финансов Республики Татарстан</a:t>
            </a:r>
          </a:p>
          <a:p>
            <a:pPr marL="4219575" lvl="1">
              <a:lnSpc>
                <a:spcPct val="115000"/>
              </a:lnSpc>
            </a:pPr>
            <a:r>
              <a:rPr lang="ru-RU" sz="1200" b="1" i="1" dirty="0" err="1">
                <a:solidFill>
                  <a:schemeClr val="accent3"/>
                </a:solidFill>
                <a:ea typeface="Calibri" panose="020F0502020204030204" pitchFamily="34" charset="0"/>
                <a:cs typeface="Times New Roman" panose="02020603050405020304" pitchFamily="18" charset="0"/>
              </a:rPr>
              <a:t>Р.Р.Гайзатуллин</a:t>
            </a:r>
            <a:endParaRPr lang="ru-RU" sz="1200" b="1" i="1" dirty="0">
              <a:solidFill>
                <a:schemeClr val="accent3"/>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7384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754018242"/>
              </p:ext>
            </p:extLst>
          </p:nvPr>
        </p:nvGraphicFramePr>
        <p:xfrm>
          <a:off x="488198" y="453356"/>
          <a:ext cx="8374277" cy="4618524"/>
        </p:xfrm>
        <a:graphic>
          <a:graphicData uri="http://schemas.openxmlformats.org/drawingml/2006/table">
            <a:tbl>
              <a:tblPr>
                <a:tableStyleId>{616DA210-FB5B-4158-B5E0-FEB733F419BA}</a:tableStyleId>
              </a:tblPr>
              <a:tblGrid>
                <a:gridCol w="5288990">
                  <a:extLst>
                    <a:ext uri="{9D8B030D-6E8A-4147-A177-3AD203B41FA5}">
                      <a16:colId xmlns:a16="http://schemas.microsoft.com/office/drawing/2014/main" val="20000"/>
                    </a:ext>
                  </a:extLst>
                </a:gridCol>
                <a:gridCol w="1479935">
                  <a:extLst>
                    <a:ext uri="{9D8B030D-6E8A-4147-A177-3AD203B41FA5}">
                      <a16:colId xmlns:a16="http://schemas.microsoft.com/office/drawing/2014/main" val="20001"/>
                    </a:ext>
                  </a:extLst>
                </a:gridCol>
                <a:gridCol w="1605352">
                  <a:extLst>
                    <a:ext uri="{9D8B030D-6E8A-4147-A177-3AD203B41FA5}">
                      <a16:colId xmlns:a16="http://schemas.microsoft.com/office/drawing/2014/main" val="20002"/>
                    </a:ext>
                  </a:extLst>
                </a:gridCol>
              </a:tblGrid>
              <a:tr h="518606">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solidFill>
                            <a:schemeClr val="tx1"/>
                          </a:solidFill>
                          <a:effectLst/>
                        </a:rPr>
                        <a:t>2023 год</a:t>
                      </a:r>
                      <a:br>
                        <a:rPr lang="ru-RU" sz="1400" b="1" u="none" strike="noStrike" dirty="0">
                          <a:solidFill>
                            <a:schemeClr val="tx1"/>
                          </a:solidFill>
                          <a:effectLst/>
                        </a:rPr>
                      </a:br>
                      <a:r>
                        <a:rPr lang="ru-RU" sz="1400" b="1" u="none" strike="noStrike" dirty="0">
                          <a:solidFill>
                            <a:schemeClr val="tx1"/>
                          </a:solidFill>
                          <a:effectLst/>
                        </a:rPr>
                        <a:t>(план),</a:t>
                      </a:r>
                      <a:br>
                        <a:rPr lang="ru-RU" sz="1400" b="1" u="none" strike="noStrike" dirty="0">
                          <a:solidFill>
                            <a:schemeClr val="tx1"/>
                          </a:solidFill>
                          <a:effectLst/>
                        </a:rPr>
                      </a:br>
                      <a:r>
                        <a:rPr lang="ru-RU" sz="1400" b="1" u="none" strike="noStrike" dirty="0">
                          <a:solidFill>
                            <a:schemeClr val="tx1"/>
                          </a:solidFill>
                          <a:effectLst/>
                        </a:rPr>
                        <a:t>тыс. рублей</a:t>
                      </a:r>
                      <a:endParaRPr lang="ru-RU" sz="14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solidFill>
                            <a:schemeClr val="tx1"/>
                          </a:solidFill>
                          <a:effectLst/>
                        </a:rPr>
                        <a:t>2023 год</a:t>
                      </a:r>
                      <a:br>
                        <a:rPr lang="ru-RU" sz="1400" b="1" u="none" strike="noStrike" dirty="0">
                          <a:solidFill>
                            <a:schemeClr val="tx1"/>
                          </a:solidFill>
                          <a:effectLst/>
                        </a:rPr>
                      </a:br>
                      <a:r>
                        <a:rPr lang="ru-RU" sz="1400" b="1" u="none" strike="noStrike" dirty="0">
                          <a:solidFill>
                            <a:schemeClr val="tx1"/>
                          </a:solidFill>
                          <a:effectLst/>
                        </a:rPr>
                        <a:t>(факт),</a:t>
                      </a:r>
                      <a:br>
                        <a:rPr lang="ru-RU" sz="1400" b="1" u="none" strike="noStrike" dirty="0">
                          <a:solidFill>
                            <a:schemeClr val="tx1"/>
                          </a:solidFill>
                          <a:effectLst/>
                        </a:rPr>
                      </a:br>
                      <a:r>
                        <a:rPr lang="ru-RU" sz="1400" b="1" u="none" strike="noStrike" dirty="0">
                          <a:solidFill>
                            <a:schemeClr val="tx1"/>
                          </a:solidFill>
                          <a:effectLst/>
                        </a:rPr>
                        <a:t>тыс. рублей</a:t>
                      </a:r>
                      <a:endParaRPr lang="ru-RU" sz="14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2869">
                <a:tc>
                  <a:txBody>
                    <a:bodyPr/>
                    <a:lstStyle/>
                    <a:p>
                      <a:pPr algn="ctr" rtl="0" fontAlgn="ctr"/>
                      <a:r>
                        <a:rPr lang="ru-RU" sz="13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300" b="1" i="0" u="none" strike="noStrike">
                          <a:solidFill>
                            <a:srgbClr val="000000"/>
                          </a:solidFill>
                          <a:effectLst/>
                          <a:latin typeface="Arial" panose="020B0604020202020204" pitchFamily="34" charset="0"/>
                        </a:rPr>
                        <a:t>23 337 302,9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300" b="1" i="0" u="none" strike="noStrike">
                          <a:solidFill>
                            <a:srgbClr val="000000"/>
                          </a:solidFill>
                          <a:effectLst/>
                          <a:latin typeface="Arial" panose="020B0604020202020204" pitchFamily="34" charset="0"/>
                        </a:rPr>
                        <a:t>21 326 815,0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411633">
                <a:tc>
                  <a:txBody>
                    <a:bodyPr/>
                    <a:lstStyle/>
                    <a:p>
                      <a:pPr algn="just" rtl="0" fontAlgn="t"/>
                      <a:r>
                        <a:rPr lang="ru-RU" sz="1300" b="0" i="0" u="none" strike="noStrike">
                          <a:solidFill>
                            <a:srgbClr val="000000"/>
                          </a:solidFill>
                          <a:effectLst/>
                          <a:latin typeface="Arial" panose="020B0604020202020204" pitchFamily="34" charset="0"/>
                        </a:rPr>
                        <a:t>Функционирование высшего должностного лица субъекта Российской Федерации и муниципального образования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641 551,2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647 917,6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2083">
                <a:tc>
                  <a:txBody>
                    <a:bodyPr/>
                    <a:lstStyle/>
                    <a:p>
                      <a:pPr algn="just" rtl="0" fontAlgn="t"/>
                      <a:r>
                        <a:rPr lang="ru-RU" sz="1300" b="0" i="0" u="none" strike="noStrike">
                          <a:solidFill>
                            <a:srgbClr val="000000"/>
                          </a:solidFill>
                          <a:effectLst/>
                          <a:latin typeface="Arial" panose="020B0604020202020204" pitchFamily="34"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468 971,3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479 699,4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2083">
                <a:tc>
                  <a:txBody>
                    <a:bodyPr/>
                    <a:lstStyle/>
                    <a:p>
                      <a:pPr algn="just" rtl="0" fontAlgn="t"/>
                      <a:r>
                        <a:rPr lang="ru-RU" sz="1300" b="0" i="0" u="none" strike="noStrike">
                          <a:solidFill>
                            <a:srgbClr val="000000"/>
                          </a:solidFill>
                          <a:effectLst/>
                          <a:latin typeface="Arial" panose="020B0604020202020204" pitchFamily="34"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428 717,4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448 391,8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60521">
                <a:tc>
                  <a:txBody>
                    <a:bodyPr/>
                    <a:lstStyle/>
                    <a:p>
                      <a:pPr algn="just" rtl="0" fontAlgn="t"/>
                      <a:r>
                        <a:rPr lang="ru-RU" sz="1300" b="0" i="0" u="none" strike="noStrike">
                          <a:solidFill>
                            <a:srgbClr val="000000"/>
                          </a:solidFill>
                          <a:effectLst/>
                          <a:latin typeface="Arial" panose="020B0604020202020204" pitchFamily="34" charset="0"/>
                        </a:rPr>
                        <a:t>Судебная система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785 842,6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790 338,8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49439">
                <a:tc>
                  <a:txBody>
                    <a:bodyPr/>
                    <a:lstStyle/>
                    <a:p>
                      <a:pPr algn="just" rtl="0" fontAlgn="t"/>
                      <a:r>
                        <a:rPr lang="ru-RU" sz="1300" b="0" i="0" u="none" strike="noStrike">
                          <a:solidFill>
                            <a:srgbClr val="000000"/>
                          </a:solidFill>
                          <a:effectLst/>
                          <a:latin typeface="Arial" panose="020B0604020202020204" pitchFamily="34" charset="0"/>
                        </a:rPr>
                        <a:t>Обеспечение деятельности финансовых, налоговых и таможенных органов и органов финансового (финансово-бюджетного) надзора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1 395 218,4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1 432 365,6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60521">
                <a:tc>
                  <a:txBody>
                    <a:bodyPr/>
                    <a:lstStyle/>
                    <a:p>
                      <a:pPr algn="just" rtl="0" fontAlgn="t"/>
                      <a:r>
                        <a:rPr lang="ru-RU" sz="1300" b="0" i="0" u="none" strike="noStrike">
                          <a:solidFill>
                            <a:srgbClr val="000000"/>
                          </a:solidFill>
                          <a:effectLst/>
                          <a:latin typeface="Arial" panose="020B0604020202020204" pitchFamily="34" charset="0"/>
                        </a:rPr>
                        <a:t>Обеспечение проведения выборов и референдумов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116 168,7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115 741,5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60521">
                <a:tc>
                  <a:txBody>
                    <a:bodyPr/>
                    <a:lstStyle/>
                    <a:p>
                      <a:pPr algn="just" rtl="0" fontAlgn="t"/>
                      <a:r>
                        <a:rPr lang="ru-RU" sz="1300" b="0" i="0" u="none" strike="noStrike">
                          <a:solidFill>
                            <a:srgbClr val="000000"/>
                          </a:solidFill>
                          <a:effectLst/>
                          <a:latin typeface="Arial" panose="020B0604020202020204" pitchFamily="34" charset="0"/>
                        </a:rPr>
                        <a:t>Международные отношения и международное сотрудничество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60521">
                <a:tc>
                  <a:txBody>
                    <a:bodyPr/>
                    <a:lstStyle/>
                    <a:p>
                      <a:pPr algn="just" rtl="0" fontAlgn="t"/>
                      <a:r>
                        <a:rPr lang="ru-RU" sz="1300" b="0" i="0" u="none" strike="noStrike">
                          <a:solidFill>
                            <a:srgbClr val="000000"/>
                          </a:solidFill>
                          <a:effectLst/>
                          <a:latin typeface="Arial" panose="020B0604020202020204" pitchFamily="34" charset="0"/>
                        </a:rPr>
                        <a:t>Фундаментальные исследования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554 628,9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554 685,8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25245">
                <a:tc>
                  <a:txBody>
                    <a:bodyPr/>
                    <a:lstStyle/>
                    <a:p>
                      <a:pPr algn="just" rtl="0" fontAlgn="t"/>
                      <a:r>
                        <a:rPr lang="ru-RU" sz="1300" b="0" i="0" u="none" strike="noStrike">
                          <a:solidFill>
                            <a:srgbClr val="000000"/>
                          </a:solidFill>
                          <a:effectLst/>
                          <a:latin typeface="Arial" panose="020B0604020202020204" pitchFamily="34" charset="0"/>
                        </a:rPr>
                        <a:t>Резервные фонды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1 929 824,9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21042">
                <a:tc>
                  <a:txBody>
                    <a:bodyPr/>
                    <a:lstStyle/>
                    <a:p>
                      <a:pPr algn="just" rtl="0" fontAlgn="t"/>
                      <a:r>
                        <a:rPr lang="ru-RU" sz="1300" b="0" i="0" u="none" strike="noStrike">
                          <a:solidFill>
                            <a:srgbClr val="000000"/>
                          </a:solidFill>
                          <a:effectLst/>
                          <a:latin typeface="Arial" panose="020B0604020202020204" pitchFamily="34" charset="0"/>
                        </a:rPr>
                        <a:t>Прикладные научные исследования в области общегосударственных вопросов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119 448,4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123 871,9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60521">
                <a:tc>
                  <a:txBody>
                    <a:bodyPr/>
                    <a:lstStyle/>
                    <a:p>
                      <a:pPr algn="just" rtl="0" fontAlgn="t"/>
                      <a:r>
                        <a:rPr lang="ru-RU" sz="1300" b="0" i="0" u="none" strike="noStrike">
                          <a:solidFill>
                            <a:srgbClr val="000000"/>
                          </a:solidFill>
                          <a:effectLst/>
                          <a:latin typeface="Arial" panose="020B0604020202020204" pitchFamily="34" charset="0"/>
                        </a:rPr>
                        <a:t>Другие общегосударственные вопросы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16 896 931,1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a:solidFill>
                            <a:srgbClr val="000000"/>
                          </a:solidFill>
                          <a:effectLst/>
                          <a:latin typeface="Arial" panose="020B0604020202020204" pitchFamily="34" charset="0"/>
                        </a:rPr>
                        <a:t>16 733 802,6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 name="Текст 4"/>
          <p:cNvSpPr>
            <a:spLocks noGrp="1"/>
          </p:cNvSpPr>
          <p:nvPr>
            <p:ph type="body" sz="quarter" idx="14"/>
          </p:nvPr>
        </p:nvSpPr>
        <p:spPr>
          <a:xfrm>
            <a:off x="567690" y="137479"/>
            <a:ext cx="8088112" cy="449262"/>
          </a:xfrm>
        </p:spPr>
        <p:txBody>
          <a:bodyPr>
            <a:normAutofit fontScale="62500" lnSpcReduction="20000"/>
          </a:bodyPr>
          <a:lstStyle/>
          <a:p>
            <a:r>
              <a:rPr lang="ru-RU" dirty="0"/>
              <a:t>Расходы по разделу «Общегосударственные вопросы» в 2023 году</a:t>
            </a:r>
          </a:p>
        </p:txBody>
      </p:sp>
    </p:spTree>
    <p:extLst>
      <p:ext uri="{BB962C8B-B14F-4D97-AF65-F5344CB8AC3E}">
        <p14:creationId xmlns:p14="http://schemas.microsoft.com/office/powerpoint/2010/main" val="2405832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трелка вниз 11"/>
          <p:cNvSpPr/>
          <p:nvPr/>
        </p:nvSpPr>
        <p:spPr>
          <a:xfrm>
            <a:off x="3867843" y="903014"/>
            <a:ext cx="1381125" cy="307636"/>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3" name="Текст 2"/>
          <p:cNvSpPr>
            <a:spLocks noGrp="1"/>
          </p:cNvSpPr>
          <p:nvPr>
            <p:ph type="body" sz="quarter" idx="14"/>
          </p:nvPr>
        </p:nvSpPr>
        <p:spPr/>
        <p:txBody>
          <a:bodyPr>
            <a:noAutofit/>
          </a:bodyPr>
          <a:lstStyle/>
          <a:p>
            <a:r>
              <a:rPr lang="ru-RU" sz="1800" dirty="0"/>
              <a:t>Расходы бюджета Республики Татарстан на содержание органов власти Республики Татарстан в 2023 году</a:t>
            </a:r>
          </a:p>
        </p:txBody>
      </p:sp>
      <p:sp>
        <p:nvSpPr>
          <p:cNvPr id="4" name="Прямоугольник 3"/>
          <p:cNvSpPr/>
          <p:nvPr/>
        </p:nvSpPr>
        <p:spPr>
          <a:xfrm>
            <a:off x="514350" y="620785"/>
            <a:ext cx="8522146" cy="3385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600" b="1" dirty="0">
                <a:solidFill>
                  <a:schemeClr val="tx2"/>
                </a:solidFill>
              </a:rPr>
              <a:t>Система органов государственной власти Республики Татарстан</a:t>
            </a:r>
            <a:r>
              <a:rPr lang="ru-RU" sz="1600" dirty="0">
                <a:solidFill>
                  <a:schemeClr val="tx2"/>
                </a:solidFill>
              </a:rPr>
              <a:t> </a:t>
            </a:r>
          </a:p>
        </p:txBody>
      </p:sp>
      <p:sp>
        <p:nvSpPr>
          <p:cNvPr id="5" name="Прямоугольник 4"/>
          <p:cNvSpPr/>
          <p:nvPr/>
        </p:nvSpPr>
        <p:spPr>
          <a:xfrm>
            <a:off x="514350" y="1241567"/>
            <a:ext cx="1047750" cy="1644245"/>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err="1">
                <a:solidFill>
                  <a:schemeClr val="tx2"/>
                </a:solidFill>
              </a:rPr>
              <a:t>Админист</a:t>
            </a:r>
            <a:r>
              <a:rPr lang="ru-RU" sz="1200" dirty="0">
                <a:solidFill>
                  <a:schemeClr val="tx2"/>
                </a:solidFill>
              </a:rPr>
              <a:t>-рация Раиса Республики Татарстан и Кабинета Министров Республики Татарстан</a:t>
            </a:r>
          </a:p>
        </p:txBody>
      </p:sp>
      <p:sp>
        <p:nvSpPr>
          <p:cNvPr id="6" name="Прямоугольник 5"/>
          <p:cNvSpPr/>
          <p:nvPr/>
        </p:nvSpPr>
        <p:spPr>
          <a:xfrm>
            <a:off x="1612452" y="1241568"/>
            <a:ext cx="1016448" cy="1644244"/>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44 </a:t>
            </a:r>
            <a:r>
              <a:rPr lang="ru-RU" sz="1200" dirty="0" err="1">
                <a:solidFill>
                  <a:schemeClr val="tx2"/>
                </a:solidFill>
              </a:rPr>
              <a:t>республи</a:t>
            </a:r>
            <a:r>
              <a:rPr lang="ru-RU" sz="1200" dirty="0">
                <a:solidFill>
                  <a:schemeClr val="tx2"/>
                </a:solidFill>
              </a:rPr>
              <a:t>-канских органа исполни- тельной</a:t>
            </a:r>
            <a:r>
              <a:rPr lang="ru-RU" sz="1000" dirty="0">
                <a:solidFill>
                  <a:schemeClr val="tx2"/>
                </a:solidFill>
              </a:rPr>
              <a:t> </a:t>
            </a:r>
            <a:r>
              <a:rPr lang="ru-RU" sz="1200" dirty="0">
                <a:solidFill>
                  <a:schemeClr val="tx2"/>
                </a:solidFill>
              </a:rPr>
              <a:t>власти Республики Татарстан</a:t>
            </a:r>
          </a:p>
        </p:txBody>
      </p:sp>
      <p:sp>
        <p:nvSpPr>
          <p:cNvPr id="7" name="Прямоугольник 6"/>
          <p:cNvSpPr/>
          <p:nvPr/>
        </p:nvSpPr>
        <p:spPr>
          <a:xfrm>
            <a:off x="2679252" y="1241567"/>
            <a:ext cx="1130747" cy="1644243"/>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Аппарат </a:t>
            </a:r>
            <a:r>
              <a:rPr lang="ru-RU" sz="1200" dirty="0" err="1">
                <a:solidFill>
                  <a:schemeClr val="tx2"/>
                </a:solidFill>
              </a:rPr>
              <a:t>Государст</a:t>
            </a:r>
            <a:r>
              <a:rPr lang="ru-RU" sz="1200" dirty="0">
                <a:solidFill>
                  <a:schemeClr val="tx2"/>
                </a:solidFill>
              </a:rPr>
              <a:t>-венного Совета Республики Татарстан</a:t>
            </a:r>
          </a:p>
        </p:txBody>
      </p:sp>
      <p:sp>
        <p:nvSpPr>
          <p:cNvPr id="8" name="Прямоугольник 7"/>
          <p:cNvSpPr/>
          <p:nvPr/>
        </p:nvSpPr>
        <p:spPr>
          <a:xfrm>
            <a:off x="3860351" y="1241568"/>
            <a:ext cx="1035499" cy="1644242"/>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Счетная палата Республики Татарстан</a:t>
            </a:r>
          </a:p>
        </p:txBody>
      </p:sp>
      <p:sp>
        <p:nvSpPr>
          <p:cNvPr id="9" name="Прямоугольник 8"/>
          <p:cNvSpPr/>
          <p:nvPr/>
        </p:nvSpPr>
        <p:spPr>
          <a:xfrm>
            <a:off x="4946202" y="1251776"/>
            <a:ext cx="1130747" cy="1634033"/>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Центральная избиратель-ная комиссия Республики Татарстан</a:t>
            </a:r>
          </a:p>
        </p:txBody>
      </p:sp>
      <p:sp>
        <p:nvSpPr>
          <p:cNvPr id="10" name="Прямоугольник 9"/>
          <p:cNvSpPr/>
          <p:nvPr/>
        </p:nvSpPr>
        <p:spPr>
          <a:xfrm>
            <a:off x="6127301" y="1241567"/>
            <a:ext cx="1035499" cy="1634033"/>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err="1">
                <a:solidFill>
                  <a:schemeClr val="tx2"/>
                </a:solidFill>
              </a:rPr>
              <a:t>Конститу-ционный</a:t>
            </a:r>
            <a:r>
              <a:rPr lang="ru-RU" sz="1200" dirty="0">
                <a:solidFill>
                  <a:schemeClr val="tx2"/>
                </a:solidFill>
              </a:rPr>
              <a:t> совет Республики Татарстан</a:t>
            </a:r>
          </a:p>
        </p:txBody>
      </p:sp>
      <p:sp>
        <p:nvSpPr>
          <p:cNvPr id="11" name="Прямоугольник 10"/>
          <p:cNvSpPr/>
          <p:nvPr/>
        </p:nvSpPr>
        <p:spPr>
          <a:xfrm>
            <a:off x="7213152" y="1241567"/>
            <a:ext cx="1823344" cy="1644241"/>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Аппараты Уполномоченного по правам человека в Республике Татарстан, Уполномоченного по правам ребенка в Республике Татарстан</a:t>
            </a:r>
          </a:p>
        </p:txBody>
      </p:sp>
      <p:graphicFrame>
        <p:nvGraphicFramePr>
          <p:cNvPr id="14" name="Диаграмма 13"/>
          <p:cNvGraphicFramePr/>
          <p:nvPr>
            <p:extLst>
              <p:ext uri="{D42A27DB-BD31-4B8C-83A1-F6EECF244321}">
                <p14:modId xmlns:p14="http://schemas.microsoft.com/office/powerpoint/2010/main" val="151962741"/>
              </p:ext>
            </p:extLst>
          </p:nvPr>
        </p:nvGraphicFramePr>
        <p:xfrm>
          <a:off x="514352" y="3522658"/>
          <a:ext cx="2428874" cy="32119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Диаграмма 15"/>
          <p:cNvGraphicFramePr/>
          <p:nvPr>
            <p:extLst>
              <p:ext uri="{D42A27DB-BD31-4B8C-83A1-F6EECF244321}">
                <p14:modId xmlns:p14="http://schemas.microsoft.com/office/powerpoint/2010/main" val="86599835"/>
              </p:ext>
            </p:extLst>
          </p:nvPr>
        </p:nvGraphicFramePr>
        <p:xfrm>
          <a:off x="2943226" y="3522657"/>
          <a:ext cx="2533649" cy="3211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Таблица 16"/>
          <p:cNvGraphicFramePr>
            <a:graphicFrameLocks noGrp="1"/>
          </p:cNvGraphicFramePr>
          <p:nvPr>
            <p:extLst>
              <p:ext uri="{D42A27DB-BD31-4B8C-83A1-F6EECF244321}">
                <p14:modId xmlns:p14="http://schemas.microsoft.com/office/powerpoint/2010/main" val="1179296770"/>
              </p:ext>
            </p:extLst>
          </p:nvPr>
        </p:nvGraphicFramePr>
        <p:xfrm>
          <a:off x="5690815" y="3711388"/>
          <a:ext cx="3238032" cy="1483019"/>
        </p:xfrm>
        <a:graphic>
          <a:graphicData uri="http://schemas.openxmlformats.org/drawingml/2006/table">
            <a:tbl>
              <a:tblPr>
                <a:tableStyleId>{F5AB1C69-6EDB-4FF4-983F-18BD219EF322}</a:tableStyleId>
              </a:tblPr>
              <a:tblGrid>
                <a:gridCol w="3238032">
                  <a:extLst>
                    <a:ext uri="{9D8B030D-6E8A-4147-A177-3AD203B41FA5}">
                      <a16:colId xmlns:a16="http://schemas.microsoft.com/office/drawing/2014/main" val="20000"/>
                    </a:ext>
                  </a:extLst>
                </a:gridCol>
              </a:tblGrid>
              <a:tr h="1483019">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1100" dirty="0">
                          <a:solidFill>
                            <a:srgbClr val="000000"/>
                          </a:solidFill>
                        </a:rPr>
                        <a:t>Количество работников органов власти составляет </a:t>
                      </a:r>
                      <a:r>
                        <a:rPr lang="ru-RU" sz="1100" dirty="0">
                          <a:solidFill>
                            <a:schemeClr val="tx1"/>
                          </a:solidFill>
                        </a:rPr>
                        <a:t>6 810,5  человека, из них 161  </a:t>
                      </a:r>
                      <a:r>
                        <a:rPr lang="ru-RU" sz="1100" dirty="0">
                          <a:solidFill>
                            <a:srgbClr val="000000"/>
                          </a:solidFill>
                        </a:rPr>
                        <a:t>человек осуществляет переданные федеральные полномочия и финансируется за счет средств, поступающих из федерального бюджета</a:t>
                      </a:r>
                      <a:r>
                        <a:rPr lang="ru-RU" sz="1100" u="none" strike="noStrike" baseline="0" dirty="0">
                          <a:effectLst/>
                        </a:rPr>
                        <a:t>.</a:t>
                      </a:r>
                      <a:r>
                        <a:rPr lang="ru-RU" sz="1100" u="none" strike="noStrike" dirty="0">
                          <a:effectLst/>
                        </a:rPr>
                        <a:t>                                                                                                </a:t>
                      </a:r>
                      <a:endParaRPr lang="ru-RU" sz="1100" b="0" i="0" u="none" strike="noStrike" dirty="0">
                        <a:solidFill>
                          <a:srgbClr val="000000"/>
                        </a:solidFill>
                        <a:effectLst/>
                        <a:latin typeface="Calibri" panose="020F0502020204030204" pitchFamily="34" charset="0"/>
                      </a:endParaRPr>
                    </a:p>
                  </a:txBody>
                  <a:tcPr marL="36000" marR="36000"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74483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69517"/>
            <a:ext cx="8088112" cy="430211"/>
          </a:xfrm>
        </p:spPr>
        <p:txBody>
          <a:bodyPr>
            <a:normAutofit/>
          </a:bodyPr>
          <a:lstStyle/>
          <a:p>
            <a:r>
              <a:rPr lang="ru-RU" sz="2000" dirty="0"/>
              <a:t>Расходы по разделу «Национальная оборона»</a:t>
            </a:r>
          </a:p>
        </p:txBody>
      </p:sp>
      <p:graphicFrame>
        <p:nvGraphicFramePr>
          <p:cNvPr id="4" name="Таблица 3"/>
          <p:cNvGraphicFramePr>
            <a:graphicFrameLocks noGrp="1"/>
          </p:cNvGraphicFramePr>
          <p:nvPr>
            <p:extLst>
              <p:ext uri="{D42A27DB-BD31-4B8C-83A1-F6EECF244321}">
                <p14:modId xmlns:p14="http://schemas.microsoft.com/office/powerpoint/2010/main" val="3551923786"/>
              </p:ext>
            </p:extLst>
          </p:nvPr>
        </p:nvGraphicFramePr>
        <p:xfrm>
          <a:off x="615056" y="670277"/>
          <a:ext cx="8199430" cy="1012590"/>
        </p:xfrm>
        <a:graphic>
          <a:graphicData uri="http://schemas.openxmlformats.org/drawingml/2006/table">
            <a:tbl>
              <a:tblPr>
                <a:tableStyleId>{616DA210-FB5B-4158-B5E0-FEB733F419BA}</a:tableStyleId>
              </a:tblPr>
              <a:tblGrid>
                <a:gridCol w="5036101">
                  <a:extLst>
                    <a:ext uri="{9D8B030D-6E8A-4147-A177-3AD203B41FA5}">
                      <a16:colId xmlns:a16="http://schemas.microsoft.com/office/drawing/2014/main" val="20000"/>
                    </a:ext>
                  </a:extLst>
                </a:gridCol>
                <a:gridCol w="1573427">
                  <a:extLst>
                    <a:ext uri="{9D8B030D-6E8A-4147-A177-3AD203B41FA5}">
                      <a16:colId xmlns:a16="http://schemas.microsoft.com/office/drawing/2014/main" val="20001"/>
                    </a:ext>
                  </a:extLst>
                </a:gridCol>
                <a:gridCol w="1589902">
                  <a:extLst>
                    <a:ext uri="{9D8B030D-6E8A-4147-A177-3AD203B41FA5}">
                      <a16:colId xmlns:a16="http://schemas.microsoft.com/office/drawing/2014/main" val="20002"/>
                    </a:ext>
                  </a:extLst>
                </a:gridCol>
              </a:tblGrid>
              <a:tr h="390579">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solidFill>
                            <a:schemeClr val="tx1"/>
                          </a:solidFill>
                          <a:effectLst/>
                        </a:rPr>
                        <a:t>2023 год (план),</a:t>
                      </a:r>
                      <a:br>
                        <a:rPr lang="ru-RU" sz="1400" b="1" u="none" strike="noStrike" dirty="0">
                          <a:solidFill>
                            <a:schemeClr val="tx1"/>
                          </a:solidFill>
                          <a:effectLst/>
                        </a:rPr>
                      </a:br>
                      <a:r>
                        <a:rPr lang="ru-RU" sz="1400" b="1" u="none" strike="noStrike" dirty="0">
                          <a:solidFill>
                            <a:schemeClr val="tx1"/>
                          </a:solidFill>
                          <a:effectLst/>
                        </a:rPr>
                        <a:t>тыс.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solidFill>
                            <a:schemeClr val="tx1"/>
                          </a:solidFill>
                          <a:effectLst/>
                        </a:rPr>
                        <a:t>2023 год (факт),</a:t>
                      </a:r>
                      <a:br>
                        <a:rPr lang="ru-RU" sz="1400" b="1" u="none" strike="noStrike" dirty="0">
                          <a:solidFill>
                            <a:schemeClr val="tx1"/>
                          </a:solidFill>
                          <a:effectLst/>
                        </a:rPr>
                      </a:br>
                      <a:r>
                        <a:rPr lang="ru-RU" sz="1400" b="1" u="none" strike="noStrike" dirty="0">
                          <a:solidFill>
                            <a:schemeClr val="tx1"/>
                          </a:solidFill>
                          <a:effectLst/>
                        </a:rPr>
                        <a:t>тыс.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95290">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595 543,9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560 061,4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5290">
                <a:tc>
                  <a:txBody>
                    <a:bodyPr/>
                    <a:lstStyle/>
                    <a:p>
                      <a:pPr algn="l" rtl="0" fontAlgn="t"/>
                      <a:r>
                        <a:rPr lang="ru-RU" sz="1200" b="0" i="0" u="none" strike="noStrike">
                          <a:solidFill>
                            <a:srgbClr val="000000"/>
                          </a:solidFill>
                          <a:effectLst/>
                          <a:latin typeface="Arial" panose="020B0604020202020204" pitchFamily="34" charset="0"/>
                        </a:rPr>
                        <a:t>Мобилизационная и вневойсковая подготовка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444 804,0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446 255,8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5290">
                <a:tc>
                  <a:txBody>
                    <a:bodyPr/>
                    <a:lstStyle/>
                    <a:p>
                      <a:pPr algn="l" rtl="0" fontAlgn="t"/>
                      <a:r>
                        <a:rPr lang="ru-RU" sz="1200" b="0" i="0" u="none" strike="noStrike">
                          <a:solidFill>
                            <a:srgbClr val="000000"/>
                          </a:solidFill>
                          <a:effectLst/>
                          <a:latin typeface="Arial" panose="020B0604020202020204" pitchFamily="34" charset="0"/>
                        </a:rPr>
                        <a:t>Мобилизационная подготовка экономики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150 739,9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113 805,6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Текст 2"/>
          <p:cNvSpPr txBox="1">
            <a:spLocks/>
          </p:cNvSpPr>
          <p:nvPr/>
        </p:nvSpPr>
        <p:spPr>
          <a:xfrm>
            <a:off x="693423" y="1732911"/>
            <a:ext cx="8088112"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«Национальная безопасность и правоохранительная деятельность»</a:t>
            </a:r>
          </a:p>
        </p:txBody>
      </p:sp>
      <p:graphicFrame>
        <p:nvGraphicFramePr>
          <p:cNvPr id="6" name="Таблица 5"/>
          <p:cNvGraphicFramePr>
            <a:graphicFrameLocks noGrp="1"/>
          </p:cNvGraphicFramePr>
          <p:nvPr>
            <p:extLst>
              <p:ext uri="{D42A27DB-BD31-4B8C-83A1-F6EECF244321}">
                <p14:modId xmlns:p14="http://schemas.microsoft.com/office/powerpoint/2010/main" val="4257361932"/>
              </p:ext>
            </p:extLst>
          </p:nvPr>
        </p:nvGraphicFramePr>
        <p:xfrm>
          <a:off x="593016" y="2403042"/>
          <a:ext cx="8166479" cy="1229242"/>
        </p:xfrm>
        <a:graphic>
          <a:graphicData uri="http://schemas.openxmlformats.org/drawingml/2006/table">
            <a:tbl>
              <a:tblPr>
                <a:tableStyleId>{616DA210-FB5B-4158-B5E0-FEB733F419BA}</a:tableStyleId>
              </a:tblPr>
              <a:tblGrid>
                <a:gridCol w="5036101">
                  <a:extLst>
                    <a:ext uri="{9D8B030D-6E8A-4147-A177-3AD203B41FA5}">
                      <a16:colId xmlns:a16="http://schemas.microsoft.com/office/drawing/2014/main" val="20000"/>
                    </a:ext>
                  </a:extLst>
                </a:gridCol>
                <a:gridCol w="1598140">
                  <a:extLst>
                    <a:ext uri="{9D8B030D-6E8A-4147-A177-3AD203B41FA5}">
                      <a16:colId xmlns:a16="http://schemas.microsoft.com/office/drawing/2014/main" val="20001"/>
                    </a:ext>
                  </a:extLst>
                </a:gridCol>
                <a:gridCol w="1532238">
                  <a:extLst>
                    <a:ext uri="{9D8B030D-6E8A-4147-A177-3AD203B41FA5}">
                      <a16:colId xmlns:a16="http://schemas.microsoft.com/office/drawing/2014/main" val="20002"/>
                    </a:ext>
                  </a:extLst>
                </a:gridCol>
              </a:tblGrid>
              <a:tr h="259080">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1 779 071,1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1 774 627,7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04298">
                <a:tc>
                  <a:txBody>
                    <a:bodyPr/>
                    <a:lstStyle/>
                    <a:p>
                      <a:pPr algn="just" rtl="0" fontAlgn="t"/>
                      <a:r>
                        <a:rPr lang="ru-RU" sz="1200" b="0" i="0" u="none" strike="noStrike">
                          <a:solidFill>
                            <a:srgbClr val="000000"/>
                          </a:solidFill>
                          <a:effectLst/>
                          <a:latin typeface="Arial" panose="020B0604020202020204" pitchFamily="34" charset="0"/>
                        </a:rPr>
                        <a:t>Гражданская оборона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2 437,8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7 520,4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4179">
                <a:tc>
                  <a:txBody>
                    <a:bodyPr/>
                    <a:lstStyle/>
                    <a:p>
                      <a:pPr algn="just" rtl="0" fontAlgn="t"/>
                      <a:r>
                        <a:rPr lang="ru-RU" sz="1200" b="0" i="0" u="none" strike="noStrike">
                          <a:solidFill>
                            <a:srgbClr val="000000"/>
                          </a:solidFill>
                          <a:effectLst/>
                          <a:latin typeface="Arial" panose="020B0604020202020204" pitchFamily="34" charset="0"/>
                        </a:rPr>
                        <a:t>Защита населения и территории от чрезвычайных ситуаций природного и техногенного характера, пожарная безопасность</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1 640 980,8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1 631 454,8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0579">
                <a:tc>
                  <a:txBody>
                    <a:bodyPr/>
                    <a:lstStyle/>
                    <a:p>
                      <a:pPr algn="just" rtl="0" fontAlgn="t"/>
                      <a:r>
                        <a:rPr lang="ru-RU" sz="1200" b="0" i="0" u="none" strike="noStrike">
                          <a:solidFill>
                            <a:srgbClr val="000000"/>
                          </a:solidFill>
                          <a:effectLst/>
                          <a:latin typeface="Arial" panose="020B0604020202020204" pitchFamily="34" charset="0"/>
                        </a:rPr>
                        <a:t>Другие вопросы в области национальной безопасности и правоохранительной деятельности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135 652,5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135 652,5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Текст 2"/>
          <p:cNvSpPr txBox="1">
            <a:spLocks/>
          </p:cNvSpPr>
          <p:nvPr/>
        </p:nvSpPr>
        <p:spPr>
          <a:xfrm>
            <a:off x="726374" y="3697298"/>
            <a:ext cx="8088112"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«Национальная экономика»</a:t>
            </a:r>
          </a:p>
        </p:txBody>
      </p:sp>
      <p:graphicFrame>
        <p:nvGraphicFramePr>
          <p:cNvPr id="8" name="Таблица 7"/>
          <p:cNvGraphicFramePr>
            <a:graphicFrameLocks noGrp="1"/>
          </p:cNvGraphicFramePr>
          <p:nvPr>
            <p:extLst>
              <p:ext uri="{D42A27DB-BD31-4B8C-83A1-F6EECF244321}">
                <p14:modId xmlns:p14="http://schemas.microsoft.com/office/powerpoint/2010/main" val="1236935577"/>
              </p:ext>
            </p:extLst>
          </p:nvPr>
        </p:nvGraphicFramePr>
        <p:xfrm>
          <a:off x="584670" y="4052012"/>
          <a:ext cx="8166479" cy="1952900"/>
        </p:xfrm>
        <a:graphic>
          <a:graphicData uri="http://schemas.openxmlformats.org/drawingml/2006/table">
            <a:tbl>
              <a:tblPr>
                <a:tableStyleId>{616DA210-FB5B-4158-B5E0-FEB733F419BA}</a:tableStyleId>
              </a:tblPr>
              <a:tblGrid>
                <a:gridCol w="5118479">
                  <a:extLst>
                    <a:ext uri="{9D8B030D-6E8A-4147-A177-3AD203B41FA5}">
                      <a16:colId xmlns:a16="http://schemas.microsoft.com/office/drawing/2014/main" val="20000"/>
                    </a:ext>
                  </a:extLst>
                </a:gridCol>
                <a:gridCol w="1515762">
                  <a:extLst>
                    <a:ext uri="{9D8B030D-6E8A-4147-A177-3AD203B41FA5}">
                      <a16:colId xmlns:a16="http://schemas.microsoft.com/office/drawing/2014/main" val="20001"/>
                    </a:ext>
                  </a:extLst>
                </a:gridCol>
                <a:gridCol w="1532238">
                  <a:extLst>
                    <a:ext uri="{9D8B030D-6E8A-4147-A177-3AD203B41FA5}">
                      <a16:colId xmlns:a16="http://schemas.microsoft.com/office/drawing/2014/main" val="20002"/>
                    </a:ext>
                  </a:extLst>
                </a:gridCol>
              </a:tblGrid>
              <a:tr h="195290">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172 407 973,2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169 437 728,0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95290">
                <a:tc>
                  <a:txBody>
                    <a:bodyPr/>
                    <a:lstStyle/>
                    <a:p>
                      <a:pPr algn="just" rtl="0" fontAlgn="t"/>
                      <a:r>
                        <a:rPr lang="ru-RU" sz="1200" b="0" i="0" u="none" strike="noStrike">
                          <a:solidFill>
                            <a:srgbClr val="000000"/>
                          </a:solidFill>
                          <a:effectLst/>
                          <a:latin typeface="Arial" panose="020B0604020202020204" pitchFamily="34" charset="0"/>
                        </a:rPr>
                        <a:t>Общеэкономические вопросы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865 356,4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814 719,5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5290">
                <a:tc>
                  <a:txBody>
                    <a:bodyPr/>
                    <a:lstStyle/>
                    <a:p>
                      <a:pPr algn="just" rtl="0" fontAlgn="t"/>
                      <a:r>
                        <a:rPr lang="ru-RU" sz="1200" b="0" i="0" u="none" strike="noStrike">
                          <a:solidFill>
                            <a:srgbClr val="000000"/>
                          </a:solidFill>
                          <a:effectLst/>
                          <a:latin typeface="Arial" panose="020B0604020202020204" pitchFamily="34" charset="0"/>
                        </a:rPr>
                        <a:t>Воспроизводство минерально-сырьевой базы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113 016,7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111 116,7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5290">
                <a:tc>
                  <a:txBody>
                    <a:bodyPr/>
                    <a:lstStyle/>
                    <a:p>
                      <a:pPr algn="just" rtl="0" fontAlgn="t"/>
                      <a:r>
                        <a:rPr lang="ru-RU" sz="1200" b="0" i="0" u="none" strike="noStrike">
                          <a:solidFill>
                            <a:srgbClr val="000000"/>
                          </a:solidFill>
                          <a:effectLst/>
                          <a:latin typeface="Arial" panose="020B0604020202020204" pitchFamily="34" charset="0"/>
                        </a:rPr>
                        <a:t>Сельское хозяйство и рыболовство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16 807 559,8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16 776 505,4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5290">
                <a:tc>
                  <a:txBody>
                    <a:bodyPr/>
                    <a:lstStyle/>
                    <a:p>
                      <a:pPr algn="just" rtl="0" fontAlgn="t"/>
                      <a:r>
                        <a:rPr lang="ru-RU" sz="1200" b="0" i="0" u="none" strike="noStrike">
                          <a:solidFill>
                            <a:srgbClr val="000000"/>
                          </a:solidFill>
                          <a:effectLst/>
                          <a:latin typeface="Arial" panose="020B0604020202020204" pitchFamily="34" charset="0"/>
                        </a:rPr>
                        <a:t>Водное хозяйство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651 668,7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650 549,3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5290">
                <a:tc>
                  <a:txBody>
                    <a:bodyPr/>
                    <a:lstStyle/>
                    <a:p>
                      <a:pPr algn="just" rtl="0" fontAlgn="t"/>
                      <a:r>
                        <a:rPr lang="ru-RU" sz="1200" b="0" i="0" u="none" strike="noStrike">
                          <a:solidFill>
                            <a:srgbClr val="000000"/>
                          </a:solidFill>
                          <a:effectLst/>
                          <a:latin typeface="Arial" panose="020B0604020202020204" pitchFamily="34" charset="0"/>
                        </a:rPr>
                        <a:t>Лесное хозяйство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1 349 388,8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1 283 009,7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5290">
                <a:tc>
                  <a:txBody>
                    <a:bodyPr/>
                    <a:lstStyle/>
                    <a:p>
                      <a:pPr algn="just" rtl="0" fontAlgn="t"/>
                      <a:r>
                        <a:rPr lang="ru-RU" sz="1200" b="0" i="0" u="none" strike="noStrike">
                          <a:solidFill>
                            <a:srgbClr val="000000"/>
                          </a:solidFill>
                          <a:effectLst/>
                          <a:latin typeface="Arial" panose="020B0604020202020204" pitchFamily="34" charset="0"/>
                        </a:rPr>
                        <a:t>Транспорт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11 245 560,1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10 471 234,1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5290">
                <a:tc>
                  <a:txBody>
                    <a:bodyPr/>
                    <a:lstStyle/>
                    <a:p>
                      <a:pPr algn="just" rtl="0" fontAlgn="t"/>
                      <a:r>
                        <a:rPr lang="ru-RU" sz="1200" b="0" i="0" u="none" strike="noStrike">
                          <a:solidFill>
                            <a:srgbClr val="000000"/>
                          </a:solidFill>
                          <a:effectLst/>
                          <a:latin typeface="Arial" panose="020B0604020202020204" pitchFamily="34" charset="0"/>
                        </a:rPr>
                        <a:t>Дорожное хозяйство (дорожные фонды)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96 198 735,3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95 852 357,6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95290">
                <a:tc>
                  <a:txBody>
                    <a:bodyPr/>
                    <a:lstStyle/>
                    <a:p>
                      <a:pPr algn="just" rtl="0" fontAlgn="t"/>
                      <a:r>
                        <a:rPr lang="ru-RU" sz="1200" b="0" i="0" u="none" strike="noStrike">
                          <a:solidFill>
                            <a:srgbClr val="000000"/>
                          </a:solidFill>
                          <a:effectLst/>
                          <a:latin typeface="Arial" panose="020B0604020202020204" pitchFamily="34" charset="0"/>
                        </a:rPr>
                        <a:t>Связь и информатика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3 547 179,4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2 279 605,3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95290">
                <a:tc>
                  <a:txBody>
                    <a:bodyPr/>
                    <a:lstStyle/>
                    <a:p>
                      <a:pPr algn="just" rtl="0" fontAlgn="t"/>
                      <a:r>
                        <a:rPr lang="ru-RU" sz="1200" b="0" i="0" u="none" strike="noStrike">
                          <a:solidFill>
                            <a:srgbClr val="000000"/>
                          </a:solidFill>
                          <a:effectLst/>
                          <a:latin typeface="Arial" panose="020B0604020202020204" pitchFamily="34" charset="0"/>
                        </a:rPr>
                        <a:t>Другие вопросы в области национальной экономики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41 629 508,0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41 198 630,4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67743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69517"/>
            <a:ext cx="8088112" cy="430211"/>
          </a:xfrm>
        </p:spPr>
        <p:txBody>
          <a:bodyPr>
            <a:normAutofit/>
          </a:bodyPr>
          <a:lstStyle/>
          <a:p>
            <a:r>
              <a:rPr lang="ru-RU" sz="2000" dirty="0"/>
              <a:t>Расходы по разделу «Жилищно-коммунальное хозяйство»</a:t>
            </a:r>
          </a:p>
        </p:txBody>
      </p:sp>
      <p:graphicFrame>
        <p:nvGraphicFramePr>
          <p:cNvPr id="4" name="Таблица 3"/>
          <p:cNvGraphicFramePr>
            <a:graphicFrameLocks noGrp="1"/>
          </p:cNvGraphicFramePr>
          <p:nvPr>
            <p:extLst>
              <p:ext uri="{D42A27DB-BD31-4B8C-83A1-F6EECF244321}">
                <p14:modId xmlns:p14="http://schemas.microsoft.com/office/powerpoint/2010/main" val="2651744902"/>
              </p:ext>
            </p:extLst>
          </p:nvPr>
        </p:nvGraphicFramePr>
        <p:xfrm>
          <a:off x="502402" y="609038"/>
          <a:ext cx="8254420" cy="1403170"/>
        </p:xfrm>
        <a:graphic>
          <a:graphicData uri="http://schemas.openxmlformats.org/drawingml/2006/table">
            <a:tbl>
              <a:tblPr>
                <a:tableStyleId>{616DA210-FB5B-4158-B5E0-FEB733F419BA}</a:tableStyleId>
              </a:tblPr>
              <a:tblGrid>
                <a:gridCol w="5124041">
                  <a:extLst>
                    <a:ext uri="{9D8B030D-6E8A-4147-A177-3AD203B41FA5}">
                      <a16:colId xmlns:a16="http://schemas.microsoft.com/office/drawing/2014/main" val="20000"/>
                    </a:ext>
                  </a:extLst>
                </a:gridCol>
                <a:gridCol w="1622854">
                  <a:extLst>
                    <a:ext uri="{9D8B030D-6E8A-4147-A177-3AD203B41FA5}">
                      <a16:colId xmlns:a16="http://schemas.microsoft.com/office/drawing/2014/main" val="20001"/>
                    </a:ext>
                  </a:extLst>
                </a:gridCol>
                <a:gridCol w="1507525">
                  <a:extLst>
                    <a:ext uri="{9D8B030D-6E8A-4147-A177-3AD203B41FA5}">
                      <a16:colId xmlns:a16="http://schemas.microsoft.com/office/drawing/2014/main" val="20002"/>
                    </a:ext>
                  </a:extLst>
                </a:gridCol>
              </a:tblGrid>
              <a:tr h="346551">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solidFill>
                            <a:schemeClr val="tx1"/>
                          </a:solidFill>
                          <a:effectLst/>
                        </a:rPr>
                        <a:t>2023 год (план),</a:t>
                      </a:r>
                      <a:br>
                        <a:rPr lang="ru-RU" sz="1400" b="1" u="none" strike="noStrike" dirty="0">
                          <a:solidFill>
                            <a:schemeClr val="tx1"/>
                          </a:solidFill>
                          <a:effectLst/>
                        </a:rPr>
                      </a:br>
                      <a:r>
                        <a:rPr lang="ru-RU" sz="1400" b="1" u="none" strike="noStrike" dirty="0">
                          <a:solidFill>
                            <a:schemeClr val="tx1"/>
                          </a:solidFill>
                          <a:effectLst/>
                        </a:rPr>
                        <a:t>тыс.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solidFill>
                            <a:schemeClr val="tx1"/>
                          </a:solidFill>
                          <a:effectLst/>
                        </a:rPr>
                        <a:t>2023 год (факт),</a:t>
                      </a:r>
                      <a:br>
                        <a:rPr lang="ru-RU" sz="1400" b="1" u="none" strike="noStrike" dirty="0">
                          <a:solidFill>
                            <a:schemeClr val="tx1"/>
                          </a:solidFill>
                          <a:effectLst/>
                        </a:rPr>
                      </a:br>
                      <a:r>
                        <a:rPr lang="ru-RU" sz="1400" b="1" u="none" strike="noStrike" dirty="0">
                          <a:solidFill>
                            <a:schemeClr val="tx1"/>
                          </a:solidFill>
                          <a:effectLst/>
                        </a:rPr>
                        <a:t>тыс.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95290">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46 924 417,3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38 513 144,7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5290">
                <a:tc>
                  <a:txBody>
                    <a:bodyPr/>
                    <a:lstStyle/>
                    <a:p>
                      <a:pPr algn="just" rtl="0" fontAlgn="t"/>
                      <a:r>
                        <a:rPr lang="ru-RU" sz="1200" b="0" i="0" u="none" strike="noStrike">
                          <a:solidFill>
                            <a:srgbClr val="000000"/>
                          </a:solidFill>
                          <a:effectLst/>
                          <a:latin typeface="Arial" panose="020B0604020202020204" pitchFamily="34" charset="0"/>
                        </a:rPr>
                        <a:t>Жилищное хозяйство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895 087,9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929 957,9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5290">
                <a:tc>
                  <a:txBody>
                    <a:bodyPr/>
                    <a:lstStyle/>
                    <a:p>
                      <a:pPr algn="just" rtl="0" fontAlgn="t"/>
                      <a:r>
                        <a:rPr lang="ru-RU" sz="1200" b="0" i="0" u="none" strike="noStrike">
                          <a:solidFill>
                            <a:srgbClr val="000000"/>
                          </a:solidFill>
                          <a:effectLst/>
                          <a:latin typeface="Arial" panose="020B0604020202020204" pitchFamily="34" charset="0"/>
                        </a:rPr>
                        <a:t>Коммунальное хозяйство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22 840 430,1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14 637 475,1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5290">
                <a:tc>
                  <a:txBody>
                    <a:bodyPr/>
                    <a:lstStyle/>
                    <a:p>
                      <a:pPr algn="just" rtl="0" fontAlgn="t"/>
                      <a:r>
                        <a:rPr lang="ru-RU" sz="1200" b="0" i="0" u="none" strike="noStrike">
                          <a:solidFill>
                            <a:srgbClr val="000000"/>
                          </a:solidFill>
                          <a:effectLst/>
                          <a:latin typeface="Arial" panose="020B0604020202020204" pitchFamily="34" charset="0"/>
                        </a:rPr>
                        <a:t>Благоустройство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19 523 220,0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19 502 640,4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5290">
                <a:tc>
                  <a:txBody>
                    <a:bodyPr/>
                    <a:lstStyle/>
                    <a:p>
                      <a:pPr algn="just" rtl="0" fontAlgn="t"/>
                      <a:r>
                        <a:rPr lang="ru-RU" sz="1200" b="0" i="0" u="none" strike="noStrike">
                          <a:solidFill>
                            <a:srgbClr val="000000"/>
                          </a:solidFill>
                          <a:effectLst/>
                          <a:latin typeface="Arial" panose="020B0604020202020204" pitchFamily="34" charset="0"/>
                        </a:rPr>
                        <a:t>Другие вопросы в области жилищно-коммунального хозяйства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3 665 679,3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panose="020B0604020202020204" pitchFamily="34" charset="0"/>
                        </a:rPr>
                        <a:t>3 443 071,3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5" name="Текст 2"/>
          <p:cNvSpPr txBox="1">
            <a:spLocks/>
          </p:cNvSpPr>
          <p:nvPr/>
        </p:nvSpPr>
        <p:spPr>
          <a:xfrm>
            <a:off x="555433" y="2082736"/>
            <a:ext cx="8496300"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«Охрана окружающей среды»</a:t>
            </a:r>
          </a:p>
        </p:txBody>
      </p:sp>
      <p:graphicFrame>
        <p:nvGraphicFramePr>
          <p:cNvPr id="6" name="Таблица 5"/>
          <p:cNvGraphicFramePr>
            <a:graphicFrameLocks noGrp="1"/>
          </p:cNvGraphicFramePr>
          <p:nvPr>
            <p:extLst>
              <p:ext uri="{D42A27DB-BD31-4B8C-83A1-F6EECF244321}">
                <p14:modId xmlns:p14="http://schemas.microsoft.com/office/powerpoint/2010/main" val="2172942752"/>
              </p:ext>
            </p:extLst>
          </p:nvPr>
        </p:nvGraphicFramePr>
        <p:xfrm>
          <a:off x="487728" y="2538715"/>
          <a:ext cx="8292005" cy="799756"/>
        </p:xfrm>
        <a:graphic>
          <a:graphicData uri="http://schemas.openxmlformats.org/drawingml/2006/table">
            <a:tbl>
              <a:tblPr>
                <a:tableStyleId>{616DA210-FB5B-4158-B5E0-FEB733F419BA}</a:tableStyleId>
              </a:tblPr>
              <a:tblGrid>
                <a:gridCol w="5120437">
                  <a:extLst>
                    <a:ext uri="{9D8B030D-6E8A-4147-A177-3AD203B41FA5}">
                      <a16:colId xmlns:a16="http://schemas.microsoft.com/office/drawing/2014/main" val="20000"/>
                    </a:ext>
                  </a:extLst>
                </a:gridCol>
                <a:gridCol w="1639330">
                  <a:extLst>
                    <a:ext uri="{9D8B030D-6E8A-4147-A177-3AD203B41FA5}">
                      <a16:colId xmlns:a16="http://schemas.microsoft.com/office/drawing/2014/main" val="20001"/>
                    </a:ext>
                  </a:extLst>
                </a:gridCol>
                <a:gridCol w="1532238">
                  <a:extLst>
                    <a:ext uri="{9D8B030D-6E8A-4147-A177-3AD203B41FA5}">
                      <a16:colId xmlns:a16="http://schemas.microsoft.com/office/drawing/2014/main" val="20002"/>
                    </a:ext>
                  </a:extLst>
                </a:gridCol>
              </a:tblGrid>
              <a:tr h="195290">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3 796 708,3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3 782 230,7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95290">
                <a:tc>
                  <a:txBody>
                    <a:bodyPr/>
                    <a:lstStyle/>
                    <a:p>
                      <a:pPr algn="l" rtl="0" fontAlgn="t"/>
                      <a:r>
                        <a:rPr lang="ru-RU" sz="1200" b="0" i="0" u="none" strike="noStrike">
                          <a:solidFill>
                            <a:srgbClr val="000000"/>
                          </a:solidFill>
                          <a:effectLst/>
                          <a:latin typeface="Arial" panose="020B0604020202020204" pitchFamily="34" charset="0"/>
                        </a:rPr>
                        <a:t>Сбор, удаление отходов и очистка сточных вод</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a:solidFill>
                            <a:srgbClr val="000000"/>
                          </a:solidFill>
                          <a:effectLst/>
                          <a:latin typeface="Arial" panose="020B0604020202020204" pitchFamily="34" charset="0"/>
                        </a:rPr>
                        <a:t>809 389,9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a:solidFill>
                            <a:srgbClr val="000000"/>
                          </a:solidFill>
                          <a:effectLst/>
                          <a:latin typeface="Arial" panose="020B0604020202020204" pitchFamily="34" charset="0"/>
                        </a:rPr>
                        <a:t>809 389,9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3886">
                <a:tc>
                  <a:txBody>
                    <a:bodyPr/>
                    <a:lstStyle/>
                    <a:p>
                      <a:pPr algn="l" rtl="0" fontAlgn="t"/>
                      <a:r>
                        <a:rPr lang="ru-RU" sz="1200" b="0" i="0" u="none" strike="noStrike">
                          <a:solidFill>
                            <a:srgbClr val="000000"/>
                          </a:solidFill>
                          <a:effectLst/>
                          <a:latin typeface="Arial" panose="020B0604020202020204" pitchFamily="34" charset="0"/>
                        </a:rPr>
                        <a:t>Охрана объектов растительного и животного мира и среды их обитания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209 364,2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195 587,6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5290">
                <a:tc>
                  <a:txBody>
                    <a:bodyPr/>
                    <a:lstStyle/>
                    <a:p>
                      <a:pPr algn="l" rtl="0" fontAlgn="t"/>
                      <a:r>
                        <a:rPr lang="ru-RU" sz="1200" b="0" i="0" u="none" strike="noStrike">
                          <a:solidFill>
                            <a:srgbClr val="000000"/>
                          </a:solidFill>
                          <a:effectLst/>
                          <a:latin typeface="Arial" panose="020B0604020202020204" pitchFamily="34" charset="0"/>
                        </a:rPr>
                        <a:t>Другие вопросы в области охраны окружающей среды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2 777 954,2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2 777 253,2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Текст 2"/>
          <p:cNvSpPr txBox="1">
            <a:spLocks/>
          </p:cNvSpPr>
          <p:nvPr/>
        </p:nvSpPr>
        <p:spPr>
          <a:xfrm>
            <a:off x="668710" y="3411738"/>
            <a:ext cx="8088112"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«Образование»</a:t>
            </a:r>
          </a:p>
        </p:txBody>
      </p:sp>
      <p:graphicFrame>
        <p:nvGraphicFramePr>
          <p:cNvPr id="8" name="Таблица 7"/>
          <p:cNvGraphicFramePr>
            <a:graphicFrameLocks noGrp="1"/>
          </p:cNvGraphicFramePr>
          <p:nvPr>
            <p:extLst>
              <p:ext uri="{D42A27DB-BD31-4B8C-83A1-F6EECF244321}">
                <p14:modId xmlns:p14="http://schemas.microsoft.com/office/powerpoint/2010/main" val="817652622"/>
              </p:ext>
            </p:extLst>
          </p:nvPr>
        </p:nvGraphicFramePr>
        <p:xfrm>
          <a:off x="487728" y="3794450"/>
          <a:ext cx="8328560" cy="2193385"/>
        </p:xfrm>
        <a:graphic>
          <a:graphicData uri="http://schemas.openxmlformats.org/drawingml/2006/table">
            <a:tbl>
              <a:tblPr>
                <a:tableStyleId>{616DA210-FB5B-4158-B5E0-FEB733F419BA}</a:tableStyleId>
              </a:tblPr>
              <a:tblGrid>
                <a:gridCol w="5148755">
                  <a:extLst>
                    <a:ext uri="{9D8B030D-6E8A-4147-A177-3AD203B41FA5}">
                      <a16:colId xmlns:a16="http://schemas.microsoft.com/office/drawing/2014/main" val="20000"/>
                    </a:ext>
                  </a:extLst>
                </a:gridCol>
                <a:gridCol w="1631092">
                  <a:extLst>
                    <a:ext uri="{9D8B030D-6E8A-4147-A177-3AD203B41FA5}">
                      <a16:colId xmlns:a16="http://schemas.microsoft.com/office/drawing/2014/main" val="20001"/>
                    </a:ext>
                  </a:extLst>
                </a:gridCol>
                <a:gridCol w="1548713">
                  <a:extLst>
                    <a:ext uri="{9D8B030D-6E8A-4147-A177-3AD203B41FA5}">
                      <a16:colId xmlns:a16="http://schemas.microsoft.com/office/drawing/2014/main" val="20002"/>
                    </a:ext>
                  </a:extLst>
                </a:gridCol>
              </a:tblGrid>
              <a:tr h="219013">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panose="020B0604020202020204" pitchFamily="34" charset="0"/>
                        </a:rPr>
                        <a:t>100 576 594,8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100 604 964,0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19013">
                <a:tc>
                  <a:txBody>
                    <a:bodyPr/>
                    <a:lstStyle/>
                    <a:p>
                      <a:pPr algn="l" rtl="0" fontAlgn="t"/>
                      <a:r>
                        <a:rPr lang="ru-RU" sz="1200" b="0" i="0" u="none" strike="noStrike" dirty="0">
                          <a:solidFill>
                            <a:srgbClr val="000000"/>
                          </a:solidFill>
                          <a:effectLst/>
                          <a:latin typeface="Arial" panose="020B0604020202020204" pitchFamily="34" charset="0"/>
                        </a:rPr>
                        <a:t>Дошкольное образование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5 903 616,0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5 902 573,4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9013">
                <a:tc>
                  <a:txBody>
                    <a:bodyPr/>
                    <a:lstStyle/>
                    <a:p>
                      <a:pPr algn="l" rtl="0" fontAlgn="t"/>
                      <a:r>
                        <a:rPr lang="ru-RU" sz="1200" b="0" i="0" u="none" strike="noStrike">
                          <a:solidFill>
                            <a:srgbClr val="000000"/>
                          </a:solidFill>
                          <a:effectLst/>
                          <a:latin typeface="Arial" panose="020B0604020202020204" pitchFamily="34" charset="0"/>
                        </a:rPr>
                        <a:t>Общее образование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33 975 762,3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33 999 120,3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19013">
                <a:tc>
                  <a:txBody>
                    <a:bodyPr/>
                    <a:lstStyle/>
                    <a:p>
                      <a:pPr algn="l" rtl="0" fontAlgn="t"/>
                      <a:r>
                        <a:rPr lang="ru-RU" sz="1200" b="0" i="0" u="none" strike="noStrike">
                          <a:solidFill>
                            <a:srgbClr val="000000"/>
                          </a:solidFill>
                          <a:effectLst/>
                          <a:latin typeface="Arial" panose="020B0604020202020204" pitchFamily="34" charset="0"/>
                        </a:rPr>
                        <a:t>Дополнительное образование детей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504 797,9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503 021,8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19013">
                <a:tc>
                  <a:txBody>
                    <a:bodyPr/>
                    <a:lstStyle/>
                    <a:p>
                      <a:pPr algn="l" rtl="0" fontAlgn="t"/>
                      <a:r>
                        <a:rPr lang="ru-RU" sz="1200" b="0" i="0" u="none" strike="noStrike">
                          <a:solidFill>
                            <a:srgbClr val="000000"/>
                          </a:solidFill>
                          <a:effectLst/>
                          <a:latin typeface="Arial" panose="020B0604020202020204" pitchFamily="34" charset="0"/>
                        </a:rPr>
                        <a:t>Среднее профессиональное образование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9 893 329,9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9 886 079,4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0189">
                <a:tc>
                  <a:txBody>
                    <a:bodyPr/>
                    <a:lstStyle/>
                    <a:p>
                      <a:pPr algn="l" rtl="0" fontAlgn="t"/>
                      <a:r>
                        <a:rPr lang="ru-RU" sz="1200" b="0" i="0" u="none" strike="noStrike" dirty="0">
                          <a:solidFill>
                            <a:srgbClr val="000000"/>
                          </a:solidFill>
                          <a:effectLst/>
                          <a:latin typeface="Arial" panose="020B0604020202020204" pitchFamily="34" charset="0"/>
                        </a:rPr>
                        <a:t>Профессиональная подготовка, переподготовка и повышение квалификации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511 920,5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507 020,3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50105">
                <a:tc>
                  <a:txBody>
                    <a:bodyPr/>
                    <a:lstStyle/>
                    <a:p>
                      <a:pPr algn="l" rtl="0" fontAlgn="t"/>
                      <a:r>
                        <a:rPr lang="ru-RU" sz="1200" b="0" i="0" u="none" strike="noStrike">
                          <a:solidFill>
                            <a:srgbClr val="000000"/>
                          </a:solidFill>
                          <a:effectLst/>
                          <a:latin typeface="Arial" panose="020B0604020202020204" pitchFamily="34" charset="0"/>
                        </a:rPr>
                        <a:t>Высшее образование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1 256 247,3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1 215 669,2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19013">
                <a:tc>
                  <a:txBody>
                    <a:bodyPr/>
                    <a:lstStyle/>
                    <a:p>
                      <a:pPr algn="l" rtl="0" fontAlgn="t"/>
                      <a:r>
                        <a:rPr lang="ru-RU" sz="1200" b="0" i="0" u="none" strike="noStrike">
                          <a:solidFill>
                            <a:srgbClr val="000000"/>
                          </a:solidFill>
                          <a:effectLst/>
                          <a:latin typeface="Arial" panose="020B0604020202020204" pitchFamily="34" charset="0"/>
                        </a:rPr>
                        <a:t>Молодежная политика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5 977 744,1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5 957 447,9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19013">
                <a:tc>
                  <a:txBody>
                    <a:bodyPr/>
                    <a:lstStyle/>
                    <a:p>
                      <a:pPr algn="l" rtl="0" fontAlgn="t"/>
                      <a:r>
                        <a:rPr lang="ru-RU" sz="1200" b="0" i="0" u="none" strike="noStrike">
                          <a:solidFill>
                            <a:srgbClr val="000000"/>
                          </a:solidFill>
                          <a:effectLst/>
                          <a:latin typeface="Arial" panose="020B0604020202020204" pitchFamily="34" charset="0"/>
                        </a:rPr>
                        <a:t>Другие вопросы в области образования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42 553 176,8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42 634 031,7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85207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453908" y="74432"/>
            <a:ext cx="8088112" cy="430211"/>
          </a:xfrm>
        </p:spPr>
        <p:txBody>
          <a:bodyPr>
            <a:normAutofit/>
          </a:bodyPr>
          <a:lstStyle/>
          <a:p>
            <a:r>
              <a:rPr lang="ru-RU" sz="2000" dirty="0"/>
              <a:t>Расходы по разделу «Культура, кинематография»</a:t>
            </a:r>
          </a:p>
        </p:txBody>
      </p:sp>
      <p:graphicFrame>
        <p:nvGraphicFramePr>
          <p:cNvPr id="4" name="Таблица 3"/>
          <p:cNvGraphicFramePr>
            <a:graphicFrameLocks noGrp="1"/>
          </p:cNvGraphicFramePr>
          <p:nvPr>
            <p:extLst>
              <p:ext uri="{D42A27DB-BD31-4B8C-83A1-F6EECF244321}">
                <p14:modId xmlns:p14="http://schemas.microsoft.com/office/powerpoint/2010/main" val="696714241"/>
              </p:ext>
            </p:extLst>
          </p:nvPr>
        </p:nvGraphicFramePr>
        <p:xfrm>
          <a:off x="584571" y="460665"/>
          <a:ext cx="8271105" cy="1417775"/>
        </p:xfrm>
        <a:graphic>
          <a:graphicData uri="http://schemas.openxmlformats.org/drawingml/2006/table">
            <a:tbl>
              <a:tblPr>
                <a:tableStyleId>{616DA210-FB5B-4158-B5E0-FEB733F419BA}</a:tableStyleId>
              </a:tblPr>
              <a:tblGrid>
                <a:gridCol w="5297245">
                  <a:extLst>
                    <a:ext uri="{9D8B030D-6E8A-4147-A177-3AD203B41FA5}">
                      <a16:colId xmlns:a16="http://schemas.microsoft.com/office/drawing/2014/main" val="20000"/>
                    </a:ext>
                  </a:extLst>
                </a:gridCol>
                <a:gridCol w="1515762">
                  <a:extLst>
                    <a:ext uri="{9D8B030D-6E8A-4147-A177-3AD203B41FA5}">
                      <a16:colId xmlns:a16="http://schemas.microsoft.com/office/drawing/2014/main" val="20001"/>
                    </a:ext>
                  </a:extLst>
                </a:gridCol>
                <a:gridCol w="1458098">
                  <a:extLst>
                    <a:ext uri="{9D8B030D-6E8A-4147-A177-3AD203B41FA5}">
                      <a16:colId xmlns:a16="http://schemas.microsoft.com/office/drawing/2014/main" val="20002"/>
                    </a:ext>
                  </a:extLst>
                </a:gridCol>
              </a:tblGrid>
              <a:tr h="636615">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solidFill>
                            <a:schemeClr val="tx1"/>
                          </a:solidFill>
                          <a:effectLst/>
                        </a:rPr>
                        <a:t>2023 год (план),</a:t>
                      </a:r>
                      <a:br>
                        <a:rPr lang="ru-RU" sz="1400" b="1" u="none" strike="noStrike" dirty="0">
                          <a:solidFill>
                            <a:schemeClr val="tx1"/>
                          </a:solidFill>
                          <a:effectLst/>
                        </a:rPr>
                      </a:br>
                      <a:r>
                        <a:rPr lang="ru-RU" sz="1400" b="1" u="none" strike="noStrike" dirty="0">
                          <a:solidFill>
                            <a:schemeClr val="tx1"/>
                          </a:solidFill>
                          <a:effectLst/>
                        </a:rPr>
                        <a:t>тыс.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solidFill>
                            <a:schemeClr val="tx1"/>
                          </a:solidFill>
                          <a:effectLst/>
                        </a:rPr>
                        <a:t>2023 год (факт),</a:t>
                      </a:r>
                      <a:br>
                        <a:rPr lang="ru-RU" sz="1400" b="1" u="none" strike="noStrike" dirty="0">
                          <a:solidFill>
                            <a:schemeClr val="tx1"/>
                          </a:solidFill>
                          <a:effectLst/>
                        </a:rPr>
                      </a:br>
                      <a:r>
                        <a:rPr lang="ru-RU" sz="1400" b="1" u="none" strike="noStrike" dirty="0">
                          <a:solidFill>
                            <a:schemeClr val="tx1"/>
                          </a:solidFill>
                          <a:effectLst/>
                        </a:rPr>
                        <a:t>тыс.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95290">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24 694 921,6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24 646 890,5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5290">
                <a:tc>
                  <a:txBody>
                    <a:bodyPr/>
                    <a:lstStyle/>
                    <a:p>
                      <a:pPr algn="l" rtl="0" fontAlgn="t"/>
                      <a:r>
                        <a:rPr lang="ru-RU" sz="1200" b="0" i="0" u="none" strike="noStrike">
                          <a:solidFill>
                            <a:srgbClr val="000000"/>
                          </a:solidFill>
                          <a:effectLst/>
                          <a:latin typeface="Arial" panose="020B0604020202020204" pitchFamily="34" charset="0"/>
                        </a:rPr>
                        <a:t>Культура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24 389 946,3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24 353 304,9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5290">
                <a:tc>
                  <a:txBody>
                    <a:bodyPr/>
                    <a:lstStyle/>
                    <a:p>
                      <a:pPr algn="l" rtl="0" fontAlgn="t"/>
                      <a:r>
                        <a:rPr lang="ru-RU" sz="1200" b="0" i="0" u="none" strike="noStrike">
                          <a:solidFill>
                            <a:srgbClr val="000000"/>
                          </a:solidFill>
                          <a:effectLst/>
                          <a:latin typeface="Arial" panose="020B0604020202020204" pitchFamily="34" charset="0"/>
                        </a:rPr>
                        <a:t>Кинематография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65 110,5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65 110,5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5290">
                <a:tc>
                  <a:txBody>
                    <a:bodyPr/>
                    <a:lstStyle/>
                    <a:p>
                      <a:pPr algn="just" rtl="0" fontAlgn="t"/>
                      <a:r>
                        <a:rPr lang="ru-RU" sz="1200" b="0" i="0" u="none" strike="noStrike">
                          <a:solidFill>
                            <a:srgbClr val="000000"/>
                          </a:solidFill>
                          <a:effectLst/>
                          <a:latin typeface="Arial" panose="020B0604020202020204" pitchFamily="34" charset="0"/>
                        </a:rPr>
                        <a:t>Другие вопросы в области культуры, кинематографии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239 864,8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panose="020B0604020202020204" pitchFamily="34" charset="0"/>
                        </a:rPr>
                        <a:t>228 475,1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 name="Текст 2"/>
          <p:cNvSpPr txBox="1">
            <a:spLocks/>
          </p:cNvSpPr>
          <p:nvPr/>
        </p:nvSpPr>
        <p:spPr>
          <a:xfrm>
            <a:off x="584571" y="1900045"/>
            <a:ext cx="8496300" cy="44415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«Здравоохранение»</a:t>
            </a:r>
          </a:p>
        </p:txBody>
      </p:sp>
      <p:graphicFrame>
        <p:nvGraphicFramePr>
          <p:cNvPr id="6" name="Таблица 5"/>
          <p:cNvGraphicFramePr>
            <a:graphicFrameLocks noGrp="1"/>
          </p:cNvGraphicFramePr>
          <p:nvPr>
            <p:extLst>
              <p:ext uri="{D42A27DB-BD31-4B8C-83A1-F6EECF244321}">
                <p14:modId xmlns:p14="http://schemas.microsoft.com/office/powerpoint/2010/main" val="2965127932"/>
              </p:ext>
            </p:extLst>
          </p:nvPr>
        </p:nvGraphicFramePr>
        <p:xfrm>
          <a:off x="605022" y="2245311"/>
          <a:ext cx="8230201" cy="1941022"/>
        </p:xfrm>
        <a:graphic>
          <a:graphicData uri="http://schemas.openxmlformats.org/drawingml/2006/table">
            <a:tbl>
              <a:tblPr>
                <a:tableStyleId>{616DA210-FB5B-4158-B5E0-FEB733F419BA}</a:tableStyleId>
              </a:tblPr>
              <a:tblGrid>
                <a:gridCol w="5256341">
                  <a:extLst>
                    <a:ext uri="{9D8B030D-6E8A-4147-A177-3AD203B41FA5}">
                      <a16:colId xmlns:a16="http://schemas.microsoft.com/office/drawing/2014/main" val="20000"/>
                    </a:ext>
                  </a:extLst>
                </a:gridCol>
                <a:gridCol w="1540476">
                  <a:extLst>
                    <a:ext uri="{9D8B030D-6E8A-4147-A177-3AD203B41FA5}">
                      <a16:colId xmlns:a16="http://schemas.microsoft.com/office/drawing/2014/main" val="20001"/>
                    </a:ext>
                  </a:extLst>
                </a:gridCol>
                <a:gridCol w="1433384">
                  <a:extLst>
                    <a:ext uri="{9D8B030D-6E8A-4147-A177-3AD203B41FA5}">
                      <a16:colId xmlns:a16="http://schemas.microsoft.com/office/drawing/2014/main" val="20002"/>
                    </a:ext>
                  </a:extLst>
                </a:gridCol>
              </a:tblGrid>
              <a:tr h="199303">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51 015 131,8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50 833 458,9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76133">
                <a:tc>
                  <a:txBody>
                    <a:bodyPr/>
                    <a:lstStyle/>
                    <a:p>
                      <a:pPr algn="l" rtl="0" fontAlgn="t"/>
                      <a:r>
                        <a:rPr lang="ru-RU" sz="1200" b="0" i="0" u="none" strike="noStrike">
                          <a:solidFill>
                            <a:srgbClr val="000000"/>
                          </a:solidFill>
                          <a:effectLst/>
                          <a:latin typeface="Arial" panose="020B0604020202020204" pitchFamily="34" charset="0"/>
                        </a:rPr>
                        <a:t>Стационарная медицинская помощь</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21 580 156,3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21 625 691,8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6133">
                <a:tc>
                  <a:txBody>
                    <a:bodyPr/>
                    <a:lstStyle/>
                    <a:p>
                      <a:pPr algn="l" rtl="0" fontAlgn="t"/>
                      <a:r>
                        <a:rPr lang="ru-RU" sz="1200" b="0" i="0" u="none" strike="noStrike">
                          <a:solidFill>
                            <a:srgbClr val="000000"/>
                          </a:solidFill>
                          <a:effectLst/>
                          <a:latin typeface="Arial" panose="020B0604020202020204" pitchFamily="34" charset="0"/>
                        </a:rPr>
                        <a:t>Амбулаторная помощь</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3 037 093,4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3 037 773,5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6133">
                <a:tc>
                  <a:txBody>
                    <a:bodyPr/>
                    <a:lstStyle/>
                    <a:p>
                      <a:pPr algn="l" rtl="0" fontAlgn="t"/>
                      <a:r>
                        <a:rPr lang="ru-RU" sz="1200" b="0" i="0" u="none" strike="noStrike">
                          <a:solidFill>
                            <a:srgbClr val="000000"/>
                          </a:solidFill>
                          <a:effectLst/>
                          <a:latin typeface="Arial" panose="020B0604020202020204" pitchFamily="34" charset="0"/>
                        </a:rPr>
                        <a:t>Скорая медицинская помощь</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486 431,9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486 431,8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6133">
                <a:tc>
                  <a:txBody>
                    <a:bodyPr/>
                    <a:lstStyle/>
                    <a:p>
                      <a:pPr algn="l" rtl="0" fontAlgn="t"/>
                      <a:r>
                        <a:rPr lang="ru-RU" sz="1200" b="0" i="0" u="none" strike="noStrike">
                          <a:solidFill>
                            <a:srgbClr val="000000"/>
                          </a:solidFill>
                          <a:effectLst/>
                          <a:latin typeface="Arial" panose="020B0604020202020204" pitchFamily="34" charset="0"/>
                        </a:rPr>
                        <a:t>Санаторно-оздоровительная помощь</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27 012,1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20 680,9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753">
                <a:tc>
                  <a:txBody>
                    <a:bodyPr/>
                    <a:lstStyle/>
                    <a:p>
                      <a:pPr algn="just" rtl="0" fontAlgn="t"/>
                      <a:r>
                        <a:rPr lang="ru-RU" sz="1200" b="0" i="0" u="none" strike="noStrike">
                          <a:solidFill>
                            <a:srgbClr val="000000"/>
                          </a:solidFill>
                          <a:effectLst/>
                          <a:latin typeface="Arial" panose="020B0604020202020204" pitchFamily="34" charset="0"/>
                        </a:rPr>
                        <a:t>Заготовка, переработка, хранение и обеспечение безопасности донорской крови и ее компонентов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705 525,0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706 971,0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76133">
                <a:tc>
                  <a:txBody>
                    <a:bodyPr/>
                    <a:lstStyle/>
                    <a:p>
                      <a:pPr algn="just" rtl="0" fontAlgn="t"/>
                      <a:r>
                        <a:rPr lang="ru-RU" sz="1200" b="0" i="0" u="none" strike="noStrike">
                          <a:solidFill>
                            <a:srgbClr val="000000"/>
                          </a:solidFill>
                          <a:effectLst/>
                          <a:latin typeface="Arial" panose="020B0604020202020204" pitchFamily="34" charset="0"/>
                        </a:rPr>
                        <a:t>Санитарно-эпидемиологическое благополучие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417 985,3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417 983,9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2004">
                <a:tc>
                  <a:txBody>
                    <a:bodyPr/>
                    <a:lstStyle/>
                    <a:p>
                      <a:pPr algn="just" rtl="0" fontAlgn="t"/>
                      <a:r>
                        <a:rPr lang="ru-RU" sz="1200" b="0" i="0" u="none" strike="noStrike">
                          <a:solidFill>
                            <a:srgbClr val="000000"/>
                          </a:solidFill>
                          <a:effectLst/>
                          <a:latin typeface="Arial" panose="020B0604020202020204" pitchFamily="34" charset="0"/>
                        </a:rPr>
                        <a:t>Прикладные научные исследования в области здравоохранения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39 594,7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39 594,7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76133">
                <a:tc>
                  <a:txBody>
                    <a:bodyPr/>
                    <a:lstStyle/>
                    <a:p>
                      <a:pPr algn="l" rtl="0" fontAlgn="t"/>
                      <a:r>
                        <a:rPr lang="ru-RU" sz="1200" b="0" i="0" u="none" strike="noStrike">
                          <a:solidFill>
                            <a:srgbClr val="000000"/>
                          </a:solidFill>
                          <a:effectLst/>
                          <a:latin typeface="Arial" panose="020B0604020202020204" pitchFamily="34" charset="0"/>
                        </a:rPr>
                        <a:t>Другие вопросы в области здравоохранения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24 721 333,1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panose="020B0604020202020204" pitchFamily="34" charset="0"/>
                        </a:rPr>
                        <a:t>24 498 331,3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7" name="Текст 2"/>
          <p:cNvSpPr txBox="1">
            <a:spLocks/>
          </p:cNvSpPr>
          <p:nvPr/>
        </p:nvSpPr>
        <p:spPr>
          <a:xfrm>
            <a:off x="788665" y="4196484"/>
            <a:ext cx="8088112"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«Социальная политика»</a:t>
            </a:r>
          </a:p>
        </p:txBody>
      </p:sp>
      <p:graphicFrame>
        <p:nvGraphicFramePr>
          <p:cNvPr id="8" name="Таблица 7"/>
          <p:cNvGraphicFramePr>
            <a:graphicFrameLocks noGrp="1"/>
          </p:cNvGraphicFramePr>
          <p:nvPr>
            <p:extLst>
              <p:ext uri="{D42A27DB-BD31-4B8C-83A1-F6EECF244321}">
                <p14:modId xmlns:p14="http://schemas.microsoft.com/office/powerpoint/2010/main" val="676712019"/>
              </p:ext>
            </p:extLst>
          </p:nvPr>
        </p:nvGraphicFramePr>
        <p:xfrm>
          <a:off x="584571" y="4666527"/>
          <a:ext cx="8240961" cy="1372090"/>
        </p:xfrm>
        <a:graphic>
          <a:graphicData uri="http://schemas.openxmlformats.org/drawingml/2006/table">
            <a:tbl>
              <a:tblPr>
                <a:tableStyleId>{616DA210-FB5B-4158-B5E0-FEB733F419BA}</a:tableStyleId>
              </a:tblPr>
              <a:tblGrid>
                <a:gridCol w="5258864">
                  <a:extLst>
                    <a:ext uri="{9D8B030D-6E8A-4147-A177-3AD203B41FA5}">
                      <a16:colId xmlns:a16="http://schemas.microsoft.com/office/drawing/2014/main" val="20000"/>
                    </a:ext>
                  </a:extLst>
                </a:gridCol>
                <a:gridCol w="1556951">
                  <a:extLst>
                    <a:ext uri="{9D8B030D-6E8A-4147-A177-3AD203B41FA5}">
                      <a16:colId xmlns:a16="http://schemas.microsoft.com/office/drawing/2014/main" val="20001"/>
                    </a:ext>
                  </a:extLst>
                </a:gridCol>
                <a:gridCol w="1425146">
                  <a:extLst>
                    <a:ext uri="{9D8B030D-6E8A-4147-A177-3AD203B41FA5}">
                      <a16:colId xmlns:a16="http://schemas.microsoft.com/office/drawing/2014/main" val="20002"/>
                    </a:ext>
                  </a:extLst>
                </a:gridCol>
              </a:tblGrid>
              <a:tr h="219013">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59 724 380,0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58 686 768,6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19013">
                <a:tc>
                  <a:txBody>
                    <a:bodyPr/>
                    <a:lstStyle/>
                    <a:p>
                      <a:pPr algn="l" rtl="0" fontAlgn="t"/>
                      <a:r>
                        <a:rPr lang="ru-RU" sz="1200" b="0" i="0" u="none" strike="noStrike" dirty="0">
                          <a:solidFill>
                            <a:srgbClr val="000000"/>
                          </a:solidFill>
                          <a:effectLst/>
                          <a:latin typeface="Arial" panose="020B0604020202020204" pitchFamily="34" charset="0"/>
                        </a:rPr>
                        <a:t>Пенсионное обеспечение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1 066 120,5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1 058 217,8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9013">
                <a:tc>
                  <a:txBody>
                    <a:bodyPr/>
                    <a:lstStyle/>
                    <a:p>
                      <a:pPr algn="l" rtl="0" fontAlgn="t"/>
                      <a:r>
                        <a:rPr lang="ru-RU" sz="1200" b="0" i="0" u="none" strike="noStrike">
                          <a:solidFill>
                            <a:srgbClr val="000000"/>
                          </a:solidFill>
                          <a:effectLst/>
                          <a:latin typeface="Arial" panose="020B0604020202020204" pitchFamily="34" charset="0"/>
                        </a:rPr>
                        <a:t>Социальное обслуживание населения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6 305 969,7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6 192 808,0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19013">
                <a:tc>
                  <a:txBody>
                    <a:bodyPr/>
                    <a:lstStyle/>
                    <a:p>
                      <a:pPr algn="l" rtl="0" fontAlgn="t"/>
                      <a:r>
                        <a:rPr lang="ru-RU" sz="1200" b="0" i="0" u="none" strike="noStrike">
                          <a:solidFill>
                            <a:srgbClr val="000000"/>
                          </a:solidFill>
                          <a:effectLst/>
                          <a:latin typeface="Arial" panose="020B0604020202020204" pitchFamily="34" charset="0"/>
                        </a:rPr>
                        <a:t>Социальное обеспечение населения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32 947 438,5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32 207 894,8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6958">
                <a:tc>
                  <a:txBody>
                    <a:bodyPr/>
                    <a:lstStyle/>
                    <a:p>
                      <a:pPr algn="l" rtl="0" fontAlgn="t"/>
                      <a:r>
                        <a:rPr lang="ru-RU" sz="1200" b="0" i="0" u="none" strike="noStrike">
                          <a:solidFill>
                            <a:srgbClr val="000000"/>
                          </a:solidFill>
                          <a:effectLst/>
                          <a:latin typeface="Arial" panose="020B0604020202020204" pitchFamily="34" charset="0"/>
                        </a:rPr>
                        <a:t>Охрана семьи и детства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18 880 281,5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18 708 000,4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9080">
                <a:tc>
                  <a:txBody>
                    <a:bodyPr/>
                    <a:lstStyle/>
                    <a:p>
                      <a:pPr algn="l" rtl="0" fontAlgn="t"/>
                      <a:r>
                        <a:rPr lang="ru-RU" sz="1200" b="0" i="0" u="none" strike="noStrike">
                          <a:solidFill>
                            <a:srgbClr val="000000"/>
                          </a:solidFill>
                          <a:effectLst/>
                          <a:latin typeface="Arial" panose="020B0604020202020204" pitchFamily="34" charset="0"/>
                        </a:rPr>
                        <a:t>Другие вопросы в области социальной политики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524 569,8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519 847,6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60600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24628"/>
            <a:ext cx="8088112" cy="430211"/>
          </a:xfrm>
        </p:spPr>
        <p:txBody>
          <a:bodyPr>
            <a:normAutofit/>
          </a:bodyPr>
          <a:lstStyle/>
          <a:p>
            <a:r>
              <a:rPr lang="ru-RU" sz="2000" dirty="0"/>
              <a:t>Расходы по разделу «Физическая культура и спорт»</a:t>
            </a:r>
          </a:p>
        </p:txBody>
      </p:sp>
      <p:graphicFrame>
        <p:nvGraphicFramePr>
          <p:cNvPr id="4" name="Таблица 3"/>
          <p:cNvGraphicFramePr>
            <a:graphicFrameLocks noGrp="1"/>
          </p:cNvGraphicFramePr>
          <p:nvPr>
            <p:extLst>
              <p:ext uri="{D42A27DB-BD31-4B8C-83A1-F6EECF244321}">
                <p14:modId xmlns:p14="http://schemas.microsoft.com/office/powerpoint/2010/main" val="3300597861"/>
              </p:ext>
            </p:extLst>
          </p:nvPr>
        </p:nvGraphicFramePr>
        <p:xfrm>
          <a:off x="615056" y="392085"/>
          <a:ext cx="8207668" cy="1436715"/>
        </p:xfrm>
        <a:graphic>
          <a:graphicData uri="http://schemas.openxmlformats.org/drawingml/2006/table">
            <a:tbl>
              <a:tblPr>
                <a:tableStyleId>{616DA210-FB5B-4158-B5E0-FEB733F419BA}</a:tableStyleId>
              </a:tblPr>
              <a:tblGrid>
                <a:gridCol w="5134955">
                  <a:extLst>
                    <a:ext uri="{9D8B030D-6E8A-4147-A177-3AD203B41FA5}">
                      <a16:colId xmlns:a16="http://schemas.microsoft.com/office/drawing/2014/main" val="20000"/>
                    </a:ext>
                  </a:extLst>
                </a:gridCol>
                <a:gridCol w="1507524">
                  <a:extLst>
                    <a:ext uri="{9D8B030D-6E8A-4147-A177-3AD203B41FA5}">
                      <a16:colId xmlns:a16="http://schemas.microsoft.com/office/drawing/2014/main" val="20001"/>
                    </a:ext>
                  </a:extLst>
                </a:gridCol>
                <a:gridCol w="1565189">
                  <a:extLst>
                    <a:ext uri="{9D8B030D-6E8A-4147-A177-3AD203B41FA5}">
                      <a16:colId xmlns:a16="http://schemas.microsoft.com/office/drawing/2014/main" val="20002"/>
                    </a:ext>
                  </a:extLst>
                </a:gridCol>
              </a:tblGrid>
              <a:tr h="405787">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solidFill>
                            <a:schemeClr val="tx1"/>
                          </a:solidFill>
                          <a:effectLst/>
                        </a:rPr>
                        <a:t>2023 год (план),</a:t>
                      </a:r>
                      <a:br>
                        <a:rPr lang="ru-RU" sz="1400" b="1" u="none" strike="noStrike" dirty="0">
                          <a:solidFill>
                            <a:schemeClr val="tx1"/>
                          </a:solidFill>
                          <a:effectLst/>
                        </a:rPr>
                      </a:br>
                      <a:r>
                        <a:rPr lang="ru-RU" sz="1400" b="1" u="none" strike="noStrike" dirty="0">
                          <a:solidFill>
                            <a:schemeClr val="tx1"/>
                          </a:solidFill>
                          <a:effectLst/>
                        </a:rPr>
                        <a:t>тыс.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a:solidFill>
                            <a:schemeClr val="tx1"/>
                          </a:solidFill>
                          <a:effectLst/>
                        </a:rPr>
                        <a:t>2023 год (факт),</a:t>
                      </a:r>
                      <a:br>
                        <a:rPr lang="ru-RU" sz="1400" b="1" u="none" strike="noStrike" dirty="0">
                          <a:solidFill>
                            <a:schemeClr val="tx1"/>
                          </a:solidFill>
                          <a:effectLst/>
                        </a:rPr>
                      </a:br>
                      <a:r>
                        <a:rPr lang="ru-RU" sz="1400" b="1" u="none" strike="noStrike" dirty="0">
                          <a:solidFill>
                            <a:schemeClr val="tx1"/>
                          </a:solidFill>
                          <a:effectLst/>
                        </a:rPr>
                        <a:t>тыс.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95290">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panose="020B0604020202020204" pitchFamily="34" charset="0"/>
                        </a:rPr>
                        <a:t>12 144 733,6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12 190 904,8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5290">
                <a:tc>
                  <a:txBody>
                    <a:bodyPr/>
                    <a:lstStyle/>
                    <a:p>
                      <a:pPr algn="l" rtl="0" fontAlgn="t"/>
                      <a:r>
                        <a:rPr lang="ru-RU" sz="1200" b="0" i="0" u="none" strike="noStrike">
                          <a:solidFill>
                            <a:srgbClr val="000000"/>
                          </a:solidFill>
                          <a:effectLst/>
                          <a:latin typeface="Arial" panose="020B0604020202020204" pitchFamily="34" charset="0"/>
                        </a:rPr>
                        <a:t>Физическая культура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10 286 487,9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10 383 928,8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5290">
                <a:tc>
                  <a:txBody>
                    <a:bodyPr/>
                    <a:lstStyle/>
                    <a:p>
                      <a:pPr algn="l" rtl="0" fontAlgn="t"/>
                      <a:r>
                        <a:rPr lang="ru-RU" sz="1200" b="0" i="0" u="none" strike="noStrike">
                          <a:solidFill>
                            <a:srgbClr val="000000"/>
                          </a:solidFill>
                          <a:effectLst/>
                          <a:latin typeface="Arial" panose="020B0604020202020204" pitchFamily="34" charset="0"/>
                        </a:rPr>
                        <a:t>Массовый спорт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629 999,0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584 445,6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5290">
                <a:tc>
                  <a:txBody>
                    <a:bodyPr/>
                    <a:lstStyle/>
                    <a:p>
                      <a:pPr algn="l" rtl="0" fontAlgn="t"/>
                      <a:r>
                        <a:rPr lang="ru-RU" sz="1200" b="0" i="0" u="none" strike="noStrike">
                          <a:solidFill>
                            <a:srgbClr val="000000"/>
                          </a:solidFill>
                          <a:effectLst/>
                          <a:latin typeface="Arial" panose="020B0604020202020204" pitchFamily="34" charset="0"/>
                        </a:rPr>
                        <a:t>Спорт высших достижений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1 125 135,6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1 118 293,2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28835">
                <a:tc>
                  <a:txBody>
                    <a:bodyPr/>
                    <a:lstStyle/>
                    <a:p>
                      <a:pPr algn="just" rtl="0" fontAlgn="t"/>
                      <a:r>
                        <a:rPr lang="ru-RU" sz="1200" b="0" i="0" u="none" strike="noStrike">
                          <a:solidFill>
                            <a:srgbClr val="000000"/>
                          </a:solidFill>
                          <a:effectLst/>
                          <a:latin typeface="Arial" panose="020B0604020202020204" pitchFamily="34" charset="0"/>
                        </a:rPr>
                        <a:t>Другие вопросы в области физической культуры и спорта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103 111,1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panose="020B0604020202020204" pitchFamily="34" charset="0"/>
                        </a:rPr>
                        <a:t>104 237,2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5" name="Текст 2"/>
          <p:cNvSpPr txBox="1">
            <a:spLocks/>
          </p:cNvSpPr>
          <p:nvPr/>
        </p:nvSpPr>
        <p:spPr>
          <a:xfrm>
            <a:off x="615056" y="1799554"/>
            <a:ext cx="8496300"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«Средства массовой информации»</a:t>
            </a:r>
          </a:p>
        </p:txBody>
      </p:sp>
      <p:graphicFrame>
        <p:nvGraphicFramePr>
          <p:cNvPr id="6" name="Таблица 5"/>
          <p:cNvGraphicFramePr>
            <a:graphicFrameLocks noGrp="1"/>
          </p:cNvGraphicFramePr>
          <p:nvPr>
            <p:extLst>
              <p:ext uri="{D42A27DB-BD31-4B8C-83A1-F6EECF244321}">
                <p14:modId xmlns:p14="http://schemas.microsoft.com/office/powerpoint/2010/main" val="2076537627"/>
              </p:ext>
            </p:extLst>
          </p:nvPr>
        </p:nvGraphicFramePr>
        <p:xfrm>
          <a:off x="582104" y="2159049"/>
          <a:ext cx="8232382" cy="834237"/>
        </p:xfrm>
        <a:graphic>
          <a:graphicData uri="http://schemas.openxmlformats.org/drawingml/2006/table">
            <a:tbl>
              <a:tblPr>
                <a:tableStyleId>{616DA210-FB5B-4158-B5E0-FEB733F419BA}</a:tableStyleId>
              </a:tblPr>
              <a:tblGrid>
                <a:gridCol w="5126717">
                  <a:extLst>
                    <a:ext uri="{9D8B030D-6E8A-4147-A177-3AD203B41FA5}">
                      <a16:colId xmlns:a16="http://schemas.microsoft.com/office/drawing/2014/main" val="20000"/>
                    </a:ext>
                  </a:extLst>
                </a:gridCol>
                <a:gridCol w="1515762">
                  <a:extLst>
                    <a:ext uri="{9D8B030D-6E8A-4147-A177-3AD203B41FA5}">
                      <a16:colId xmlns:a16="http://schemas.microsoft.com/office/drawing/2014/main" val="20001"/>
                    </a:ext>
                  </a:extLst>
                </a:gridCol>
                <a:gridCol w="1589903">
                  <a:extLst>
                    <a:ext uri="{9D8B030D-6E8A-4147-A177-3AD203B41FA5}">
                      <a16:colId xmlns:a16="http://schemas.microsoft.com/office/drawing/2014/main" val="20002"/>
                    </a:ext>
                  </a:extLst>
                </a:gridCol>
              </a:tblGrid>
              <a:tr h="248367">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1 770 609,6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1 761 191,7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95290">
                <a:tc>
                  <a:txBody>
                    <a:bodyPr/>
                    <a:lstStyle/>
                    <a:p>
                      <a:pPr algn="l" rtl="0" fontAlgn="t"/>
                      <a:r>
                        <a:rPr lang="ru-RU" sz="1200" b="0" i="0" u="none" strike="noStrike">
                          <a:solidFill>
                            <a:srgbClr val="000000"/>
                          </a:solidFill>
                          <a:effectLst/>
                          <a:latin typeface="Arial" panose="020B0604020202020204" pitchFamily="34" charset="0"/>
                        </a:rPr>
                        <a:t>Телевидение и радиовещание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1 022 656,9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1 012 764,9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5290">
                <a:tc>
                  <a:txBody>
                    <a:bodyPr/>
                    <a:lstStyle/>
                    <a:p>
                      <a:pPr algn="l" rtl="0" fontAlgn="t"/>
                      <a:r>
                        <a:rPr lang="ru-RU" sz="1200" b="0" i="0" u="none" strike="noStrike">
                          <a:solidFill>
                            <a:srgbClr val="000000"/>
                          </a:solidFill>
                          <a:effectLst/>
                          <a:latin typeface="Arial" panose="020B0604020202020204" pitchFamily="34" charset="0"/>
                        </a:rPr>
                        <a:t>Периодическая печать и издательства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712 868,2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712 844,2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5290">
                <a:tc>
                  <a:txBody>
                    <a:bodyPr/>
                    <a:lstStyle/>
                    <a:p>
                      <a:pPr algn="l" rtl="0" fontAlgn="t"/>
                      <a:r>
                        <a:rPr lang="ru-RU" sz="1200" b="0" i="0" u="none" strike="noStrike">
                          <a:solidFill>
                            <a:srgbClr val="000000"/>
                          </a:solidFill>
                          <a:effectLst/>
                          <a:latin typeface="Arial" panose="020B0604020202020204" pitchFamily="34" charset="0"/>
                        </a:rPr>
                        <a:t>Другие вопросы в области средств массовой информации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35 084,5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panose="020B0604020202020204" pitchFamily="34" charset="0"/>
                        </a:rPr>
                        <a:t>35 582,6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7" name="Текст 2"/>
          <p:cNvSpPr txBox="1">
            <a:spLocks/>
          </p:cNvSpPr>
          <p:nvPr/>
        </p:nvSpPr>
        <p:spPr>
          <a:xfrm>
            <a:off x="691310" y="3044682"/>
            <a:ext cx="8088112" cy="459909"/>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«Обслуживание государственного (муниципального) долга»</a:t>
            </a:r>
          </a:p>
        </p:txBody>
      </p:sp>
      <p:graphicFrame>
        <p:nvGraphicFramePr>
          <p:cNvPr id="8" name="Таблица 7"/>
          <p:cNvGraphicFramePr>
            <a:graphicFrameLocks noGrp="1"/>
          </p:cNvGraphicFramePr>
          <p:nvPr>
            <p:extLst>
              <p:ext uri="{D42A27DB-BD31-4B8C-83A1-F6EECF244321}">
                <p14:modId xmlns:p14="http://schemas.microsoft.com/office/powerpoint/2010/main" val="3789292875"/>
              </p:ext>
            </p:extLst>
          </p:nvPr>
        </p:nvGraphicFramePr>
        <p:xfrm>
          <a:off x="503330" y="3698640"/>
          <a:ext cx="8319394" cy="411418"/>
        </p:xfrm>
        <a:graphic>
          <a:graphicData uri="http://schemas.openxmlformats.org/drawingml/2006/table">
            <a:tbl>
              <a:tblPr>
                <a:tableStyleId>{616DA210-FB5B-4158-B5E0-FEB733F419BA}</a:tableStyleId>
              </a:tblPr>
              <a:tblGrid>
                <a:gridCol w="5208990">
                  <a:extLst>
                    <a:ext uri="{9D8B030D-6E8A-4147-A177-3AD203B41FA5}">
                      <a16:colId xmlns:a16="http://schemas.microsoft.com/office/drawing/2014/main" val="20000"/>
                    </a:ext>
                  </a:extLst>
                </a:gridCol>
                <a:gridCol w="1521936">
                  <a:extLst>
                    <a:ext uri="{9D8B030D-6E8A-4147-A177-3AD203B41FA5}">
                      <a16:colId xmlns:a16="http://schemas.microsoft.com/office/drawing/2014/main" val="20001"/>
                    </a:ext>
                  </a:extLst>
                </a:gridCol>
                <a:gridCol w="1588468">
                  <a:extLst>
                    <a:ext uri="{9D8B030D-6E8A-4147-A177-3AD203B41FA5}">
                      <a16:colId xmlns:a16="http://schemas.microsoft.com/office/drawing/2014/main" val="20002"/>
                    </a:ext>
                  </a:extLst>
                </a:gridCol>
              </a:tblGrid>
              <a:tr h="167422">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535 680,7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535 680,7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19013">
                <a:tc>
                  <a:txBody>
                    <a:bodyPr/>
                    <a:lstStyle/>
                    <a:p>
                      <a:pPr algn="just" rtl="0" fontAlgn="t"/>
                      <a:r>
                        <a:rPr lang="ru-RU" sz="1200" b="0" i="0" u="none" strike="noStrike">
                          <a:solidFill>
                            <a:srgbClr val="000000"/>
                          </a:solidFill>
                          <a:effectLst/>
                          <a:latin typeface="Arial" panose="020B0604020202020204" pitchFamily="34" charset="0"/>
                        </a:rPr>
                        <a:t>Обслуживание государственного (муниципального) внутреннего долга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535 680,7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535 680,7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Текст 2"/>
          <p:cNvSpPr txBox="1">
            <a:spLocks/>
          </p:cNvSpPr>
          <p:nvPr/>
        </p:nvSpPr>
        <p:spPr>
          <a:xfrm>
            <a:off x="484754" y="4146125"/>
            <a:ext cx="8535678"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«Межбюджетные трансферты общего характера бюджетам бюджетной системы Российской Федерации»</a:t>
            </a:r>
          </a:p>
          <a:p>
            <a:br>
              <a:rPr lang="ru-RU" sz="2000" dirty="0"/>
            </a:br>
            <a:r>
              <a:rPr lang="ru-RU" sz="2000" dirty="0"/>
              <a:t> </a:t>
            </a:r>
          </a:p>
        </p:txBody>
      </p:sp>
      <p:graphicFrame>
        <p:nvGraphicFramePr>
          <p:cNvPr id="11" name="Таблица 10"/>
          <p:cNvGraphicFramePr>
            <a:graphicFrameLocks noGrp="1"/>
          </p:cNvGraphicFramePr>
          <p:nvPr>
            <p:extLst>
              <p:ext uri="{D42A27DB-BD31-4B8C-83A1-F6EECF244321}">
                <p14:modId xmlns:p14="http://schemas.microsoft.com/office/powerpoint/2010/main" val="2434428130"/>
              </p:ext>
            </p:extLst>
          </p:nvPr>
        </p:nvGraphicFramePr>
        <p:xfrm>
          <a:off x="527782" y="5120194"/>
          <a:ext cx="8294942" cy="961155"/>
        </p:xfrm>
        <a:graphic>
          <a:graphicData uri="http://schemas.openxmlformats.org/drawingml/2006/table">
            <a:tbl>
              <a:tblPr>
                <a:tableStyleId>{616DA210-FB5B-4158-B5E0-FEB733F419BA}</a:tableStyleId>
              </a:tblPr>
              <a:tblGrid>
                <a:gridCol w="5210265">
                  <a:extLst>
                    <a:ext uri="{9D8B030D-6E8A-4147-A177-3AD203B41FA5}">
                      <a16:colId xmlns:a16="http://schemas.microsoft.com/office/drawing/2014/main" val="20000"/>
                    </a:ext>
                  </a:extLst>
                </a:gridCol>
                <a:gridCol w="1567214">
                  <a:extLst>
                    <a:ext uri="{9D8B030D-6E8A-4147-A177-3AD203B41FA5}">
                      <a16:colId xmlns:a16="http://schemas.microsoft.com/office/drawing/2014/main" val="20001"/>
                    </a:ext>
                  </a:extLst>
                </a:gridCol>
                <a:gridCol w="1517463">
                  <a:extLst>
                    <a:ext uri="{9D8B030D-6E8A-4147-A177-3AD203B41FA5}">
                      <a16:colId xmlns:a16="http://schemas.microsoft.com/office/drawing/2014/main" val="20002"/>
                    </a:ext>
                  </a:extLst>
                </a:gridCol>
              </a:tblGrid>
              <a:tr h="195290">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panose="020B0604020202020204" pitchFamily="34" charset="0"/>
                        </a:rPr>
                        <a:t>25 464 759,5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25 566 537,7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95290">
                <a:tc>
                  <a:txBody>
                    <a:bodyPr/>
                    <a:lstStyle/>
                    <a:p>
                      <a:pPr algn="just" rtl="0" fontAlgn="t"/>
                      <a:r>
                        <a:rPr lang="ru-RU" sz="1200" b="0" i="0" u="none" strike="noStrike" dirty="0">
                          <a:solidFill>
                            <a:srgbClr val="000000"/>
                          </a:solidFill>
                          <a:effectLst/>
                          <a:latin typeface="Arial" panose="020B0604020202020204" pitchFamily="34" charset="0"/>
                        </a:rPr>
                        <a:t>Дотации на выравнивание бюджетной обеспеченности субъектов Российской Федерации и муниципальных образований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a:solidFill>
                            <a:srgbClr val="000000"/>
                          </a:solidFill>
                          <a:effectLst/>
                          <a:latin typeface="Arial" panose="020B0604020202020204" pitchFamily="34" charset="0"/>
                        </a:rPr>
                        <a:t>761 667,6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dirty="0">
                          <a:solidFill>
                            <a:srgbClr val="000000"/>
                          </a:solidFill>
                          <a:effectLst/>
                          <a:latin typeface="Arial" panose="020B0604020202020204" pitchFamily="34" charset="0"/>
                        </a:rPr>
                        <a:t>761 667,6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95290">
                <a:tc>
                  <a:txBody>
                    <a:bodyPr/>
                    <a:lstStyle/>
                    <a:p>
                      <a:pPr algn="just" rtl="0" fontAlgn="t"/>
                      <a:r>
                        <a:rPr lang="ru-RU" sz="1200" b="0" i="0" u="none" strike="noStrike" dirty="0">
                          <a:solidFill>
                            <a:srgbClr val="000000"/>
                          </a:solidFill>
                          <a:effectLst/>
                          <a:latin typeface="Arial" panose="020B0604020202020204" pitchFamily="34" charset="0"/>
                        </a:rPr>
                        <a:t>Иные дотации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a:solidFill>
                            <a:srgbClr val="000000"/>
                          </a:solidFill>
                          <a:effectLst/>
                          <a:latin typeface="Arial" panose="020B0604020202020204" pitchFamily="34" charset="0"/>
                        </a:rPr>
                        <a:t>69 700,0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a:solidFill>
                            <a:srgbClr val="000000"/>
                          </a:solidFill>
                          <a:effectLst/>
                          <a:latin typeface="Arial" panose="020B0604020202020204" pitchFamily="34" charset="0"/>
                        </a:rPr>
                        <a:t>69 700,0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5290">
                <a:tc>
                  <a:txBody>
                    <a:bodyPr/>
                    <a:lstStyle/>
                    <a:p>
                      <a:pPr algn="just" rtl="0" fontAlgn="t"/>
                      <a:r>
                        <a:rPr lang="ru-RU" sz="1200" b="0" i="0" u="none" strike="noStrike">
                          <a:solidFill>
                            <a:srgbClr val="000000"/>
                          </a:solidFill>
                          <a:effectLst/>
                          <a:latin typeface="Arial" panose="020B0604020202020204" pitchFamily="34" charset="0"/>
                        </a:rPr>
                        <a:t>Прочие межбюджетные трансферты общего характера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a:solidFill>
                            <a:srgbClr val="000000"/>
                          </a:solidFill>
                          <a:effectLst/>
                          <a:latin typeface="Arial" panose="020B0604020202020204" pitchFamily="34" charset="0"/>
                        </a:rPr>
                        <a:t>24 633 391,9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dirty="0">
                          <a:solidFill>
                            <a:srgbClr val="000000"/>
                          </a:solidFill>
                          <a:effectLst/>
                          <a:latin typeface="Arial" panose="020B0604020202020204" pitchFamily="34" charset="0"/>
                        </a:rPr>
                        <a:t>24 735 170,1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50942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605551" y="277636"/>
            <a:ext cx="8088112" cy="564884"/>
          </a:xfrm>
        </p:spPr>
        <p:txBody>
          <a:bodyPr>
            <a:normAutofit fontScale="77500" lnSpcReduction="20000"/>
          </a:bodyPr>
          <a:lstStyle/>
          <a:p>
            <a:r>
              <a:rPr lang="ru-RU" dirty="0"/>
              <a:t>Расходы бюджета Республики Татарстан на социальную сферу</a:t>
            </a:r>
          </a:p>
          <a:p>
            <a:endParaRPr lang="ru-RU" dirty="0"/>
          </a:p>
        </p:txBody>
      </p:sp>
      <p:graphicFrame>
        <p:nvGraphicFramePr>
          <p:cNvPr id="9" name="Диаграмма 8"/>
          <p:cNvGraphicFramePr/>
          <p:nvPr>
            <p:extLst>
              <p:ext uri="{D42A27DB-BD31-4B8C-83A1-F6EECF244321}">
                <p14:modId xmlns:p14="http://schemas.microsoft.com/office/powerpoint/2010/main" val="2468730065"/>
              </p:ext>
            </p:extLst>
          </p:nvPr>
        </p:nvGraphicFramePr>
        <p:xfrm>
          <a:off x="742949" y="2943225"/>
          <a:ext cx="8220075" cy="380047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585011" y="2694890"/>
            <a:ext cx="6722802" cy="369332"/>
          </a:xfrm>
          <a:prstGeom prst="rect">
            <a:avLst/>
          </a:prstGeom>
          <a:noFill/>
        </p:spPr>
        <p:txBody>
          <a:bodyPr wrap="none" rtlCol="0">
            <a:spAutoFit/>
          </a:bodyPr>
          <a:lstStyle/>
          <a:p>
            <a:r>
              <a:rPr lang="ru-RU" b="1" i="1" dirty="0"/>
              <a:t>Расходы по отраслям социальной сферы, тыс. рублей</a:t>
            </a:r>
          </a:p>
        </p:txBody>
      </p:sp>
      <p:graphicFrame>
        <p:nvGraphicFramePr>
          <p:cNvPr id="11" name="Диаграмма 10"/>
          <p:cNvGraphicFramePr/>
          <p:nvPr>
            <p:extLst>
              <p:ext uri="{D42A27DB-BD31-4B8C-83A1-F6EECF244321}">
                <p14:modId xmlns:p14="http://schemas.microsoft.com/office/powerpoint/2010/main" val="35276458"/>
              </p:ext>
            </p:extLst>
          </p:nvPr>
        </p:nvGraphicFramePr>
        <p:xfrm>
          <a:off x="847725" y="774832"/>
          <a:ext cx="7726162" cy="1873118"/>
        </p:xfrm>
        <a:graphic>
          <a:graphicData uri="http://schemas.openxmlformats.org/drawingml/2006/chart">
            <c:chart xmlns:c="http://schemas.openxmlformats.org/drawingml/2006/chart" xmlns:r="http://schemas.openxmlformats.org/officeDocument/2006/relationships" r:id="rId3"/>
          </a:graphicData>
        </a:graphic>
      </p:graphicFrame>
      <p:sp>
        <p:nvSpPr>
          <p:cNvPr id="12" name="Стрелка вправо 11"/>
          <p:cNvSpPr/>
          <p:nvPr/>
        </p:nvSpPr>
        <p:spPr>
          <a:xfrm flipH="1">
            <a:off x="4089041" y="1378016"/>
            <a:ext cx="1121133" cy="666750"/>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ru-RU" dirty="0"/>
              <a:t>53,6%</a:t>
            </a:r>
          </a:p>
        </p:txBody>
      </p:sp>
    </p:spTree>
    <p:extLst>
      <p:ext uri="{BB962C8B-B14F-4D97-AF65-F5344CB8AC3E}">
        <p14:creationId xmlns:p14="http://schemas.microsoft.com/office/powerpoint/2010/main" val="1061954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52450" y="114619"/>
            <a:ext cx="8088112" cy="494736"/>
          </a:xfrm>
        </p:spPr>
        <p:txBody>
          <a:bodyPr>
            <a:noAutofit/>
          </a:bodyPr>
          <a:lstStyle/>
          <a:p>
            <a:r>
              <a:rPr lang="ru-RU" sz="1400" dirty="0"/>
              <a:t>Меры социальной поддержки отдельных категорий граждан в Республике Татарстан</a:t>
            </a:r>
          </a:p>
        </p:txBody>
      </p:sp>
      <p:graphicFrame>
        <p:nvGraphicFramePr>
          <p:cNvPr id="2" name="Таблица 1"/>
          <p:cNvGraphicFramePr>
            <a:graphicFrameLocks noGrp="1"/>
          </p:cNvGraphicFramePr>
          <p:nvPr>
            <p:extLst>
              <p:ext uri="{D42A27DB-BD31-4B8C-83A1-F6EECF244321}">
                <p14:modId xmlns:p14="http://schemas.microsoft.com/office/powerpoint/2010/main" val="2983377640"/>
              </p:ext>
            </p:extLst>
          </p:nvPr>
        </p:nvGraphicFramePr>
        <p:xfrm>
          <a:off x="514350" y="442807"/>
          <a:ext cx="8482475" cy="5628595"/>
        </p:xfrm>
        <a:graphic>
          <a:graphicData uri="http://schemas.openxmlformats.org/drawingml/2006/table">
            <a:tbl>
              <a:tblPr>
                <a:tableStyleId>{5C22544A-7EE6-4342-B048-85BDC9FD1C3A}</a:tableStyleId>
              </a:tblPr>
              <a:tblGrid>
                <a:gridCol w="689610">
                  <a:extLst>
                    <a:ext uri="{9D8B030D-6E8A-4147-A177-3AD203B41FA5}">
                      <a16:colId xmlns:a16="http://schemas.microsoft.com/office/drawing/2014/main" val="20000"/>
                    </a:ext>
                  </a:extLst>
                </a:gridCol>
                <a:gridCol w="510051">
                  <a:extLst>
                    <a:ext uri="{9D8B030D-6E8A-4147-A177-3AD203B41FA5}">
                      <a16:colId xmlns:a16="http://schemas.microsoft.com/office/drawing/2014/main" val="20001"/>
                    </a:ext>
                  </a:extLst>
                </a:gridCol>
                <a:gridCol w="541020">
                  <a:extLst>
                    <a:ext uri="{9D8B030D-6E8A-4147-A177-3AD203B41FA5}">
                      <a16:colId xmlns:a16="http://schemas.microsoft.com/office/drawing/2014/main" val="20002"/>
                    </a:ext>
                  </a:extLst>
                </a:gridCol>
                <a:gridCol w="2097258">
                  <a:extLst>
                    <a:ext uri="{9D8B030D-6E8A-4147-A177-3AD203B41FA5}">
                      <a16:colId xmlns:a16="http://schemas.microsoft.com/office/drawing/2014/main" val="20003"/>
                    </a:ext>
                  </a:extLst>
                </a:gridCol>
                <a:gridCol w="1406770">
                  <a:extLst>
                    <a:ext uri="{9D8B030D-6E8A-4147-A177-3AD203B41FA5}">
                      <a16:colId xmlns:a16="http://schemas.microsoft.com/office/drawing/2014/main" val="20004"/>
                    </a:ext>
                  </a:extLst>
                </a:gridCol>
                <a:gridCol w="1936652">
                  <a:extLst>
                    <a:ext uri="{9D8B030D-6E8A-4147-A177-3AD203B41FA5}">
                      <a16:colId xmlns:a16="http://schemas.microsoft.com/office/drawing/2014/main" val="20005"/>
                    </a:ext>
                  </a:extLst>
                </a:gridCol>
                <a:gridCol w="655320">
                  <a:extLst>
                    <a:ext uri="{9D8B030D-6E8A-4147-A177-3AD203B41FA5}">
                      <a16:colId xmlns:a16="http://schemas.microsoft.com/office/drawing/2014/main" val="20006"/>
                    </a:ext>
                  </a:extLst>
                </a:gridCol>
                <a:gridCol w="645794">
                  <a:extLst>
                    <a:ext uri="{9D8B030D-6E8A-4147-A177-3AD203B41FA5}">
                      <a16:colId xmlns:a16="http://schemas.microsoft.com/office/drawing/2014/main" val="20007"/>
                    </a:ext>
                  </a:extLst>
                </a:gridCol>
              </a:tblGrid>
              <a:tr h="104284">
                <a:tc rowSpan="2">
                  <a:txBody>
                    <a:bodyPr/>
                    <a:lstStyle/>
                    <a:p>
                      <a:pPr algn="ctr" fontAlgn="ctr"/>
                      <a:r>
                        <a:rPr lang="ru-RU" sz="800" u="none" strike="noStrike" dirty="0">
                          <a:solidFill>
                            <a:schemeClr val="tx1"/>
                          </a:solidFill>
                          <a:effectLst/>
                          <a:latin typeface="+mn-lt"/>
                        </a:rPr>
                        <a:t>Категории получателей</a:t>
                      </a:r>
                      <a:endParaRPr lang="ru-RU" sz="800" b="0" i="0" u="none" strike="noStrike" dirty="0">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a:effectLst/>
                          <a:latin typeface="+mn-lt"/>
                        </a:rPr>
                        <a:t>Численность, ед.изм.</a:t>
                      </a:r>
                      <a:endParaRPr lang="ru-RU" sz="800" b="0" i="0" u="none" strike="noStrike">
                        <a:solidFill>
                          <a:srgbClr val="000000"/>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rowSpan="2">
                  <a:txBody>
                    <a:bodyPr/>
                    <a:lstStyle/>
                    <a:p>
                      <a:pPr algn="ctr" fontAlgn="ctr"/>
                      <a:r>
                        <a:rPr lang="ru-RU" sz="800" u="none" strike="noStrike">
                          <a:solidFill>
                            <a:schemeClr val="tx1"/>
                          </a:solidFill>
                          <a:effectLst/>
                          <a:latin typeface="+mn-lt"/>
                        </a:rPr>
                        <a:t>Виды поддержки</a:t>
                      </a:r>
                      <a:endParaRPr lang="ru-RU" sz="800" b="0" i="0" u="none" strike="noStrike">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solidFill>
                            <a:schemeClr val="tx1"/>
                          </a:solidFill>
                          <a:effectLst/>
                          <a:latin typeface="+mn-lt"/>
                        </a:rPr>
                        <a:t>Размеры выплат (рублей)</a:t>
                      </a:r>
                      <a:endParaRPr lang="ru-RU" sz="800" b="0" i="0" u="none" strike="noStrike" dirty="0">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solidFill>
                            <a:schemeClr val="tx1"/>
                          </a:solidFill>
                          <a:effectLst/>
                          <a:latin typeface="+mn-lt"/>
                        </a:rPr>
                        <a:t>Правовое основание</a:t>
                      </a:r>
                      <a:br>
                        <a:rPr lang="ru-RU" sz="800" u="none" strike="noStrike" dirty="0">
                          <a:solidFill>
                            <a:schemeClr val="tx1"/>
                          </a:solidFill>
                          <a:effectLst/>
                          <a:latin typeface="+mn-lt"/>
                        </a:rPr>
                      </a:br>
                      <a:r>
                        <a:rPr lang="ru-RU" sz="800" u="none" strike="noStrike" dirty="0">
                          <a:solidFill>
                            <a:schemeClr val="tx1"/>
                          </a:solidFill>
                          <a:effectLst/>
                          <a:latin typeface="+mn-lt"/>
                        </a:rPr>
                        <a:t>(нормативный акт)</a:t>
                      </a:r>
                      <a:endParaRPr lang="ru-RU" sz="800" b="0" i="0" u="none" strike="noStrike" dirty="0">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dirty="0">
                          <a:effectLst/>
                          <a:latin typeface="+mn-lt"/>
                        </a:rPr>
                        <a:t>Объем расходов, тыс. руб.</a:t>
                      </a:r>
                      <a:endParaRPr lang="ru-RU" sz="800" b="0" i="0" u="none" strike="noStrike" dirty="0">
                        <a:solidFill>
                          <a:srgbClr val="000000"/>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extLst>
                  <a:ext uri="{0D108BD9-81ED-4DB2-BD59-A6C34878D82A}">
                    <a16:rowId xmlns:a16="http://schemas.microsoft.com/office/drawing/2014/main" val="10000"/>
                  </a:ext>
                </a:extLst>
              </a:tr>
              <a:tr h="290700">
                <a:tc vMerge="1">
                  <a:txBody>
                    <a:bodyPr/>
                    <a:lstStyle/>
                    <a:p>
                      <a:endParaRPr lang="ru-RU"/>
                    </a:p>
                  </a:txBody>
                  <a:tcPr/>
                </a:tc>
                <a:tc>
                  <a:txBody>
                    <a:bodyPr/>
                    <a:lstStyle/>
                    <a:p>
                      <a:pPr algn="ctr" fontAlgn="ctr"/>
                      <a:r>
                        <a:rPr lang="ru-RU" sz="800" u="none" strike="noStrike" dirty="0">
                          <a:solidFill>
                            <a:schemeClr val="tx1"/>
                          </a:solidFill>
                          <a:effectLst/>
                          <a:latin typeface="+mn-lt"/>
                        </a:rPr>
                        <a:t>2023 (план)</a:t>
                      </a:r>
                      <a:endParaRPr lang="ru-RU" sz="800" b="0" i="0" u="none" strike="noStrike" dirty="0">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a:solidFill>
                            <a:schemeClr val="tx1"/>
                          </a:solidFill>
                          <a:effectLst/>
                          <a:latin typeface="+mn-lt"/>
                        </a:rPr>
                        <a:t>2023 (факт)</a:t>
                      </a:r>
                      <a:endParaRPr lang="ru-RU" sz="800" b="0" i="0" u="none" strike="noStrike" dirty="0">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a:solidFill>
                            <a:schemeClr val="tx1"/>
                          </a:solidFill>
                          <a:effectLst/>
                          <a:latin typeface="+mn-lt"/>
                        </a:rPr>
                        <a:t>2023 год (план)</a:t>
                      </a:r>
                      <a:endParaRPr lang="ru-RU" sz="800" b="0" i="0" u="none" strike="noStrike" dirty="0">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a:solidFill>
                            <a:schemeClr val="tx1"/>
                          </a:solidFill>
                          <a:effectLst/>
                          <a:latin typeface="+mn-lt"/>
                        </a:rPr>
                        <a:t>2023 год (факт)</a:t>
                      </a:r>
                      <a:endParaRPr lang="ru-RU" sz="800" b="0" i="0" u="none" strike="noStrike" dirty="0">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39241">
                <a:tc>
                  <a:txBody>
                    <a:bodyPr/>
                    <a:lstStyle/>
                    <a:p>
                      <a:pPr algn="ctr" fontAlgn="t"/>
                      <a:r>
                        <a:rPr lang="ru-RU" sz="700" b="0" i="0" u="none" strike="noStrike" dirty="0">
                          <a:solidFill>
                            <a:srgbClr val="000000"/>
                          </a:solidFill>
                          <a:effectLst/>
                          <a:latin typeface="+mn-lt"/>
                        </a:rPr>
                        <a:t>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700" b="0" i="0" u="none" strike="noStrike" dirty="0">
                          <a:solidFill>
                            <a:srgbClr val="000000"/>
                          </a:solidFill>
                          <a:effectLst/>
                          <a:latin typeface="+mn-lt"/>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700" b="0" i="0" u="none" strike="noStrike">
                          <a:solidFill>
                            <a:srgbClr val="000000"/>
                          </a:solidFill>
                          <a:effectLst/>
                          <a:latin typeface="+mn-lt"/>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700" b="0" i="0" u="none" strike="noStrike" dirty="0">
                          <a:solidFill>
                            <a:srgbClr val="000000"/>
                          </a:solidFill>
                          <a:effectLst/>
                          <a:latin typeface="+mn-lt"/>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700" b="0" i="0" u="none" strike="noStrike" dirty="0">
                          <a:solidFill>
                            <a:srgbClr val="000000"/>
                          </a:solidFill>
                          <a:effectLst/>
                          <a:latin typeface="+mn-lt"/>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700" b="0" i="0" u="none" strike="noStrike" dirty="0">
                          <a:solidFill>
                            <a:srgbClr val="000000"/>
                          </a:solidFill>
                          <a:effectLst/>
                          <a:latin typeface="+mn-lt"/>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700" b="0" i="0" u="none" strike="noStrike" dirty="0">
                          <a:solidFill>
                            <a:srgbClr val="000000"/>
                          </a:solidFill>
                          <a:effectLst/>
                          <a:latin typeface="+mn-lt"/>
                        </a:rPr>
                        <a:t>34 237 823,2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700" b="0" i="0" u="none" strike="noStrike" dirty="0">
                          <a:solidFill>
                            <a:srgbClr val="000000"/>
                          </a:solidFill>
                          <a:effectLst/>
                          <a:latin typeface="+mn-lt"/>
                        </a:rPr>
                        <a:t>33 325 998,4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495072">
                <a:tc rowSpan="6">
                  <a:txBody>
                    <a:bodyPr/>
                    <a:lstStyle/>
                    <a:p>
                      <a:pPr algn="ctr" fontAlgn="t"/>
                      <a:r>
                        <a:rPr lang="ru-RU" sz="700" b="0" i="0" u="none" strike="noStrike" dirty="0">
                          <a:solidFill>
                            <a:srgbClr val="000000"/>
                          </a:solidFill>
                          <a:effectLst/>
                          <a:latin typeface="+mn-lt"/>
                        </a:rPr>
                        <a:t>Многодетные семьи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fontAlgn="t"/>
                      <a:r>
                        <a:rPr lang="ru-RU" sz="700" b="0" i="0" u="none" strike="noStrike" dirty="0">
                          <a:solidFill>
                            <a:srgbClr val="000000"/>
                          </a:solidFill>
                          <a:effectLst/>
                          <a:latin typeface="+mn-lt"/>
                        </a:rPr>
                        <a:t>120 000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fontAlgn="t"/>
                      <a:r>
                        <a:rPr lang="ru-RU" sz="700" b="0" i="0" u="none" strike="noStrike" dirty="0">
                          <a:solidFill>
                            <a:srgbClr val="000000"/>
                          </a:solidFill>
                          <a:effectLst/>
                          <a:latin typeface="+mn-lt"/>
                        </a:rPr>
                        <a:t>104 084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dirty="0">
                          <a:solidFill>
                            <a:srgbClr val="000000"/>
                          </a:solidFill>
                          <a:effectLst/>
                          <a:latin typeface="+mn-lt"/>
                        </a:rPr>
                        <a:t>ежемесячная субсидия на проезд обучающимся в общеобразовательных организациях и профессиональных образовательных организациях до окончания ими обучения, но не более чем до достижения ими возраста 18 лет</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a:solidFill>
                            <a:srgbClr val="000000"/>
                          </a:solidFill>
                          <a:effectLst/>
                          <a:latin typeface="+mn-lt"/>
                        </a:rPr>
                        <a:t>субсидия на проезд 354 руб.  в месяц</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l" fontAlgn="t"/>
                      <a:r>
                        <a:rPr lang="ru-RU" sz="700" b="0" i="0" u="none" strike="noStrike">
                          <a:solidFill>
                            <a:srgbClr val="000000"/>
                          </a:solidFill>
                          <a:effectLst/>
                          <a:latin typeface="+mn-lt"/>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t"/>
                      <a:r>
                        <a:rPr lang="ru-RU" sz="700" b="0" i="0" u="none" strike="noStrike">
                          <a:solidFill>
                            <a:srgbClr val="000000"/>
                          </a:solidFill>
                          <a:effectLst/>
                          <a:latin typeface="+mn-lt"/>
                        </a:rPr>
                        <a:t>360 721,5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t"/>
                      <a:r>
                        <a:rPr lang="ru-RU" sz="700" b="0" i="0" u="none" strike="noStrike">
                          <a:solidFill>
                            <a:srgbClr val="000000"/>
                          </a:solidFill>
                          <a:effectLst/>
                          <a:latin typeface="+mn-lt"/>
                        </a:rPr>
                        <a:t>359 970,1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9928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fontAlgn="t"/>
                      <a:r>
                        <a:rPr lang="ru-RU" sz="700" b="0" i="0" u="none" strike="noStrike">
                          <a:solidFill>
                            <a:srgbClr val="000000"/>
                          </a:solidFill>
                          <a:effectLst/>
                          <a:latin typeface="+mn-lt"/>
                        </a:rPr>
                        <a:t>субсидия на приобретение лекарственных средств на детей в возрасте до 6 лет</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a:solidFill>
                            <a:srgbClr val="000000"/>
                          </a:solidFill>
                          <a:effectLst/>
                          <a:latin typeface="+mn-lt"/>
                        </a:rPr>
                        <a:t>субсидия на лекарства  157 руб. в месяц</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4"/>
                  </a:ext>
                </a:extLst>
              </a:tr>
              <a:tr h="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fontAlgn="t"/>
                      <a:r>
                        <a:rPr lang="ru-RU" sz="700" b="0" i="0" u="none" strike="noStrike" dirty="0">
                          <a:solidFill>
                            <a:srgbClr val="000000"/>
                          </a:solidFill>
                          <a:effectLst/>
                          <a:latin typeface="+mn-lt"/>
                        </a:rPr>
                        <a:t>субсидия в размере 30% расходов на оплату жилья и коммунальных услуг в пределах социальной нормы площади жилья </a:t>
                      </a:r>
                      <a:r>
                        <a:rPr lang="ru-RU" sz="700" b="0" i="0" u="none" strike="noStrike" dirty="0" err="1">
                          <a:solidFill>
                            <a:srgbClr val="000000"/>
                          </a:solidFill>
                          <a:effectLst/>
                          <a:latin typeface="+mn-lt"/>
                        </a:rPr>
                        <a:t>инормативов</a:t>
                      </a:r>
                      <a:r>
                        <a:rPr lang="ru-RU" sz="700" b="0" i="0" u="none" strike="noStrike" dirty="0">
                          <a:solidFill>
                            <a:srgbClr val="000000"/>
                          </a:solidFill>
                          <a:effectLst/>
                          <a:latin typeface="+mn-lt"/>
                        </a:rPr>
                        <a:t> потребления услуг для населения</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a:solidFill>
                            <a:srgbClr val="000000"/>
                          </a:solidFill>
                          <a:effectLst/>
                          <a:latin typeface="+mn-lt"/>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a:txBody>
                    <a:bodyPr/>
                    <a:lstStyle/>
                    <a:p>
                      <a:pPr algn="ctr" fontAlgn="t"/>
                      <a:r>
                        <a:rPr lang="ru-RU" sz="700" b="0" i="0" u="none" strike="noStrike">
                          <a:solidFill>
                            <a:srgbClr val="000000"/>
                          </a:solidFill>
                          <a:effectLst/>
                          <a:latin typeface="+mn-lt"/>
                        </a:rPr>
                        <a:t>643 203,3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641 263,0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86316">
                <a:tc vMerge="1">
                  <a:txBody>
                    <a:bodyPr/>
                    <a:lstStyle/>
                    <a:p>
                      <a:endParaRPr lang="ru-RU"/>
                    </a:p>
                  </a:txBody>
                  <a:tcPr/>
                </a:tc>
                <a:tc>
                  <a:txBody>
                    <a:bodyPr/>
                    <a:lstStyle/>
                    <a:p>
                      <a:pPr algn="ctr" fontAlgn="t"/>
                      <a:r>
                        <a:rPr lang="ru-RU" sz="700" b="0" i="0" u="none" strike="noStrike">
                          <a:solidFill>
                            <a:srgbClr val="000000"/>
                          </a:solidFill>
                          <a:effectLst/>
                          <a:latin typeface="+mn-lt"/>
                        </a:rPr>
                        <a:t>76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a:solidFill>
                            <a:srgbClr val="000000"/>
                          </a:solidFill>
                          <a:effectLst/>
                          <a:latin typeface="+mn-lt"/>
                        </a:rPr>
                        <a:t>пособия семьям, воспитывающим трех и более одновременно рожденных детей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dirty="0">
                          <a:solidFill>
                            <a:srgbClr val="000000"/>
                          </a:solidFill>
                          <a:effectLst/>
                          <a:latin typeface="+mn-lt"/>
                        </a:rPr>
                        <a:t>единовременное пособие- 10 000 руб.</a:t>
                      </a:r>
                      <a:br>
                        <a:rPr lang="ru-RU" sz="700" b="0" i="0" u="none" strike="noStrike" dirty="0">
                          <a:solidFill>
                            <a:srgbClr val="000000"/>
                          </a:solidFill>
                          <a:effectLst/>
                          <a:latin typeface="+mn-lt"/>
                        </a:rPr>
                      </a:br>
                      <a:r>
                        <a:rPr lang="ru-RU" sz="700" b="0" i="0" u="none" strike="noStrike" dirty="0">
                          <a:solidFill>
                            <a:srgbClr val="000000"/>
                          </a:solidFill>
                          <a:effectLst/>
                          <a:latin typeface="+mn-lt"/>
                        </a:rPr>
                        <a:t>ежемесячное пособие- 1000 руб.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a:solidFill>
                            <a:srgbClr val="000000"/>
                          </a:solidFill>
                          <a:effectLst/>
                          <a:latin typeface="+mn-lt"/>
                        </a:rPr>
                        <a:t>Указ Президента РТ от 20.08.2008 №УП-397 "О дополнительных мерах социальной поддержки семей с детьми в связи с рождением одновременно трех и более детей"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405,4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320,1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16993">
                <a:tc vMerge="1">
                  <a:txBody>
                    <a:bodyPr/>
                    <a:lstStyle/>
                    <a:p>
                      <a:endParaRPr lang="ru-RU"/>
                    </a:p>
                  </a:txBody>
                  <a:tcPr/>
                </a:tc>
                <a:tc>
                  <a:txBody>
                    <a:bodyPr/>
                    <a:lstStyle/>
                    <a:p>
                      <a:pPr algn="ctr" fontAlgn="t"/>
                      <a:r>
                        <a:rPr lang="ru-RU" sz="700" b="0" i="0" u="none" strike="noStrike">
                          <a:solidFill>
                            <a:srgbClr val="000000"/>
                          </a:solidFill>
                          <a:effectLst/>
                          <a:latin typeface="+mn-lt"/>
                        </a:rPr>
                        <a:t>34 семьи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34 семьи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dirty="0">
                          <a:solidFill>
                            <a:srgbClr val="000000"/>
                          </a:solidFill>
                          <a:effectLst/>
                          <a:latin typeface="+mn-lt"/>
                        </a:rPr>
                        <a:t>обеспечение жильем многодетных семей, имеющих пять и более детей, нуждающихся в улучшении жилищных условий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a:solidFill>
                            <a:srgbClr val="000000"/>
                          </a:solidFill>
                          <a:effectLst/>
                          <a:latin typeface="+mn-lt"/>
                        </a:rPr>
                        <a:t>порядка 9 168,0 тыс.руб. на семью</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a:solidFill>
                            <a:srgbClr val="000000"/>
                          </a:solidFill>
                          <a:effectLst/>
                          <a:latin typeface="+mn-lt"/>
                        </a:rPr>
                        <a:t>Постановление КМ РТ от 03.10.2019 № 888 "Об утверждении государственной программы "Обеспечение качественным жильем и услугами жилищно-коммунального хозяйства населения Республики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243 163,2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243 028,5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29465">
                <a:tc vMerge="1">
                  <a:txBody>
                    <a:bodyPr/>
                    <a:lstStyle/>
                    <a:p>
                      <a:endParaRPr lang="ru-RU"/>
                    </a:p>
                  </a:txBody>
                  <a:tcPr/>
                </a:tc>
                <a:tc>
                  <a:txBody>
                    <a:bodyPr/>
                    <a:lstStyle/>
                    <a:p>
                      <a:pPr algn="ctr" fontAlgn="t"/>
                      <a:r>
                        <a:rPr lang="ru-RU" sz="700" b="0" i="0" u="none" strike="noStrike">
                          <a:solidFill>
                            <a:srgbClr val="000000"/>
                          </a:solidFill>
                          <a:effectLst/>
                          <a:latin typeface="+mn-lt"/>
                        </a:rPr>
                        <a:t>74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24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a:solidFill>
                            <a:srgbClr val="000000"/>
                          </a:solidFill>
                          <a:effectLst/>
                          <a:latin typeface="+mn-lt"/>
                        </a:rPr>
                        <a:t>выплата денежного вознаграждения матерям, награжденным медалью Республики Татарстан «Ана даны - Материнская слава»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dirty="0">
                          <a:solidFill>
                            <a:srgbClr val="000000"/>
                          </a:solidFill>
                          <a:effectLst/>
                          <a:latin typeface="+mn-lt"/>
                        </a:rPr>
                        <a:t>матерям, воспитавшим пять детей - 50 000 рублей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a:solidFill>
                            <a:srgbClr val="000000"/>
                          </a:solidFill>
                          <a:effectLst/>
                          <a:latin typeface="+mn-lt"/>
                        </a:rPr>
                        <a:t>Указ Президента Республики Татарстан от 02.11.2000г. № УП-828 «О порядке рассмотрения и представления документов к награждению медалью Республики Татарстан «Ана даны - Материнская слава»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1 530,0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1 250,0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658284">
                <a:tc>
                  <a:txBody>
                    <a:bodyPr/>
                    <a:lstStyle/>
                    <a:p>
                      <a:pPr algn="ctr" fontAlgn="t"/>
                      <a:r>
                        <a:rPr lang="ru-RU" sz="700" b="0" i="0" u="none" strike="noStrike" dirty="0">
                          <a:solidFill>
                            <a:srgbClr val="000000"/>
                          </a:solidFill>
                          <a:effectLst/>
                          <a:latin typeface="+mn-lt"/>
                        </a:rPr>
                        <a:t>Молодые семьи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80 семей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80 семей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Оказание дополнительных мер государственной поддержки в решении жилищных проблем молодым семьям, признанным в установленном порядке нуждающимися в улучшении жилищных условий</a:t>
                      </a:r>
                      <a:br>
                        <a:rPr lang="ru-RU" sz="700" b="0" i="0" u="none" strike="noStrike" dirty="0">
                          <a:solidFill>
                            <a:srgbClr val="000000"/>
                          </a:solidFill>
                          <a:effectLst/>
                          <a:latin typeface="+mn-lt"/>
                        </a:rPr>
                      </a:br>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порядка 1 356,0 </a:t>
                      </a:r>
                      <a:r>
                        <a:rPr lang="ru-RU" sz="700" b="0" i="0" u="none" strike="noStrike" dirty="0" err="1">
                          <a:solidFill>
                            <a:srgbClr val="000000"/>
                          </a:solidFill>
                          <a:effectLst/>
                          <a:latin typeface="+mn-lt"/>
                        </a:rPr>
                        <a:t>тыс.рублей</a:t>
                      </a:r>
                      <a:r>
                        <a:rPr lang="ru-RU" sz="700" b="0" i="0" u="none" strike="noStrike" dirty="0">
                          <a:solidFill>
                            <a:srgbClr val="000000"/>
                          </a:solidFill>
                          <a:effectLst/>
                          <a:latin typeface="+mn-lt"/>
                        </a:rPr>
                        <a:t> на семью</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Постановление КМ РТ от 03.10.2019 № 888 "Об утверждении государственной программы "Обеспечение качественным жильем и услугами жилищно-коммунального хозяйства населения Республики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125 552,8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125 481,7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835518">
                <a:tc rowSpan="2">
                  <a:txBody>
                    <a:bodyPr/>
                    <a:lstStyle/>
                    <a:p>
                      <a:pPr algn="ctr" fontAlgn="t"/>
                      <a:r>
                        <a:rPr lang="ru-RU" sz="700" b="0" i="0" u="none" strike="noStrike">
                          <a:solidFill>
                            <a:srgbClr val="000000"/>
                          </a:solidFill>
                          <a:effectLst/>
                          <a:latin typeface="+mn-lt"/>
                        </a:rPr>
                        <a:t>Семьи с детьми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55 000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8 386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ежемесячное пособие на ребенка в возрасте до 16 лет (на учащегося общеобразовательного учреждения - до окончания им обучения, но не более чем до достижения им возраста 18 лет)</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ежемесячное пособие на ребенка до 16 лет- 385 руб., ежемесячное на ребенка одинокой матери-1 014 руб., ежемесячное пособие на ребенка, родители которого уклон. от алиментов, детям военнослужащих-573 руб.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mn-lt"/>
                        </a:rPr>
                        <a:t>63 994,9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mn-lt"/>
                        </a:rPr>
                        <a:t>63 443,0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72334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160 000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116 812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компенсация за присмотр и уход за детьми в государственных и муниципальных образовательных организациях, реализующих образовательную программу дошкольного образования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20% на первого ребенка, 50% на второго, 70% на третьего и последующих детей от среднего размера родительской платы</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Постановление КМ РТ от 18.01.2007 № 9 "О компенсации части родительской платы за присмотр и уход за ребенком в образовательных организациях, реализующих образовательную программу дошкольного образования"</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mn-lt"/>
                        </a:rPr>
                        <a:t>864 726,3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mn-lt"/>
                        </a:rPr>
                        <a:t>861 545,0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129330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98439"/>
            <a:ext cx="8088112" cy="494736"/>
          </a:xfrm>
        </p:spPr>
        <p:txBody>
          <a:bodyPr>
            <a:noAutofit/>
          </a:bodyPr>
          <a:lstStyle/>
          <a:p>
            <a:r>
              <a:rPr lang="ru-RU" sz="1400" dirty="0"/>
              <a:t>Меры социальной поддержки отдельных категорий граждан в Республике Татарстан</a:t>
            </a:r>
          </a:p>
        </p:txBody>
      </p:sp>
      <p:graphicFrame>
        <p:nvGraphicFramePr>
          <p:cNvPr id="2" name="Таблица 1"/>
          <p:cNvGraphicFramePr>
            <a:graphicFrameLocks noGrp="1"/>
          </p:cNvGraphicFramePr>
          <p:nvPr>
            <p:extLst>
              <p:ext uri="{D42A27DB-BD31-4B8C-83A1-F6EECF244321}">
                <p14:modId xmlns:p14="http://schemas.microsoft.com/office/powerpoint/2010/main" val="3046225524"/>
              </p:ext>
            </p:extLst>
          </p:nvPr>
        </p:nvGraphicFramePr>
        <p:xfrm>
          <a:off x="499599" y="540778"/>
          <a:ext cx="8482475" cy="6205296"/>
        </p:xfrm>
        <a:graphic>
          <a:graphicData uri="http://schemas.openxmlformats.org/drawingml/2006/table">
            <a:tbl>
              <a:tblPr>
                <a:tableStyleId>{5C22544A-7EE6-4342-B048-85BDC9FD1C3A}</a:tableStyleId>
              </a:tblPr>
              <a:tblGrid>
                <a:gridCol w="696741">
                  <a:extLst>
                    <a:ext uri="{9D8B030D-6E8A-4147-A177-3AD203B41FA5}">
                      <a16:colId xmlns:a16="http://schemas.microsoft.com/office/drawing/2014/main" val="20000"/>
                    </a:ext>
                  </a:extLst>
                </a:gridCol>
                <a:gridCol w="502920">
                  <a:extLst>
                    <a:ext uri="{9D8B030D-6E8A-4147-A177-3AD203B41FA5}">
                      <a16:colId xmlns:a16="http://schemas.microsoft.com/office/drawing/2014/main" val="20001"/>
                    </a:ext>
                  </a:extLst>
                </a:gridCol>
                <a:gridCol w="541020">
                  <a:extLst>
                    <a:ext uri="{9D8B030D-6E8A-4147-A177-3AD203B41FA5}">
                      <a16:colId xmlns:a16="http://schemas.microsoft.com/office/drawing/2014/main" val="20002"/>
                    </a:ext>
                  </a:extLst>
                </a:gridCol>
                <a:gridCol w="1862797">
                  <a:extLst>
                    <a:ext uri="{9D8B030D-6E8A-4147-A177-3AD203B41FA5}">
                      <a16:colId xmlns:a16="http://schemas.microsoft.com/office/drawing/2014/main" val="20003"/>
                    </a:ext>
                  </a:extLst>
                </a:gridCol>
                <a:gridCol w="1992923">
                  <a:extLst>
                    <a:ext uri="{9D8B030D-6E8A-4147-A177-3AD203B41FA5}">
                      <a16:colId xmlns:a16="http://schemas.microsoft.com/office/drawing/2014/main" val="20004"/>
                    </a:ext>
                  </a:extLst>
                </a:gridCol>
                <a:gridCol w="1584960">
                  <a:extLst>
                    <a:ext uri="{9D8B030D-6E8A-4147-A177-3AD203B41FA5}">
                      <a16:colId xmlns:a16="http://schemas.microsoft.com/office/drawing/2014/main" val="20005"/>
                    </a:ext>
                  </a:extLst>
                </a:gridCol>
                <a:gridCol w="655320">
                  <a:extLst>
                    <a:ext uri="{9D8B030D-6E8A-4147-A177-3AD203B41FA5}">
                      <a16:colId xmlns:a16="http://schemas.microsoft.com/office/drawing/2014/main" val="20006"/>
                    </a:ext>
                  </a:extLst>
                </a:gridCol>
                <a:gridCol w="645794">
                  <a:extLst>
                    <a:ext uri="{9D8B030D-6E8A-4147-A177-3AD203B41FA5}">
                      <a16:colId xmlns:a16="http://schemas.microsoft.com/office/drawing/2014/main" val="20007"/>
                    </a:ext>
                  </a:extLst>
                </a:gridCol>
              </a:tblGrid>
              <a:tr h="55933">
                <a:tc rowSpan="2">
                  <a:txBody>
                    <a:bodyPr/>
                    <a:lstStyle/>
                    <a:p>
                      <a:pPr algn="ctr" fontAlgn="ctr"/>
                      <a:r>
                        <a:rPr lang="ru-RU" sz="800" u="none" strike="noStrike" dirty="0">
                          <a:solidFill>
                            <a:schemeClr val="tx1"/>
                          </a:solidFill>
                          <a:effectLst/>
                          <a:latin typeface="+mn-lt"/>
                        </a:rPr>
                        <a:t>Категории получателей</a:t>
                      </a:r>
                      <a:endParaRPr lang="ru-RU" sz="800" b="0" i="0" u="none" strike="noStrike" dirty="0">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a:effectLst/>
                        </a:rPr>
                        <a:t>Численность, ед.изм.</a:t>
                      </a:r>
                      <a:endParaRPr lang="ru-RU" sz="800" b="0" i="0" u="none" strike="noStrike">
                        <a:solidFill>
                          <a:srgbClr val="000000"/>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rowSpan="2">
                  <a:txBody>
                    <a:bodyPr/>
                    <a:lstStyle/>
                    <a:p>
                      <a:pPr algn="ctr" fontAlgn="ctr"/>
                      <a:r>
                        <a:rPr lang="ru-RU" sz="800" u="none" strike="noStrike">
                          <a:solidFill>
                            <a:schemeClr val="tx1"/>
                          </a:solidFill>
                          <a:effectLst/>
                          <a:latin typeface="+mn-lt"/>
                        </a:rPr>
                        <a:t>Виды поддержки</a:t>
                      </a:r>
                      <a:endParaRPr lang="ru-RU" sz="800" b="0" i="0" u="none" strike="noStrike">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solidFill>
                            <a:schemeClr val="tx1"/>
                          </a:solidFill>
                          <a:effectLst/>
                          <a:latin typeface="+mn-lt"/>
                        </a:rPr>
                        <a:t>Размеры выплат (рублей)</a:t>
                      </a:r>
                      <a:endParaRPr lang="ru-RU" sz="800" b="0" i="0" u="none" strike="noStrike" dirty="0">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solidFill>
                            <a:schemeClr val="tx1"/>
                          </a:solidFill>
                          <a:effectLst/>
                          <a:latin typeface="+mn-lt"/>
                        </a:rPr>
                        <a:t>Правовое основание</a:t>
                      </a:r>
                      <a:br>
                        <a:rPr lang="ru-RU" sz="800" u="none" strike="noStrike" dirty="0">
                          <a:solidFill>
                            <a:schemeClr val="tx1"/>
                          </a:solidFill>
                          <a:effectLst/>
                          <a:latin typeface="+mn-lt"/>
                        </a:rPr>
                      </a:br>
                      <a:r>
                        <a:rPr lang="ru-RU" sz="800" u="none" strike="noStrike" dirty="0">
                          <a:solidFill>
                            <a:schemeClr val="tx1"/>
                          </a:solidFill>
                          <a:effectLst/>
                          <a:latin typeface="+mn-lt"/>
                        </a:rPr>
                        <a:t>(нормативный акт)</a:t>
                      </a:r>
                      <a:endParaRPr lang="ru-RU" sz="800" b="0" i="0" u="none" strike="noStrike" dirty="0">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a:effectLst/>
                        </a:rPr>
                        <a:t>Объем расходов, тыс. руб.</a:t>
                      </a:r>
                      <a:endParaRPr lang="ru-RU" sz="800" b="0" i="0" u="none" strike="noStrike">
                        <a:solidFill>
                          <a:srgbClr val="000000"/>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extLst>
                  <a:ext uri="{0D108BD9-81ED-4DB2-BD59-A6C34878D82A}">
                    <a16:rowId xmlns:a16="http://schemas.microsoft.com/office/drawing/2014/main" val="10000"/>
                  </a:ext>
                </a:extLst>
              </a:tr>
              <a:tr h="106273">
                <a:tc vMerge="1">
                  <a:txBody>
                    <a:bodyPr/>
                    <a:lstStyle/>
                    <a:p>
                      <a:endParaRPr lang="ru-RU"/>
                    </a:p>
                  </a:txBody>
                  <a:tcPr/>
                </a:tc>
                <a:tc>
                  <a:txBody>
                    <a:bodyPr/>
                    <a:lstStyle/>
                    <a:p>
                      <a:pPr algn="ctr" fontAlgn="ctr"/>
                      <a:r>
                        <a:rPr lang="ru-RU" sz="800" u="none" strike="noStrike" dirty="0">
                          <a:solidFill>
                            <a:schemeClr val="tx1"/>
                          </a:solidFill>
                          <a:effectLst/>
                          <a:latin typeface="+mn-lt"/>
                        </a:rPr>
                        <a:t>2023 (план)</a:t>
                      </a:r>
                      <a:endParaRPr lang="ru-RU" sz="800" b="0" i="0" u="none" strike="noStrike" dirty="0">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a:solidFill>
                            <a:schemeClr val="tx1"/>
                          </a:solidFill>
                          <a:effectLst/>
                          <a:latin typeface="+mn-lt"/>
                        </a:rPr>
                        <a:t>2023 (факт)</a:t>
                      </a:r>
                      <a:endParaRPr lang="ru-RU" sz="800" b="0" i="0" u="none" strike="noStrike" dirty="0">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a:solidFill>
                            <a:schemeClr val="tx1"/>
                          </a:solidFill>
                          <a:effectLst/>
                          <a:latin typeface="+mn-lt"/>
                        </a:rPr>
                        <a:t>2023 год (план)</a:t>
                      </a:r>
                      <a:endParaRPr lang="ru-RU" sz="800" b="0" i="0" u="none" strike="noStrike" dirty="0">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a:solidFill>
                            <a:schemeClr val="tx1"/>
                          </a:solidFill>
                          <a:effectLst/>
                          <a:latin typeface="+mn-lt"/>
                        </a:rPr>
                        <a:t>2023 год (факт)</a:t>
                      </a:r>
                      <a:endParaRPr lang="ru-RU" sz="800" b="0" i="0" u="none" strike="noStrike" dirty="0">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262883">
                <a:tc rowSpan="4">
                  <a:txBody>
                    <a:bodyPr/>
                    <a:lstStyle/>
                    <a:p>
                      <a:pPr algn="ctr" fontAlgn="t"/>
                      <a:r>
                        <a:rPr lang="ru-RU" sz="700" b="0" i="0" u="none" strike="noStrike" dirty="0">
                          <a:solidFill>
                            <a:srgbClr val="000000"/>
                          </a:solidFill>
                          <a:effectLst/>
                          <a:latin typeface="+mn-lt"/>
                        </a:rPr>
                        <a:t>Дети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298 475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298 475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обеспечение питанием обучающихся в общеобразовательных организациях и профессиональных образовательных организациях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8,8 руб. в день в период обучения</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558 260,0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558 255,4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58475">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mn-lt"/>
                        </a:rPr>
                        <a:t>218 685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209 006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оздоровление детей в лагерях, санаториях, санаториях-профилакториях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средняя стоимость путевки 10 318,6 руб.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ПКМ РТ № 158 "Об утверждении государственной программы "Развитие молодежной политики в РТ на 2019-2025 гг"</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2 176 875,2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2 156 651,2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31631">
                <a:tc vMerge="1">
                  <a:txBody>
                    <a:bodyPr/>
                    <a:lstStyle/>
                    <a:p>
                      <a:endParaRPr lang="ru-RU"/>
                    </a:p>
                  </a:txBody>
                  <a:tcPr/>
                </a:tc>
                <a:tc>
                  <a:txBody>
                    <a:bodyPr/>
                    <a:lstStyle/>
                    <a:p>
                      <a:pPr algn="ctr" fontAlgn="t"/>
                      <a:r>
                        <a:rPr lang="ru-RU" sz="700" b="0" i="0" u="none" strike="noStrike">
                          <a:solidFill>
                            <a:srgbClr val="000000"/>
                          </a:solidFill>
                          <a:effectLst/>
                          <a:latin typeface="+mn-lt"/>
                        </a:rPr>
                        <a:t>500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145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ежемесячная денежная выплата детям-инвалидам в возрасте до 18 лет, нуждающимся в постоянном постороннем уходе (помощи, надзоре)</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 разница между величиной прожиточного минимума на душу населенияи среднедушевым доходом семьи</a:t>
                      </a:r>
                      <a:br>
                        <a:rPr lang="ru-RU" sz="700" b="0" i="0" u="none" strike="noStrike">
                          <a:solidFill>
                            <a:srgbClr val="000000"/>
                          </a:solidFill>
                          <a:effectLst/>
                          <a:latin typeface="+mn-lt"/>
                        </a:rPr>
                      </a:br>
                      <a:br>
                        <a:rPr lang="ru-RU" sz="700" b="0" i="0" u="none" strike="noStrike">
                          <a:solidFill>
                            <a:srgbClr val="000000"/>
                          </a:solidFill>
                          <a:effectLst/>
                          <a:latin typeface="+mn-lt"/>
                        </a:rPr>
                      </a:br>
                      <a:br>
                        <a:rPr lang="ru-RU" sz="700" b="0" i="0" u="none" strike="noStrike">
                          <a:solidFill>
                            <a:srgbClr val="000000"/>
                          </a:solidFill>
                          <a:effectLst/>
                          <a:latin typeface="+mn-lt"/>
                        </a:rPr>
                      </a:br>
                      <a:br>
                        <a:rPr lang="ru-RU" sz="700" b="0" i="0" u="none" strike="noStrike">
                          <a:solidFill>
                            <a:srgbClr val="000000"/>
                          </a:solidFill>
                          <a:effectLst/>
                          <a:latin typeface="+mn-lt"/>
                        </a:rPr>
                      </a:br>
                      <a:endParaRPr lang="ru-RU" sz="700" b="0" i="0" u="none" strike="noStrike">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Постановление Кабинета Министров Республики Татарстан от 07.03.2012г. № 188 "О дополнительной ежемесячной денежной выплате детям-инвалидам, нуждающимся в постоянном постороннем уходе (помощи, надзоре)"</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7 845,8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7 304,9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67798">
                <a:tc vMerge="1">
                  <a:txBody>
                    <a:bodyPr/>
                    <a:lstStyle/>
                    <a:p>
                      <a:endParaRPr lang="ru-RU"/>
                    </a:p>
                  </a:txBody>
                  <a:tcPr/>
                </a:tc>
                <a:tc>
                  <a:txBody>
                    <a:bodyPr/>
                    <a:lstStyle/>
                    <a:p>
                      <a:pPr algn="ctr" fontAlgn="t"/>
                      <a:r>
                        <a:rPr lang="ru-RU" sz="700" b="0" i="0" u="none" strike="noStrike">
                          <a:solidFill>
                            <a:srgbClr val="000000"/>
                          </a:solidFill>
                          <a:effectLst/>
                          <a:latin typeface="+mn-lt"/>
                        </a:rPr>
                        <a:t>40 861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36 029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безвозмездное обеспечение детей первых трех лет жизни специальными молочными продуктами и смесями по рецептам врачей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по нормативным затратам на безвозмездное обеспечение специальными молочными продуктами детского питания детей первых трех лет жизни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737 881,8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mn-lt"/>
                        </a:rPr>
                        <a:t>737 618,1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0679">
                <a:tc rowSpan="4">
                  <a:txBody>
                    <a:bodyPr/>
                    <a:lstStyle/>
                    <a:p>
                      <a:pPr algn="ctr" fontAlgn="t"/>
                      <a:r>
                        <a:rPr lang="ru-RU" sz="700" b="0" i="0" u="none" strike="noStrike" dirty="0">
                          <a:solidFill>
                            <a:srgbClr val="000000"/>
                          </a:solidFill>
                          <a:effectLst/>
                          <a:latin typeface="+mn-lt"/>
                        </a:rPr>
                        <a:t>Дети-сироты и дети, оставшиеся без попечения родителей, лиц из их числа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7 000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5 858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ежемесячная денежная выплата на детей-сирот, детей, оставшихся без попечения родителей, переданных под опеку (попечительство), в приемные семьи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для дошкольников - 10 326 руб., </a:t>
                      </a:r>
                      <a:br>
                        <a:rPr lang="ru-RU" sz="700" b="0" i="0" u="none" strike="noStrike">
                          <a:solidFill>
                            <a:srgbClr val="000000"/>
                          </a:solidFill>
                          <a:effectLst/>
                          <a:latin typeface="+mn-lt"/>
                        </a:rPr>
                      </a:br>
                      <a:r>
                        <a:rPr lang="ru-RU" sz="700" b="0" i="0" u="none" strike="noStrike">
                          <a:solidFill>
                            <a:srgbClr val="000000"/>
                          </a:solidFill>
                          <a:effectLst/>
                          <a:latin typeface="+mn-lt"/>
                        </a:rPr>
                        <a:t>для школьников - 11 907 руб.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984 194,7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984 194,7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0679">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2 456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2 950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вознаграждение, причитающееся опекунам или попечителям, исполняющим свои обязанности возмездно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3000 руб. в месяц</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"Семейный кодекс Республики Татарстан" от 13.01.2009 N 4-ЗРТ</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190 202,1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190 202,1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58475">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5 000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3 589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субсидия на проезд детей-сирот, детей, оставшихся без попечения родителей, и лиц из их числа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субсидия на проезд 354 руб. в месяц</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16 986,9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16 852,0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58475">
                <a:tc vMerge="1">
                  <a:txBody>
                    <a:bodyPr/>
                    <a:lstStyle/>
                    <a:p>
                      <a:endParaRPr lang="ru-RU"/>
                    </a:p>
                  </a:txBody>
                  <a:tcPr/>
                </a:tc>
                <a:tc>
                  <a:txBody>
                    <a:bodyPr/>
                    <a:lstStyle/>
                    <a:p>
                      <a:pPr algn="ctr" fontAlgn="t"/>
                      <a:r>
                        <a:rPr lang="ru-RU" sz="700" b="0" i="0" u="none" strike="noStrike">
                          <a:solidFill>
                            <a:srgbClr val="000000"/>
                          </a:solidFill>
                          <a:effectLst/>
                          <a:latin typeface="+mn-lt"/>
                        </a:rPr>
                        <a:t>8 904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6 816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материальное обеспечение детей-сирот, обучающимся по основным образовательным программам в профессиональных образовательных организациях и организациях высшего образования (единовременное пособие при выпуске из образовательного учреждения,   единовременное пособие на обеспечение одеждой, обувью, мягким инвентарем и оборудованием при выпуске из образовательного учреждения, ежегодное пособие на приобретение учебной литературы и письменных принадлежностей, ежегодное пособие на приобретение одежды, обуви и мягкого инвентаря,  ежемесячная стипендия, ежемесячное пособие на питание)</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единовременное пособие при выпуске -899 руб., единовременное пособие на приобретение одежды, обуви, мягкого инвентаря и оборудования - 59 337 руб., ежегодное пособие на приобретение учебной литературы и письменных принадлежностей - 3 210,0 руб. (на базе основного общего образования, среднего общего образования, на базе подготовки специалистов среднего звена), 8 303 руб. (на базе бакалавриата, специалитета, магистратуры), ежегодное пособие на приобретение одежды, обуви, мягкого инвентаря и оборудования - 25 289 руб., ежемесячная стипендия - 1 046,0 руб. (до 1 сентября 2023 года), 1 110,0 руб. (с 1 сентября 2023 года), ежемесячное пособие на питание - 7 877 руб. (на базе подготовки по профессиям рабочих, должностям служащих, на базе основного общего образования), 9 076 руб. (на базе среднего общего образования, подготовки специалистов среднего звена, на базе бакалавриата, специалитета, магистратуры)</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mn-lt"/>
                        </a:rPr>
                        <a:t>199 371,1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mn-lt"/>
                        </a:rPr>
                        <a:t>198 562,8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39520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21970" y="145099"/>
            <a:ext cx="8088112" cy="494736"/>
          </a:xfrm>
        </p:spPr>
        <p:txBody>
          <a:bodyPr>
            <a:noAutofit/>
          </a:bodyPr>
          <a:lstStyle/>
          <a:p>
            <a:r>
              <a:rPr lang="ru-RU" sz="1400" dirty="0"/>
              <a:t>Меры социальной поддержки отдельных категорий граждан в Республике Татарстан</a:t>
            </a:r>
          </a:p>
        </p:txBody>
      </p:sp>
      <p:graphicFrame>
        <p:nvGraphicFramePr>
          <p:cNvPr id="2" name="Таблица 1"/>
          <p:cNvGraphicFramePr>
            <a:graphicFrameLocks noGrp="1"/>
          </p:cNvGraphicFramePr>
          <p:nvPr>
            <p:extLst>
              <p:ext uri="{D42A27DB-BD31-4B8C-83A1-F6EECF244321}">
                <p14:modId xmlns:p14="http://schemas.microsoft.com/office/powerpoint/2010/main" val="67539802"/>
              </p:ext>
            </p:extLst>
          </p:nvPr>
        </p:nvGraphicFramePr>
        <p:xfrm>
          <a:off x="499599" y="540777"/>
          <a:ext cx="8482475" cy="4238508"/>
        </p:xfrm>
        <a:graphic>
          <a:graphicData uri="http://schemas.openxmlformats.org/drawingml/2006/table">
            <a:tbl>
              <a:tblPr>
                <a:tableStyleId>{5C22544A-7EE6-4342-B048-85BDC9FD1C3A}</a:tableStyleId>
              </a:tblPr>
              <a:tblGrid>
                <a:gridCol w="696741">
                  <a:extLst>
                    <a:ext uri="{9D8B030D-6E8A-4147-A177-3AD203B41FA5}">
                      <a16:colId xmlns:a16="http://schemas.microsoft.com/office/drawing/2014/main" val="20000"/>
                    </a:ext>
                  </a:extLst>
                </a:gridCol>
                <a:gridCol w="502920">
                  <a:extLst>
                    <a:ext uri="{9D8B030D-6E8A-4147-A177-3AD203B41FA5}">
                      <a16:colId xmlns:a16="http://schemas.microsoft.com/office/drawing/2014/main" val="20001"/>
                    </a:ext>
                  </a:extLst>
                </a:gridCol>
                <a:gridCol w="541020">
                  <a:extLst>
                    <a:ext uri="{9D8B030D-6E8A-4147-A177-3AD203B41FA5}">
                      <a16:colId xmlns:a16="http://schemas.microsoft.com/office/drawing/2014/main" val="20002"/>
                    </a:ext>
                  </a:extLst>
                </a:gridCol>
                <a:gridCol w="2244634">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gridCol w="1062446">
                  <a:extLst>
                    <a:ext uri="{9D8B030D-6E8A-4147-A177-3AD203B41FA5}">
                      <a16:colId xmlns:a16="http://schemas.microsoft.com/office/drawing/2014/main" val="20005"/>
                    </a:ext>
                  </a:extLst>
                </a:gridCol>
                <a:gridCol w="655320">
                  <a:extLst>
                    <a:ext uri="{9D8B030D-6E8A-4147-A177-3AD203B41FA5}">
                      <a16:colId xmlns:a16="http://schemas.microsoft.com/office/drawing/2014/main" val="20006"/>
                    </a:ext>
                  </a:extLst>
                </a:gridCol>
                <a:gridCol w="645794">
                  <a:extLst>
                    <a:ext uri="{9D8B030D-6E8A-4147-A177-3AD203B41FA5}">
                      <a16:colId xmlns:a16="http://schemas.microsoft.com/office/drawing/2014/main" val="20007"/>
                    </a:ext>
                  </a:extLst>
                </a:gridCol>
              </a:tblGrid>
              <a:tr h="151685">
                <a:tc rowSpan="2">
                  <a:txBody>
                    <a:bodyPr/>
                    <a:lstStyle/>
                    <a:p>
                      <a:pPr algn="ctr" fontAlgn="ctr"/>
                      <a:r>
                        <a:rPr lang="ru-RU" sz="800" u="none" strike="noStrike" dirty="0">
                          <a:solidFill>
                            <a:schemeClr val="tx1"/>
                          </a:solidFill>
                          <a:effectLst/>
                          <a:latin typeface="+mn-lt"/>
                        </a:rPr>
                        <a:t>Категории получателей</a:t>
                      </a:r>
                      <a:endParaRPr lang="ru-RU" sz="800" b="0" i="0" u="none" strike="noStrike" dirty="0">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fontAlgn="ctr"/>
                      <a:r>
                        <a:rPr lang="ru-RU" sz="800" u="none" strike="noStrike" dirty="0">
                          <a:effectLst/>
                        </a:rPr>
                        <a:t>Численность, </a:t>
                      </a:r>
                      <a:r>
                        <a:rPr lang="ru-RU" sz="800" u="none" strike="noStrike" dirty="0" err="1">
                          <a:effectLst/>
                        </a:rPr>
                        <a:t>ед.изм</a:t>
                      </a:r>
                      <a:r>
                        <a:rPr lang="ru-RU" sz="800" u="none" strike="noStrike" dirty="0">
                          <a:effectLst/>
                        </a:rPr>
                        <a:t>.</a:t>
                      </a:r>
                      <a:endParaRPr lang="ru-RU" sz="800" b="0" i="0" u="none" strike="noStrike" dirty="0">
                        <a:solidFill>
                          <a:srgbClr val="000000"/>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ru-RU"/>
                    </a:p>
                  </a:txBody>
                  <a:tcPr/>
                </a:tc>
                <a:tc rowSpan="2">
                  <a:txBody>
                    <a:bodyPr/>
                    <a:lstStyle/>
                    <a:p>
                      <a:pPr algn="ctr" fontAlgn="ctr"/>
                      <a:r>
                        <a:rPr lang="ru-RU" sz="800" u="none" strike="noStrike">
                          <a:solidFill>
                            <a:schemeClr val="tx1"/>
                          </a:solidFill>
                          <a:effectLst/>
                          <a:latin typeface="+mn-lt"/>
                        </a:rPr>
                        <a:t>Виды поддержки</a:t>
                      </a:r>
                      <a:endParaRPr lang="ru-RU" sz="800" b="0" i="0" u="none" strike="noStrike">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fontAlgn="ctr"/>
                      <a:r>
                        <a:rPr lang="ru-RU" sz="800" u="none" strike="noStrike" dirty="0">
                          <a:solidFill>
                            <a:schemeClr val="tx1"/>
                          </a:solidFill>
                          <a:effectLst/>
                          <a:latin typeface="+mn-lt"/>
                        </a:rPr>
                        <a:t>Размеры выплат (рублей)</a:t>
                      </a:r>
                      <a:endParaRPr lang="ru-RU" sz="800" b="0" i="0" u="none" strike="noStrike" dirty="0">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fontAlgn="ctr"/>
                      <a:r>
                        <a:rPr lang="ru-RU" sz="800" u="none" strike="noStrike" dirty="0">
                          <a:solidFill>
                            <a:schemeClr val="tx1"/>
                          </a:solidFill>
                          <a:effectLst/>
                          <a:latin typeface="+mn-lt"/>
                        </a:rPr>
                        <a:t>Правовое основание</a:t>
                      </a:r>
                      <a:br>
                        <a:rPr lang="ru-RU" sz="800" u="none" strike="noStrike" dirty="0">
                          <a:solidFill>
                            <a:schemeClr val="tx1"/>
                          </a:solidFill>
                          <a:effectLst/>
                          <a:latin typeface="+mn-lt"/>
                        </a:rPr>
                      </a:br>
                      <a:r>
                        <a:rPr lang="ru-RU" sz="800" u="none" strike="noStrike" dirty="0">
                          <a:solidFill>
                            <a:schemeClr val="tx1"/>
                          </a:solidFill>
                          <a:effectLst/>
                          <a:latin typeface="+mn-lt"/>
                        </a:rPr>
                        <a:t>(нормативный акт)</a:t>
                      </a:r>
                      <a:endParaRPr lang="ru-RU" sz="800" b="0" i="0" u="none" strike="noStrike" dirty="0">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fontAlgn="ctr"/>
                      <a:r>
                        <a:rPr lang="ru-RU" sz="800" u="none" strike="noStrike">
                          <a:effectLst/>
                        </a:rPr>
                        <a:t>Объем расходов, тыс. руб.</a:t>
                      </a:r>
                      <a:endParaRPr lang="ru-RU" sz="800" b="0" i="0" u="none" strike="noStrike">
                        <a:solidFill>
                          <a:srgbClr val="000000"/>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ru-RU"/>
                    </a:p>
                  </a:txBody>
                  <a:tcPr/>
                </a:tc>
                <a:extLst>
                  <a:ext uri="{0D108BD9-81ED-4DB2-BD59-A6C34878D82A}">
                    <a16:rowId xmlns:a16="http://schemas.microsoft.com/office/drawing/2014/main" val="10000"/>
                  </a:ext>
                </a:extLst>
              </a:tr>
              <a:tr h="313378">
                <a:tc vMerge="1">
                  <a:txBody>
                    <a:bodyPr/>
                    <a:lstStyle/>
                    <a:p>
                      <a:endParaRPr lang="ru-RU"/>
                    </a:p>
                  </a:txBody>
                  <a:tcPr/>
                </a:tc>
                <a:tc>
                  <a:txBody>
                    <a:bodyPr/>
                    <a:lstStyle/>
                    <a:p>
                      <a:pPr algn="ctr" fontAlgn="ctr"/>
                      <a:r>
                        <a:rPr lang="ru-RU" sz="800" u="none" strike="noStrike" dirty="0">
                          <a:solidFill>
                            <a:schemeClr val="tx1"/>
                          </a:solidFill>
                          <a:effectLst/>
                          <a:latin typeface="+mn-lt"/>
                        </a:rPr>
                        <a:t>2023</a:t>
                      </a:r>
                    </a:p>
                    <a:p>
                      <a:pPr algn="ctr" fontAlgn="ctr"/>
                      <a:r>
                        <a:rPr lang="ru-RU" sz="800" u="none" strike="noStrike" dirty="0">
                          <a:solidFill>
                            <a:schemeClr val="tx1"/>
                          </a:solidFill>
                          <a:effectLst/>
                          <a:latin typeface="+mn-lt"/>
                        </a:rPr>
                        <a:t>(план)</a:t>
                      </a:r>
                      <a:endParaRPr lang="ru-RU" sz="800" b="0" i="0" u="none" strike="noStrike" dirty="0">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ru-RU" sz="800" u="none" strike="noStrike" dirty="0">
                          <a:solidFill>
                            <a:schemeClr val="tx1"/>
                          </a:solidFill>
                          <a:effectLst/>
                          <a:latin typeface="+mn-lt"/>
                        </a:rPr>
                        <a:t>2023 (факт)</a:t>
                      </a:r>
                      <a:endParaRPr lang="ru-RU" sz="800" b="0" i="0" u="none" strike="noStrike" dirty="0">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a:solidFill>
                            <a:schemeClr val="tx1"/>
                          </a:solidFill>
                          <a:effectLst/>
                          <a:latin typeface="+mn-lt"/>
                        </a:rPr>
                        <a:t>2023 год (план)</a:t>
                      </a:r>
                      <a:endParaRPr lang="ru-RU" sz="800" b="0" i="0" u="none" strike="noStrike" dirty="0">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ru-RU" sz="800" u="none" strike="noStrike" dirty="0">
                          <a:solidFill>
                            <a:schemeClr val="tx1"/>
                          </a:solidFill>
                          <a:effectLst/>
                          <a:latin typeface="+mn-lt"/>
                        </a:rPr>
                        <a:t>2023 год (факт)</a:t>
                      </a:r>
                      <a:endParaRPr lang="ru-RU" sz="800" b="0" i="0" u="none" strike="noStrike" dirty="0">
                        <a:solidFill>
                          <a:schemeClr val="tx1"/>
                        </a:solidFill>
                        <a:effectLst/>
                        <a:latin typeface="+mn-lt"/>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575825">
                <a:tc>
                  <a:txBody>
                    <a:bodyPr/>
                    <a:lstStyle/>
                    <a:p>
                      <a:pPr algn="ctr" fontAlgn="t"/>
                      <a:r>
                        <a:rPr lang="ru-RU" sz="700" b="0" i="0" u="none" strike="noStrike" dirty="0">
                          <a:solidFill>
                            <a:srgbClr val="000000"/>
                          </a:solidFill>
                          <a:effectLst/>
                          <a:latin typeface="+mn-lt"/>
                        </a:rPr>
                        <a:t>Ветераны труда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dirty="0">
                          <a:solidFill>
                            <a:srgbClr val="000000"/>
                          </a:solidFill>
                          <a:effectLst/>
                          <a:latin typeface="+mn-lt"/>
                        </a:rPr>
                        <a:t>146 500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146 467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mn-lt"/>
                        </a:rPr>
                        <a:t>ежемесячная денежная выплата, субсидия в размере 50% затрат по оплате услуг связи, субсидия в размере 50% расходов на оплату жилья и коммунальных услуг</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mn-lt"/>
                        </a:rPr>
                        <a:t>ежемесячная денежная выплата 581 руб.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mn-lt"/>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2 940 400,6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2 932 513,4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51150">
                <a:tc>
                  <a:txBody>
                    <a:bodyPr/>
                    <a:lstStyle/>
                    <a:p>
                      <a:pPr algn="ctr" fontAlgn="t"/>
                      <a:r>
                        <a:rPr lang="ru-RU" sz="700" b="0" i="0" u="none" strike="noStrike">
                          <a:solidFill>
                            <a:srgbClr val="000000"/>
                          </a:solidFill>
                          <a:effectLst/>
                          <a:latin typeface="+mn-lt"/>
                        </a:rPr>
                        <a:t>Труженики тыла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700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662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dirty="0">
                          <a:solidFill>
                            <a:srgbClr val="000000"/>
                          </a:solidFill>
                          <a:effectLst/>
                          <a:latin typeface="+mn-lt"/>
                        </a:rPr>
                        <a:t>ежемесячная денежная выплата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mn-lt"/>
                        </a:rPr>
                        <a:t>ежемесячная денежная выплата 867 руб.,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mn-lt"/>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7 249,5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7 008,8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18983">
                <a:tc>
                  <a:txBody>
                    <a:bodyPr/>
                    <a:lstStyle/>
                    <a:p>
                      <a:pPr algn="ctr" fontAlgn="t"/>
                      <a:r>
                        <a:rPr lang="ru-RU" sz="700" b="0" i="0" u="none" strike="noStrike">
                          <a:solidFill>
                            <a:srgbClr val="000000"/>
                          </a:solidFill>
                          <a:effectLst/>
                          <a:latin typeface="+mn-lt"/>
                        </a:rPr>
                        <a:t>реабилитированные лица и лица, признанные пострадавшими от политических репрессий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1 223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1 174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dirty="0">
                          <a:solidFill>
                            <a:srgbClr val="000000"/>
                          </a:solidFill>
                          <a:effectLst/>
                          <a:latin typeface="+mn-lt"/>
                        </a:rPr>
                        <a:t>ежемесячная денежная выплата, установка телефона, междугородный проезд 1 раз в год, субсидия в размере 50% расходов на оплату жилья и коммунальных услуг</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dirty="0">
                          <a:solidFill>
                            <a:srgbClr val="000000"/>
                          </a:solidFill>
                          <a:effectLst/>
                          <a:latin typeface="+mn-lt"/>
                        </a:rPr>
                        <a:t>ежемесячная денежная выплата реабилитированным гражданам - 867 руб., репрессированным гражданам - 727 руб.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mn-lt"/>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28 898,5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28 411,4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202207">
                <a:tc>
                  <a:txBody>
                    <a:bodyPr/>
                    <a:lstStyle/>
                    <a:p>
                      <a:pPr algn="ctr" fontAlgn="t"/>
                      <a:r>
                        <a:rPr lang="ru-RU" sz="700" b="0" i="0" u="none" strike="noStrike">
                          <a:solidFill>
                            <a:srgbClr val="000000"/>
                          </a:solidFill>
                          <a:effectLst/>
                          <a:latin typeface="+mn-lt"/>
                        </a:rPr>
                        <a:t>Малоимущие граждане</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69 362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61 300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mn-lt"/>
                        </a:rPr>
                        <a:t>Предоставление гражданам субсидий на оплату жилого помещения  и коммунальных услуг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dirty="0">
                          <a:solidFill>
                            <a:srgbClr val="000000"/>
                          </a:solidFill>
                          <a:effectLst/>
                          <a:latin typeface="+mn-lt"/>
                        </a:rPr>
                        <a:t>Субсидии предоставляются гражданам в случае, если их расходы на оплату жилого помещения и коммунальных услуг, рассчитанные исходя из размера региональных стандартов нормативной площади жилого помещения, используемой для расчета субсидий, и размера региональных стандартов стоимости жилищно-коммунальных услуг, превышают величину, соответствующую максимально допустимой доле расходов граждан на оплату жилого помещения и коммунальных услуг в совокупном доходе семьи. </a:t>
                      </a:r>
                      <a:br>
                        <a:rPr lang="ru-RU" sz="700" b="0" i="0" u="none" strike="noStrike" dirty="0">
                          <a:solidFill>
                            <a:srgbClr val="000000"/>
                          </a:solidFill>
                          <a:effectLst/>
                          <a:latin typeface="+mn-lt"/>
                        </a:rPr>
                      </a:br>
                      <a:r>
                        <a:rPr lang="ru-RU" sz="700" b="0" i="0" u="none" strike="noStrike" dirty="0">
                          <a:solidFill>
                            <a:srgbClr val="000000"/>
                          </a:solidFill>
                          <a:effectLst/>
                          <a:latin typeface="+mn-lt"/>
                        </a:rPr>
                        <a:t>Региональный стандарт максимально допустимой доли собственных расходов граждан на оплату ЖКУ в совокупном доходе семьи установлен в размере 21 процент.</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dirty="0">
                          <a:solidFill>
                            <a:srgbClr val="000000"/>
                          </a:solidFill>
                          <a:effectLst/>
                          <a:latin typeface="+mn-lt"/>
                        </a:rPr>
                        <a:t>Жилищный кодекс Российской Федерации (статья 159), Постановление Правительства РФ от 14.12.2005 №761 "О предоставлении субсидий на оплату жилого помещения и коммунальных услуг"</a:t>
                      </a:r>
                      <a:br>
                        <a:rPr lang="ru-RU" sz="700" b="0" i="0" u="none" strike="noStrike" dirty="0">
                          <a:solidFill>
                            <a:srgbClr val="000000"/>
                          </a:solidFill>
                          <a:effectLst/>
                          <a:latin typeface="+mn-lt"/>
                        </a:rPr>
                      </a:br>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dirty="0">
                          <a:solidFill>
                            <a:srgbClr val="000000"/>
                          </a:solidFill>
                          <a:effectLst/>
                          <a:latin typeface="+mn-lt"/>
                        </a:rPr>
                        <a:t>1 133 363,4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dirty="0">
                          <a:solidFill>
                            <a:srgbClr val="000000"/>
                          </a:solidFill>
                          <a:effectLst/>
                          <a:latin typeface="+mn-lt"/>
                        </a:rPr>
                        <a:t>1 132 389,9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5742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ChangeAspect="1"/>
          </p:cNvGraphicFramePr>
          <p:nvPr>
            <p:extLst>
              <p:ext uri="{D42A27DB-BD31-4B8C-83A1-F6EECF244321}">
                <p14:modId xmlns:p14="http://schemas.microsoft.com/office/powerpoint/2010/main" val="1958528080"/>
              </p:ext>
            </p:extLst>
          </p:nvPr>
        </p:nvGraphicFramePr>
        <p:xfrm>
          <a:off x="514350" y="2244158"/>
          <a:ext cx="6343650" cy="4256906"/>
        </p:xfrm>
        <a:graphic>
          <a:graphicData uri="http://schemas.openxmlformats.org/presentationml/2006/ole">
            <mc:AlternateContent xmlns:mc="http://schemas.openxmlformats.org/markup-compatibility/2006">
              <mc:Choice xmlns:v="urn:schemas-microsoft-com:vml" Requires="v">
                <p:oleObj spid="_x0000_s86785" name="Image" r:id="rId3" imgW="7606080" imgH="5104440" progId="Photoshop.Image.16">
                  <p:embed/>
                </p:oleObj>
              </mc:Choice>
              <mc:Fallback>
                <p:oleObj name="Image" r:id="rId3" imgW="7606080" imgH="5104440" progId="Photoshop.Image.16">
                  <p:embed/>
                  <p:pic>
                    <p:nvPicPr>
                      <p:cNvPr id="0" name=""/>
                      <p:cNvPicPr/>
                      <p:nvPr/>
                    </p:nvPicPr>
                    <p:blipFill>
                      <a:blip r:embed="rId4"/>
                      <a:stretch>
                        <a:fillRect/>
                      </a:stretch>
                    </p:blipFill>
                    <p:spPr>
                      <a:xfrm>
                        <a:off x="514350" y="2244158"/>
                        <a:ext cx="6343650" cy="4256906"/>
                      </a:xfrm>
                      <a:prstGeom prst="rect">
                        <a:avLst/>
                      </a:prstGeom>
                    </p:spPr>
                  </p:pic>
                </p:oleObj>
              </mc:Fallback>
            </mc:AlternateContent>
          </a:graphicData>
        </a:graphic>
      </p:graphicFrame>
      <p:sp>
        <p:nvSpPr>
          <p:cNvPr id="3" name="Текст 2"/>
          <p:cNvSpPr>
            <a:spLocks noGrp="1"/>
          </p:cNvSpPr>
          <p:nvPr>
            <p:ph type="body" sz="quarter" idx="14"/>
          </p:nvPr>
        </p:nvSpPr>
        <p:spPr>
          <a:xfrm>
            <a:off x="663155" y="182953"/>
            <a:ext cx="8088112" cy="574747"/>
          </a:xfrm>
        </p:spPr>
        <p:txBody>
          <a:bodyPr/>
          <a:lstStyle/>
          <a:p>
            <a:r>
              <a:rPr lang="ru-RU" dirty="0"/>
              <a:t>О Республике Татарстан</a:t>
            </a:r>
          </a:p>
        </p:txBody>
      </p:sp>
      <p:sp>
        <p:nvSpPr>
          <p:cNvPr id="4" name="Прямоугольник 3"/>
          <p:cNvSpPr/>
          <p:nvPr/>
        </p:nvSpPr>
        <p:spPr>
          <a:xfrm>
            <a:off x="609600" y="612920"/>
            <a:ext cx="8514748" cy="1477328"/>
          </a:xfrm>
          <a:prstGeom prst="rect">
            <a:avLst/>
          </a:prstGeom>
        </p:spPr>
        <p:txBody>
          <a:bodyPr wrap="square">
            <a:spAutoFit/>
          </a:bodyPr>
          <a:lstStyle/>
          <a:p>
            <a:r>
              <a:rPr lang="ru-RU" b="1" dirty="0">
                <a:solidFill>
                  <a:schemeClr val="accent3"/>
                </a:solidFill>
              </a:rPr>
              <a:t>Расположение: </a:t>
            </a:r>
            <a:r>
              <a:rPr lang="ru-RU" dirty="0"/>
              <a:t>в центре Российской Федерации, на Восточно-европейской равнине, в месте слияния рек Волги и Камы.</a:t>
            </a:r>
          </a:p>
          <a:p>
            <a:r>
              <a:rPr lang="ru-RU" b="1" dirty="0">
                <a:solidFill>
                  <a:schemeClr val="accent3"/>
                </a:solidFill>
              </a:rPr>
              <a:t>Площадь</a:t>
            </a:r>
            <a:r>
              <a:rPr lang="ru-RU" dirty="0"/>
              <a:t>: 67 836,2 </a:t>
            </a:r>
            <a:r>
              <a:rPr lang="ru-RU" dirty="0" err="1"/>
              <a:t>кв.км</a:t>
            </a:r>
            <a:r>
              <a:rPr lang="ru-RU" dirty="0"/>
              <a:t>.</a:t>
            </a:r>
          </a:p>
          <a:p>
            <a:r>
              <a:rPr lang="ru-RU" b="1" dirty="0">
                <a:solidFill>
                  <a:schemeClr val="accent3"/>
                </a:solidFill>
              </a:rPr>
              <a:t>Население: </a:t>
            </a:r>
            <a:r>
              <a:rPr lang="ru-RU" dirty="0"/>
              <a:t>4 001,3 тысяч человек</a:t>
            </a:r>
          </a:p>
          <a:p>
            <a:r>
              <a:rPr lang="ru-RU" b="1" dirty="0">
                <a:solidFill>
                  <a:schemeClr val="accent3"/>
                </a:solidFill>
              </a:rPr>
              <a:t>Столица: </a:t>
            </a:r>
            <a:r>
              <a:rPr lang="ru-RU" dirty="0"/>
              <a:t>г. Казань (797 км. от Москвы, 1 млн. 232 тыс. человек).</a:t>
            </a:r>
          </a:p>
        </p:txBody>
      </p:sp>
      <p:pic>
        <p:nvPicPr>
          <p:cNvPr id="51202" name="Picture 2" descr="https://content.foto.my.mail.ru/inbox/y-logic/_blogs/i-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0042" y="4935925"/>
            <a:ext cx="1555750" cy="1011238"/>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6265515" y="2122809"/>
            <a:ext cx="1552193" cy="83457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2800" b="1" dirty="0">
                <a:solidFill>
                  <a:schemeClr val="tx1"/>
                </a:solidFill>
              </a:rPr>
              <a:t>2</a:t>
            </a:r>
            <a:br>
              <a:rPr lang="ru-RU" sz="1600" b="1" dirty="0">
                <a:solidFill>
                  <a:schemeClr val="tx1"/>
                </a:solidFill>
              </a:rPr>
            </a:br>
            <a:r>
              <a:rPr lang="ru-RU" sz="1200" b="1" dirty="0">
                <a:solidFill>
                  <a:schemeClr val="tx1"/>
                </a:solidFill>
              </a:rPr>
              <a:t>Городских округа</a:t>
            </a:r>
          </a:p>
        </p:txBody>
      </p:sp>
      <p:sp>
        <p:nvSpPr>
          <p:cNvPr id="10" name="Скругленный прямоугольник 9"/>
          <p:cNvSpPr/>
          <p:nvPr/>
        </p:nvSpPr>
        <p:spPr>
          <a:xfrm>
            <a:off x="7294606" y="3019466"/>
            <a:ext cx="1621186" cy="86499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2800" b="1" dirty="0">
                <a:solidFill>
                  <a:schemeClr val="tx1"/>
                </a:solidFill>
              </a:rPr>
              <a:t>43</a:t>
            </a:r>
            <a:br>
              <a:rPr lang="ru-RU" sz="1600" b="1" dirty="0">
                <a:solidFill>
                  <a:schemeClr val="tx1"/>
                </a:solidFill>
              </a:rPr>
            </a:br>
            <a:r>
              <a:rPr lang="ru-RU" sz="1200" b="1" dirty="0">
                <a:solidFill>
                  <a:schemeClr val="tx1"/>
                </a:solidFill>
              </a:rPr>
              <a:t>Муниципальных района</a:t>
            </a:r>
          </a:p>
        </p:txBody>
      </p:sp>
      <p:sp>
        <p:nvSpPr>
          <p:cNvPr id="11" name="Скругленный прямоугольник 10"/>
          <p:cNvSpPr/>
          <p:nvPr/>
        </p:nvSpPr>
        <p:spPr>
          <a:xfrm>
            <a:off x="6858000" y="4038370"/>
            <a:ext cx="1489380" cy="70075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2800" b="1" dirty="0">
                <a:solidFill>
                  <a:schemeClr val="tx1"/>
                </a:solidFill>
              </a:rPr>
              <a:t>911</a:t>
            </a:r>
            <a:br>
              <a:rPr lang="ru-RU" sz="1600" b="1" dirty="0">
                <a:solidFill>
                  <a:schemeClr val="tx1"/>
                </a:solidFill>
              </a:rPr>
            </a:br>
            <a:r>
              <a:rPr lang="ru-RU" sz="1600" b="1" dirty="0">
                <a:solidFill>
                  <a:schemeClr val="tx1"/>
                </a:solidFill>
              </a:rPr>
              <a:t>Поселений</a:t>
            </a:r>
          </a:p>
        </p:txBody>
      </p:sp>
    </p:spTree>
    <p:extLst>
      <p:ext uri="{BB962C8B-B14F-4D97-AF65-F5344CB8AC3E}">
        <p14:creationId xmlns:p14="http://schemas.microsoft.com/office/powerpoint/2010/main" val="3054374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514349" y="1477014"/>
            <a:ext cx="8520593" cy="4751231"/>
          </a:xfrm>
        </p:spPr>
        <p:txBody>
          <a:bodyPr>
            <a:normAutofit/>
          </a:bodyPr>
          <a:lstStyle/>
          <a:p>
            <a:pPr marL="0" indent="0" algn="ctr">
              <a:spcBef>
                <a:spcPts val="0"/>
              </a:spcBef>
              <a:buNone/>
            </a:pPr>
            <a:endParaRPr lang="ru-RU" sz="1400" b="1" dirty="0">
              <a:solidFill>
                <a:srgbClr val="7030A0"/>
              </a:solidFill>
            </a:endParaRPr>
          </a:p>
          <a:p>
            <a:pPr marL="0" indent="0" algn="ctr">
              <a:spcBef>
                <a:spcPts val="0"/>
              </a:spcBef>
              <a:buNone/>
            </a:pPr>
            <a:r>
              <a:rPr lang="ru-RU" sz="1400" b="1" dirty="0"/>
              <a:t>В Республике Татарстан в 2023 году реализовывалось </a:t>
            </a:r>
          </a:p>
          <a:p>
            <a:pPr marL="0" indent="0" algn="ctr">
              <a:spcBef>
                <a:spcPts val="0"/>
              </a:spcBef>
              <a:buNone/>
            </a:pPr>
            <a:r>
              <a:rPr lang="ru-RU" sz="1400" b="1" dirty="0"/>
              <a:t>12 национальных проектов</a:t>
            </a:r>
          </a:p>
        </p:txBody>
      </p:sp>
      <p:sp>
        <p:nvSpPr>
          <p:cNvPr id="3" name="Текст 2"/>
          <p:cNvSpPr>
            <a:spLocks noGrp="1"/>
          </p:cNvSpPr>
          <p:nvPr>
            <p:ph type="body" sz="quarter" idx="14"/>
          </p:nvPr>
        </p:nvSpPr>
        <p:spPr/>
        <p:txBody>
          <a:bodyPr>
            <a:normAutofit/>
          </a:bodyPr>
          <a:lstStyle/>
          <a:p>
            <a:r>
              <a:rPr lang="ru-RU" sz="2000" dirty="0">
                <a:latin typeface="Arial Narrow" panose="020B0606020202030204" pitchFamily="34" charset="0"/>
              </a:rPr>
              <a:t>Национальные проекты Российской Федерации</a:t>
            </a:r>
          </a:p>
          <a:p>
            <a:endParaRPr lang="ru-RU" dirty="0"/>
          </a:p>
        </p:txBody>
      </p:sp>
      <p:sp>
        <p:nvSpPr>
          <p:cNvPr id="4" name="Прямоугольник 3"/>
          <p:cNvSpPr/>
          <p:nvPr/>
        </p:nvSpPr>
        <p:spPr>
          <a:xfrm>
            <a:off x="584522" y="430574"/>
            <a:ext cx="8340403" cy="1046440"/>
          </a:xfrm>
          <a:prstGeom prst="rect">
            <a:avLst/>
          </a:prstGeom>
          <a:solidFill>
            <a:schemeClr val="accent1">
              <a:lumMod val="20000"/>
              <a:lumOff val="80000"/>
            </a:schemeClr>
          </a:solidFill>
          <a:ln>
            <a:solidFill>
              <a:schemeClr val="accent1"/>
            </a:solidFill>
          </a:ln>
        </p:spPr>
        <p:txBody>
          <a:bodyPr wrap="square">
            <a:spAutoFit/>
          </a:bodyPr>
          <a:lstStyle/>
          <a:p>
            <a:pPr algn="just"/>
            <a:r>
              <a:rPr lang="ru-RU" sz="1400" dirty="0"/>
              <a:t>          </a:t>
            </a:r>
            <a:r>
              <a:rPr lang="ru-RU" sz="1200" dirty="0"/>
              <a:t>Национальные проекты - важнейшая часть реформы социальной сферы, реформы, вызванной  переходом общества к жизни в условиях демократического социального государства с рыночно ориентированной экономикой, и пересмотром принципов социального обеспечения. </a:t>
            </a:r>
          </a:p>
          <a:p>
            <a:pPr algn="just"/>
            <a:r>
              <a:rPr lang="ru-RU" sz="1200" dirty="0"/>
              <a:t>            Национальные проекты утверждены Указом Президента Российской Федерации от 7 мая 2018 года № 204 «О национальных целях и стратегических задачах развития Российской Федерации на период до 2024 года».</a:t>
            </a:r>
          </a:p>
        </p:txBody>
      </p:sp>
      <p:graphicFrame>
        <p:nvGraphicFramePr>
          <p:cNvPr id="8" name="Схема 7"/>
          <p:cNvGraphicFramePr/>
          <p:nvPr>
            <p:extLst>
              <p:ext uri="{D42A27DB-BD31-4B8C-83A1-F6EECF244321}">
                <p14:modId xmlns:p14="http://schemas.microsoft.com/office/powerpoint/2010/main" val="3137794853"/>
              </p:ext>
            </p:extLst>
          </p:nvPr>
        </p:nvGraphicFramePr>
        <p:xfrm>
          <a:off x="514349" y="2196156"/>
          <a:ext cx="8505826" cy="4440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695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3766208407"/>
              </p:ext>
            </p:extLst>
          </p:nvPr>
        </p:nvGraphicFramePr>
        <p:xfrm>
          <a:off x="514350" y="713064"/>
          <a:ext cx="8309810" cy="4526140"/>
        </p:xfrm>
        <a:graphic>
          <a:graphicData uri="http://schemas.openxmlformats.org/drawingml/2006/table">
            <a:tbl>
              <a:tblPr>
                <a:tableStyleId>{5C22544A-7EE6-4342-B048-85BDC9FD1C3A}</a:tableStyleId>
              </a:tblPr>
              <a:tblGrid>
                <a:gridCol w="223171">
                  <a:extLst>
                    <a:ext uri="{9D8B030D-6E8A-4147-A177-3AD203B41FA5}">
                      <a16:colId xmlns:a16="http://schemas.microsoft.com/office/drawing/2014/main" val="20000"/>
                    </a:ext>
                  </a:extLst>
                </a:gridCol>
                <a:gridCol w="889751">
                  <a:extLst>
                    <a:ext uri="{9D8B030D-6E8A-4147-A177-3AD203B41FA5}">
                      <a16:colId xmlns:a16="http://schemas.microsoft.com/office/drawing/2014/main" val="20001"/>
                    </a:ext>
                  </a:extLst>
                </a:gridCol>
                <a:gridCol w="554440">
                  <a:extLst>
                    <a:ext uri="{9D8B030D-6E8A-4147-A177-3AD203B41FA5}">
                      <a16:colId xmlns:a16="http://schemas.microsoft.com/office/drawing/2014/main" val="20002"/>
                    </a:ext>
                  </a:extLst>
                </a:gridCol>
                <a:gridCol w="568819">
                  <a:extLst>
                    <a:ext uri="{9D8B030D-6E8A-4147-A177-3AD203B41FA5}">
                      <a16:colId xmlns:a16="http://schemas.microsoft.com/office/drawing/2014/main" val="20003"/>
                    </a:ext>
                  </a:extLst>
                </a:gridCol>
                <a:gridCol w="554463">
                  <a:extLst>
                    <a:ext uri="{9D8B030D-6E8A-4147-A177-3AD203B41FA5}">
                      <a16:colId xmlns:a16="http://schemas.microsoft.com/office/drawing/2014/main" val="20004"/>
                    </a:ext>
                  </a:extLst>
                </a:gridCol>
                <a:gridCol w="636774">
                  <a:extLst>
                    <a:ext uri="{9D8B030D-6E8A-4147-A177-3AD203B41FA5}">
                      <a16:colId xmlns:a16="http://schemas.microsoft.com/office/drawing/2014/main" val="20005"/>
                    </a:ext>
                  </a:extLst>
                </a:gridCol>
                <a:gridCol w="587229">
                  <a:extLst>
                    <a:ext uri="{9D8B030D-6E8A-4147-A177-3AD203B41FA5}">
                      <a16:colId xmlns:a16="http://schemas.microsoft.com/office/drawing/2014/main" val="20006"/>
                    </a:ext>
                  </a:extLst>
                </a:gridCol>
                <a:gridCol w="620785">
                  <a:extLst>
                    <a:ext uri="{9D8B030D-6E8A-4147-A177-3AD203B41FA5}">
                      <a16:colId xmlns:a16="http://schemas.microsoft.com/office/drawing/2014/main" val="20007"/>
                    </a:ext>
                  </a:extLst>
                </a:gridCol>
                <a:gridCol w="629175">
                  <a:extLst>
                    <a:ext uri="{9D8B030D-6E8A-4147-A177-3AD203B41FA5}">
                      <a16:colId xmlns:a16="http://schemas.microsoft.com/office/drawing/2014/main" val="20008"/>
                    </a:ext>
                  </a:extLst>
                </a:gridCol>
                <a:gridCol w="553673">
                  <a:extLst>
                    <a:ext uri="{9D8B030D-6E8A-4147-A177-3AD203B41FA5}">
                      <a16:colId xmlns:a16="http://schemas.microsoft.com/office/drawing/2014/main" val="20009"/>
                    </a:ext>
                  </a:extLst>
                </a:gridCol>
                <a:gridCol w="595618">
                  <a:extLst>
                    <a:ext uri="{9D8B030D-6E8A-4147-A177-3AD203B41FA5}">
                      <a16:colId xmlns:a16="http://schemas.microsoft.com/office/drawing/2014/main" val="20010"/>
                    </a:ext>
                  </a:extLst>
                </a:gridCol>
                <a:gridCol w="595619">
                  <a:extLst>
                    <a:ext uri="{9D8B030D-6E8A-4147-A177-3AD203B41FA5}">
                      <a16:colId xmlns:a16="http://schemas.microsoft.com/office/drawing/2014/main" val="20011"/>
                    </a:ext>
                  </a:extLst>
                </a:gridCol>
                <a:gridCol w="729842">
                  <a:extLst>
                    <a:ext uri="{9D8B030D-6E8A-4147-A177-3AD203B41FA5}">
                      <a16:colId xmlns:a16="http://schemas.microsoft.com/office/drawing/2014/main" val="2884937842"/>
                    </a:ext>
                  </a:extLst>
                </a:gridCol>
                <a:gridCol w="570451">
                  <a:extLst>
                    <a:ext uri="{9D8B030D-6E8A-4147-A177-3AD203B41FA5}">
                      <a16:colId xmlns:a16="http://schemas.microsoft.com/office/drawing/2014/main" val="1673290669"/>
                    </a:ext>
                  </a:extLst>
                </a:gridCol>
              </a:tblGrid>
              <a:tr h="158150">
                <a:tc rowSpan="4">
                  <a:txBody>
                    <a:bodyPr/>
                    <a:lstStyle/>
                    <a:p>
                      <a:pPr algn="ctr" fontAlgn="ctr"/>
                      <a:r>
                        <a:rPr lang="ru-RU" sz="700" b="0" i="0" u="none" strike="noStrike" dirty="0">
                          <a:solidFill>
                            <a:schemeClr val="tx1"/>
                          </a:solidFill>
                          <a:effectLst/>
                          <a:latin typeface="+mn-lt"/>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4">
                  <a:txBody>
                    <a:bodyPr/>
                    <a:lstStyle/>
                    <a:p>
                      <a:pPr algn="ctr" fontAlgn="ctr"/>
                      <a:r>
                        <a:rPr lang="ru-RU" sz="700" b="0" i="0" u="none" strike="noStrike" dirty="0">
                          <a:solidFill>
                            <a:schemeClr val="tx1"/>
                          </a:solidFill>
                          <a:effectLst/>
                          <a:latin typeface="+mn-lt"/>
                        </a:rPr>
                        <a:t>Наименование национального                </a:t>
                      </a:r>
                    </a:p>
                    <a:p>
                      <a:pPr algn="ctr" fontAlgn="ctr"/>
                      <a:r>
                        <a:rPr lang="ru-RU" sz="700" b="0" i="0" u="none" strike="noStrike" dirty="0">
                          <a:solidFill>
                            <a:schemeClr val="tx1"/>
                          </a:solidFill>
                          <a:effectLst/>
                          <a:latin typeface="+mn-lt"/>
                        </a:rPr>
                        <a:t>(федерального) проекта/ </a:t>
                      </a:r>
                    </a:p>
                    <a:p>
                      <a:pPr algn="ctr" fontAlgn="ctr"/>
                      <a:r>
                        <a:rPr lang="ru-RU" sz="700" b="0" i="0" u="none" strike="noStrike" dirty="0">
                          <a:solidFill>
                            <a:schemeClr val="tx1"/>
                          </a:solidFill>
                          <a:effectLst/>
                          <a:latin typeface="+mn-lt"/>
                        </a:rPr>
                        <a:t>исполнители мероприятий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gridSpan="2">
                  <a:txBody>
                    <a:bodyPr/>
                    <a:lstStyle/>
                    <a:p>
                      <a:pPr algn="ctr" fontAlgn="ctr"/>
                      <a:r>
                        <a:rPr lang="ru-RU" sz="700" b="0" i="0" u="none" strike="noStrike" dirty="0">
                          <a:solidFill>
                            <a:schemeClr val="tx1"/>
                          </a:solidFill>
                          <a:effectLst/>
                          <a:latin typeface="+mn-lt"/>
                        </a:rPr>
                        <a:t>Всего предусмотрено на реализацию национальных проектов в бюджете Республики Татарстан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hMerge="1">
                  <a:txBody>
                    <a:bodyPr/>
                    <a:lstStyle/>
                    <a:p>
                      <a:endParaRPr lang="ru-RU"/>
                    </a:p>
                  </a:txBody>
                  <a:tcPr/>
                </a:tc>
                <a:tc gridSpan="10">
                  <a:txBody>
                    <a:bodyPr/>
                    <a:lstStyle/>
                    <a:p>
                      <a:pPr algn="ctr" fontAlgn="ctr"/>
                      <a:r>
                        <a:rPr lang="ru-RU" sz="700" b="0" i="0" u="none" strike="noStrike" dirty="0">
                          <a:solidFill>
                            <a:schemeClr val="tx1"/>
                          </a:solidFill>
                          <a:effectLst/>
                          <a:latin typeface="+mn-lt"/>
                        </a:rPr>
                        <a:t>в том числе: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fontAlgn="ctr"/>
                      <a:endParaRPr lang="ru-RU" sz="7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pPr algn="ctr" fontAlgn="ctr"/>
                      <a:endParaRPr lang="ru-RU" sz="7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fontAlgn="ctr"/>
                      <a:endParaRPr lang="ru-RU" sz="7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3516647"/>
                  </a:ext>
                </a:extLst>
              </a:tr>
              <a:tr h="296561">
                <a:tc vMerge="1">
                  <a:txBody>
                    <a:bodyPr/>
                    <a:lstStyle/>
                    <a:p>
                      <a:pPr algn="ctr" fontAlgn="ctr"/>
                      <a:r>
                        <a:rPr lang="ru-RU" sz="700" b="0" i="0" u="none" strike="noStrike" dirty="0">
                          <a:solidFill>
                            <a:schemeClr val="tx1"/>
                          </a:solidFill>
                          <a:effectLst/>
                          <a:latin typeface="+mn-lt"/>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r>
                        <a:rPr lang="ru-RU" sz="700" b="0" i="0" u="none" strike="noStrike" dirty="0">
                          <a:solidFill>
                            <a:schemeClr val="tx1"/>
                          </a:solidFill>
                          <a:effectLst/>
                          <a:latin typeface="+mn-lt"/>
                        </a:rPr>
                        <a:t>Наименование национального                </a:t>
                      </a:r>
                    </a:p>
                    <a:p>
                      <a:pPr algn="ctr" fontAlgn="ctr"/>
                      <a:r>
                        <a:rPr lang="ru-RU" sz="700" b="0" i="0" u="none" strike="noStrike" dirty="0">
                          <a:solidFill>
                            <a:schemeClr val="tx1"/>
                          </a:solidFill>
                          <a:effectLst/>
                          <a:latin typeface="+mn-lt"/>
                        </a:rPr>
                        <a:t>(федерального) проекта/ </a:t>
                      </a:r>
                    </a:p>
                    <a:p>
                      <a:pPr algn="ctr" fontAlgn="ctr"/>
                      <a:r>
                        <a:rPr lang="ru-RU" sz="700" b="0" i="0" u="none" strike="noStrike" dirty="0">
                          <a:solidFill>
                            <a:schemeClr val="tx1"/>
                          </a:solidFill>
                          <a:effectLst/>
                          <a:latin typeface="+mn-lt"/>
                        </a:rPr>
                        <a:t>исполнители мероприятий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vMerge="1">
                  <a:txBody>
                    <a:bodyPr/>
                    <a:lstStyle/>
                    <a:p>
                      <a:pPr algn="ctr" fontAlgn="ctr"/>
                      <a:r>
                        <a:rPr lang="ru-RU" sz="700" b="0" i="0" u="none" strike="noStrike" dirty="0">
                          <a:solidFill>
                            <a:schemeClr val="tx1"/>
                          </a:solidFill>
                          <a:effectLst/>
                          <a:latin typeface="+mn-lt"/>
                        </a:rPr>
                        <a:t>Всего предусмотрено на реализацию национальных проектов в бюджете Республики Татарстан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vMerge="1">
                  <a:txBody>
                    <a:bodyPr/>
                    <a:lstStyle/>
                    <a:p>
                      <a:endParaRPr lang="ru-RU"/>
                    </a:p>
                  </a:txBody>
                  <a:tcPr/>
                </a:tc>
                <a:tc gridSpan="6">
                  <a:txBody>
                    <a:bodyPr/>
                    <a:lstStyle/>
                    <a:p>
                      <a:pPr algn="ctr" fontAlgn="ctr"/>
                      <a:r>
                        <a:rPr lang="ru-RU" sz="700" b="0" i="0" u="none" strike="noStrike" dirty="0">
                          <a:solidFill>
                            <a:schemeClr val="tx1"/>
                          </a:solidFill>
                          <a:effectLst/>
                          <a:latin typeface="+mn-lt"/>
                        </a:rPr>
                        <a:t>в рамках </a:t>
                      </a:r>
                      <a:r>
                        <a:rPr lang="ru-RU" sz="700" b="0" i="0" u="none" strike="noStrike" dirty="0" err="1">
                          <a:solidFill>
                            <a:schemeClr val="tx1"/>
                          </a:solidFill>
                          <a:effectLst/>
                          <a:latin typeface="+mn-lt"/>
                        </a:rPr>
                        <a:t>софинансирования</a:t>
                      </a:r>
                      <a:r>
                        <a:rPr lang="ru-RU" sz="700" b="0" i="0" u="none" strike="noStrike" dirty="0">
                          <a:solidFill>
                            <a:schemeClr val="tx1"/>
                          </a:solidFill>
                          <a:effectLst/>
                          <a:latin typeface="+mn-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gridSpan="2">
                  <a:txBody>
                    <a:bodyPr/>
                    <a:lstStyle/>
                    <a:p>
                      <a:pPr algn="ctr" fontAlgn="ctr"/>
                      <a:r>
                        <a:rPr lang="ru-RU" sz="700" b="0" i="0" u="none" strike="noStrike" dirty="0">
                          <a:solidFill>
                            <a:schemeClr val="tx1"/>
                          </a:solidFill>
                          <a:effectLst/>
                          <a:latin typeface="+mn-lt"/>
                        </a:rPr>
                        <a:t>предусмотрено дополнительно за счет средств бюджета Республики Татарстан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hMerge="1">
                  <a:txBody>
                    <a:bodyPr/>
                    <a:lstStyle/>
                    <a:p>
                      <a:endParaRPr lang="ru-RU"/>
                    </a:p>
                  </a:txBody>
                  <a:tcPr/>
                </a:tc>
                <a:tc rowSpan="2" gridSpan="2">
                  <a:txBody>
                    <a:bodyPr/>
                    <a:lstStyle/>
                    <a:p>
                      <a:pPr algn="ctr" fontAlgn="ctr"/>
                      <a:r>
                        <a:rPr lang="ru-RU" sz="700" b="0" i="0" u="none" strike="noStrike" dirty="0">
                          <a:solidFill>
                            <a:schemeClr val="tx1"/>
                          </a:solidFill>
                          <a:effectLst/>
                          <a:latin typeface="+mn-lt"/>
                        </a:rPr>
                        <a:t>предусмотрено на опережающее финансирование (федеральный бюджетный кредит и средства бюджета РТ)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hMerge="1">
                  <a:txBody>
                    <a:bodyPr/>
                    <a:lstStyle/>
                    <a:p>
                      <a:pPr algn="ctr" fontAlgn="ctr"/>
                      <a:endParaRPr lang="ru-RU" sz="7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89375">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gridSpan="2">
                  <a:txBody>
                    <a:bodyPr/>
                    <a:lstStyle/>
                    <a:p>
                      <a:pPr algn="ctr" fontAlgn="ctr"/>
                      <a:r>
                        <a:rPr lang="ru-RU" sz="700" b="0" i="0" u="none" strike="noStrike" dirty="0">
                          <a:solidFill>
                            <a:schemeClr val="tx1"/>
                          </a:solidFill>
                          <a:effectLst/>
                          <a:latin typeface="+mn-lt"/>
                        </a:rPr>
                        <a:t>всего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gridSpan="2">
                  <a:txBody>
                    <a:bodyPr/>
                    <a:lstStyle/>
                    <a:p>
                      <a:pPr algn="ctr" fontAlgn="ctr"/>
                      <a:r>
                        <a:rPr lang="ru-RU" sz="700" b="0" i="0" u="none" strike="noStrike" dirty="0">
                          <a:solidFill>
                            <a:schemeClr val="tx1"/>
                          </a:solidFill>
                          <a:effectLst/>
                          <a:latin typeface="+mn-lt"/>
                        </a:rPr>
                        <a:t>средства федерального бюджета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gridSpan="2">
                  <a:txBody>
                    <a:bodyPr/>
                    <a:lstStyle/>
                    <a:p>
                      <a:pPr algn="ctr" fontAlgn="ctr"/>
                      <a:r>
                        <a:rPr lang="ru-RU" sz="700" b="0" i="0" u="none" strike="noStrike" dirty="0">
                          <a:solidFill>
                            <a:schemeClr val="tx1"/>
                          </a:solidFill>
                          <a:effectLst/>
                          <a:latin typeface="+mn-lt"/>
                        </a:rPr>
                        <a:t>средства бюджета Республики Татарстан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gridSpan="2" vMerge="1">
                  <a:txBody>
                    <a:bodyPr/>
                    <a:lstStyle/>
                    <a:p>
                      <a:pPr algn="ctr" fontAlgn="ctr"/>
                      <a:endParaRPr lang="ru-RU" sz="7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10001"/>
                  </a:ext>
                </a:extLst>
              </a:tr>
              <a:tr h="221287">
                <a:tc vMerge="1">
                  <a:txBody>
                    <a:bodyPr/>
                    <a:lstStyle/>
                    <a:p>
                      <a:endParaRPr lang="ru-RU"/>
                    </a:p>
                  </a:txBody>
                  <a:tcPr/>
                </a:tc>
                <a:tc vMerge="1">
                  <a:txBody>
                    <a:bodyPr/>
                    <a:lstStyle/>
                    <a:p>
                      <a:endParaRPr lang="ru-RU"/>
                    </a:p>
                  </a:txBody>
                  <a:tcPr/>
                </a:tc>
                <a:tc>
                  <a:txBody>
                    <a:bodyPr/>
                    <a:lstStyle/>
                    <a:p>
                      <a:pPr algn="ctr" fontAlgn="ctr"/>
                      <a:r>
                        <a:rPr lang="ru-RU" sz="700" b="0" i="0" u="none" strike="noStrike" dirty="0">
                          <a:solidFill>
                            <a:schemeClr val="tx1"/>
                          </a:solidFill>
                          <a:effectLst/>
                          <a:latin typeface="+mn-lt"/>
                        </a:rPr>
                        <a:t>план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700" b="0" i="0" u="none" strike="noStrike" dirty="0">
                          <a:solidFill>
                            <a:schemeClr val="tx1"/>
                          </a:solidFill>
                          <a:effectLst/>
                          <a:latin typeface="+mn-lt"/>
                        </a:rPr>
                        <a:t>факт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700" b="0" i="0" u="none" strike="noStrike" dirty="0">
                          <a:solidFill>
                            <a:schemeClr val="tx1"/>
                          </a:solidFill>
                          <a:effectLst/>
                          <a:latin typeface="+mn-lt"/>
                        </a:rPr>
                        <a:t>план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700" b="0" i="0" u="none" strike="noStrike" dirty="0">
                          <a:solidFill>
                            <a:schemeClr val="tx1"/>
                          </a:solidFill>
                          <a:effectLst/>
                          <a:latin typeface="+mn-lt"/>
                        </a:rPr>
                        <a:t>факт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700" b="0" i="0" u="none" strike="noStrike" dirty="0">
                          <a:solidFill>
                            <a:schemeClr val="tx1"/>
                          </a:solidFill>
                          <a:effectLst/>
                          <a:latin typeface="+mn-lt"/>
                        </a:rPr>
                        <a:t>план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700" b="0" i="0" u="none" strike="noStrike" dirty="0">
                          <a:solidFill>
                            <a:schemeClr val="tx1"/>
                          </a:solidFill>
                          <a:effectLst/>
                          <a:latin typeface="+mn-lt"/>
                        </a:rPr>
                        <a:t>факт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700" b="0" i="0" u="none" strike="noStrike" dirty="0">
                          <a:solidFill>
                            <a:schemeClr val="tx1"/>
                          </a:solidFill>
                          <a:effectLst/>
                          <a:latin typeface="+mn-lt"/>
                        </a:rPr>
                        <a:t>план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700" b="0" i="0" u="none" strike="noStrike" dirty="0">
                          <a:solidFill>
                            <a:schemeClr val="tx1"/>
                          </a:solidFill>
                          <a:effectLst/>
                          <a:latin typeface="+mn-lt"/>
                        </a:rPr>
                        <a:t>факт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fontAlgn="ctr" latinLnBrk="0" hangingPunct="1"/>
                      <a:r>
                        <a:rPr lang="ru-RU" sz="700" b="0" i="0" u="none" strike="noStrike" kern="1200" dirty="0">
                          <a:solidFill>
                            <a:schemeClr val="tx1"/>
                          </a:solidFill>
                          <a:effectLst/>
                          <a:latin typeface="+mn-lt"/>
                          <a:ea typeface="+mn-ea"/>
                          <a:cs typeface="+mn-cs"/>
                        </a:rPr>
                        <a:t>план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fontAlgn="ctr" latinLnBrk="0" hangingPunct="1"/>
                      <a:r>
                        <a:rPr lang="ru-RU" sz="700" b="0" i="0" u="none" strike="noStrike" kern="1200" dirty="0">
                          <a:solidFill>
                            <a:schemeClr val="tx1"/>
                          </a:solidFill>
                          <a:effectLst/>
                          <a:latin typeface="+mn-lt"/>
                          <a:ea typeface="+mn-ea"/>
                          <a:cs typeface="+mn-cs"/>
                        </a:rPr>
                        <a:t>факт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fontAlgn="ctr" latinLnBrk="0" hangingPunct="1"/>
                      <a:r>
                        <a:rPr lang="ru-RU" sz="700" b="0" i="0" u="none" strike="noStrike" kern="1200" dirty="0">
                          <a:solidFill>
                            <a:schemeClr val="tx1"/>
                          </a:solidFill>
                          <a:effectLst/>
                          <a:latin typeface="+mn-lt"/>
                          <a:ea typeface="+mn-ea"/>
                          <a:cs typeface="+mn-cs"/>
                        </a:rPr>
                        <a:t>план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fontAlgn="ctr" latinLnBrk="0" hangingPunct="1"/>
                      <a:r>
                        <a:rPr lang="ru-RU" sz="700" b="0" i="0" u="none" strike="noStrike" kern="1200" dirty="0">
                          <a:solidFill>
                            <a:schemeClr val="tx1"/>
                          </a:solidFill>
                          <a:effectLst/>
                          <a:latin typeface="+mn-lt"/>
                          <a:ea typeface="+mn-ea"/>
                          <a:cs typeface="+mn-cs"/>
                        </a:rPr>
                        <a:t>факт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83155">
                <a:tc>
                  <a:txBody>
                    <a:bodyPr/>
                    <a:lstStyle/>
                    <a:p>
                      <a:pPr algn="l" fontAlgn="t"/>
                      <a:r>
                        <a:rPr lang="ru-RU" sz="700" b="1" i="0" u="none" strike="noStrike" dirty="0">
                          <a:solidFill>
                            <a:schemeClr val="tx1"/>
                          </a:solidFill>
                          <a:effectLst/>
                          <a:latin typeface="+mn-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l" fontAlgn="t"/>
                      <a:r>
                        <a:rPr lang="ru-RU" sz="700" b="1" i="0" u="none" strike="noStrike" dirty="0">
                          <a:solidFill>
                            <a:srgbClr val="000000"/>
                          </a:solidFill>
                          <a:effectLst/>
                          <a:latin typeface="+mn-lt"/>
                        </a:rPr>
                        <a:t>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ctr" fontAlgn="t"/>
                      <a:r>
                        <a:rPr lang="ru-RU" sz="700" b="1" i="0" u="none" strike="noStrike" dirty="0">
                          <a:solidFill>
                            <a:srgbClr val="000000"/>
                          </a:solidFill>
                          <a:effectLst/>
                          <a:latin typeface="+mn-lt"/>
                        </a:rPr>
                        <a:t>46 178 644,6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ctr" fontAlgn="t"/>
                      <a:r>
                        <a:rPr lang="ru-RU" sz="700" b="1" i="0" u="none" strike="noStrike" dirty="0">
                          <a:solidFill>
                            <a:srgbClr val="000000"/>
                          </a:solidFill>
                          <a:effectLst/>
                          <a:latin typeface="+mn-lt"/>
                        </a:rPr>
                        <a:t>46 008 118,8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ctr" fontAlgn="t"/>
                      <a:r>
                        <a:rPr lang="ru-RU" sz="700" b="1" i="0" u="none" strike="noStrike">
                          <a:solidFill>
                            <a:srgbClr val="000000"/>
                          </a:solidFill>
                          <a:effectLst/>
                          <a:latin typeface="+mn-lt"/>
                        </a:rPr>
                        <a:t>25 998 810,0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ctr" fontAlgn="t"/>
                      <a:r>
                        <a:rPr lang="ru-RU" sz="700" b="1" i="0" u="none" strike="noStrike" dirty="0">
                          <a:solidFill>
                            <a:srgbClr val="000000"/>
                          </a:solidFill>
                          <a:effectLst/>
                          <a:latin typeface="+mn-lt"/>
                        </a:rPr>
                        <a:t>25 895 237,1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ctr" fontAlgn="t"/>
                      <a:r>
                        <a:rPr lang="ru-RU" sz="700" b="1" i="0" u="none" strike="noStrike">
                          <a:solidFill>
                            <a:srgbClr val="000000"/>
                          </a:solidFill>
                          <a:effectLst/>
                          <a:latin typeface="+mn-lt"/>
                        </a:rPr>
                        <a:t>21 244 346,8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ctr" fontAlgn="t"/>
                      <a:r>
                        <a:rPr lang="ru-RU" sz="700" b="1" i="0" u="none" strike="noStrike">
                          <a:solidFill>
                            <a:srgbClr val="000000"/>
                          </a:solidFill>
                          <a:effectLst/>
                          <a:latin typeface="+mn-lt"/>
                        </a:rPr>
                        <a:t>21 165 596,6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ctr" fontAlgn="t"/>
                      <a:r>
                        <a:rPr lang="ru-RU" sz="700" b="1" i="0" u="none" strike="noStrike">
                          <a:solidFill>
                            <a:srgbClr val="000000"/>
                          </a:solidFill>
                          <a:effectLst/>
                          <a:latin typeface="+mn-lt"/>
                        </a:rPr>
                        <a:t>4 754 463,2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ctr" fontAlgn="t"/>
                      <a:r>
                        <a:rPr lang="ru-RU" sz="700" b="1" i="0" u="none" strike="noStrike">
                          <a:solidFill>
                            <a:srgbClr val="000000"/>
                          </a:solidFill>
                          <a:effectLst/>
                          <a:latin typeface="+mn-lt"/>
                        </a:rPr>
                        <a:t>4 729 640,5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ctr" fontAlgn="t"/>
                      <a:r>
                        <a:rPr lang="ru-RU" sz="700" b="1" i="0" u="none" strike="noStrike">
                          <a:solidFill>
                            <a:srgbClr val="000000"/>
                          </a:solidFill>
                          <a:effectLst/>
                          <a:latin typeface="+mn-lt"/>
                        </a:rPr>
                        <a:t>7 885 368,5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ctr" fontAlgn="t"/>
                      <a:r>
                        <a:rPr lang="ru-RU" sz="700" b="1" i="0" u="none" strike="noStrike">
                          <a:solidFill>
                            <a:srgbClr val="000000"/>
                          </a:solidFill>
                          <a:effectLst/>
                          <a:latin typeface="+mn-lt"/>
                        </a:rPr>
                        <a:t>7 870 745,4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ctr" fontAlgn="t"/>
                      <a:r>
                        <a:rPr lang="ru-RU" sz="700" b="1" i="0" u="none" strike="noStrike">
                          <a:solidFill>
                            <a:srgbClr val="000000"/>
                          </a:solidFill>
                          <a:effectLst/>
                          <a:latin typeface="+mn-lt"/>
                        </a:rPr>
                        <a:t>12 294 466,1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ctr" fontAlgn="t"/>
                      <a:r>
                        <a:rPr lang="ru-RU" sz="700" b="1" i="0" u="none" strike="noStrike" dirty="0">
                          <a:solidFill>
                            <a:srgbClr val="000000"/>
                          </a:solidFill>
                          <a:effectLst/>
                          <a:latin typeface="+mn-lt"/>
                        </a:rPr>
                        <a:t>12 242 136,3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extLst>
                  <a:ext uri="{0D108BD9-81ED-4DB2-BD59-A6C34878D82A}">
                    <a16:rowId xmlns:a16="http://schemas.microsoft.com/office/drawing/2014/main" val="10003"/>
                  </a:ext>
                </a:extLst>
              </a:tr>
              <a:tr h="181233">
                <a:tc>
                  <a:txBody>
                    <a:bodyPr/>
                    <a:lstStyle/>
                    <a:p>
                      <a:pPr algn="ctr" fontAlgn="t"/>
                      <a:r>
                        <a:rPr lang="ru-RU" sz="700" b="0" i="0" u="none" strike="noStrike" dirty="0">
                          <a:solidFill>
                            <a:schemeClr val="tx1"/>
                          </a:solidFill>
                          <a:effectLst/>
                          <a:latin typeface="+mn-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ДЕМОГРАФИЯ</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mn-lt"/>
                        </a:rPr>
                        <a:t>2 235 134,4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mn-lt"/>
                        </a:rPr>
                        <a:t>2 230 926,6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681 260,5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681 059,4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575 159,2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574 984,8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106 101,3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106 074,6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1 553 873,9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1 549 867,2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36177">
                <a:tc>
                  <a:txBody>
                    <a:bodyPr/>
                    <a:lstStyle/>
                    <a:p>
                      <a:pPr algn="ctr" fontAlgn="t"/>
                      <a:r>
                        <a:rPr lang="ru-RU" sz="700" b="0" i="0" u="none" strike="noStrike">
                          <a:solidFill>
                            <a:schemeClr val="tx1"/>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dirty="0">
                          <a:solidFill>
                            <a:srgbClr val="000000"/>
                          </a:solidFill>
                          <a:effectLst/>
                          <a:latin typeface="+mn-lt"/>
                        </a:rPr>
                        <a:t>ОБРАЗОВАНИЕ</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7 208 655,1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7 183 381,5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5 467 320,2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5 444 932,6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4 346 228,8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4 328 094,9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1 121 091,4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1 116 837,7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1 741 334,9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1 738 448,9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85110">
                <a:tc>
                  <a:txBody>
                    <a:bodyPr/>
                    <a:lstStyle/>
                    <a:p>
                      <a:pPr algn="ctr" fontAlgn="t"/>
                      <a:r>
                        <a:rPr lang="ru-RU" sz="700" b="0" i="0" u="none" strike="noStrike">
                          <a:solidFill>
                            <a:schemeClr val="tx1"/>
                          </a:solidFill>
                          <a:effectLst/>
                          <a:latin typeface="+mn-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a:solidFill>
                            <a:srgbClr val="000000"/>
                          </a:solidFill>
                          <a:effectLst/>
                          <a:latin typeface="+mn-lt"/>
                        </a:rPr>
                        <a:t>ЗДРАВООХРАНЕНИЕ</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3 760 034,2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3 743 237,8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3 240 024,2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3 228 378,9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2 584 986,0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2 575 672,0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655 038,2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652 706,9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462 516,7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460 487,7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57 493,3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54 371,2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85110">
                <a:tc>
                  <a:txBody>
                    <a:bodyPr/>
                    <a:lstStyle/>
                    <a:p>
                      <a:pPr algn="ctr" fontAlgn="t"/>
                      <a:r>
                        <a:rPr lang="ru-RU" sz="700" b="0" i="0" u="none" strike="noStrike">
                          <a:solidFill>
                            <a:schemeClr val="tx1"/>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a:solidFill>
                            <a:srgbClr val="000000"/>
                          </a:solidFill>
                          <a:effectLst/>
                          <a:latin typeface="+mn-lt"/>
                        </a:rPr>
                        <a:t>ЖИЛЬЕ И ГОРОДСКАЯ СРЕДА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11 027 102,9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10 989 704,8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4 606 635,6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4 591 967,2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3 864 852,8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3 851 809,0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741 782,8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740 158,2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6 420 467,3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6 397 737,6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85110">
                <a:tc>
                  <a:txBody>
                    <a:bodyPr/>
                    <a:lstStyle/>
                    <a:p>
                      <a:pPr algn="ctr" fontAlgn="t"/>
                      <a:r>
                        <a:rPr lang="ru-RU" sz="700" b="0" i="0" u="none" strike="noStrike">
                          <a:solidFill>
                            <a:schemeClr val="tx1"/>
                          </a:solidFill>
                          <a:effectLst/>
                          <a:latin typeface="+mn-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a:solidFill>
                            <a:srgbClr val="000000"/>
                          </a:solidFill>
                          <a:effectLst/>
                          <a:latin typeface="+mn-lt"/>
                        </a:rPr>
                        <a:t>ЭКОЛОГИЯ</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3 469 322,8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3 469 322,8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3 451 642,7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3 451 642,7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2 728 367,8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2 728 367,8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723 274,9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723 274,9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17 680,1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17 680,1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85110">
                <a:tc>
                  <a:txBody>
                    <a:bodyPr/>
                    <a:lstStyle/>
                    <a:p>
                      <a:pPr algn="ctr" fontAlgn="t"/>
                      <a:r>
                        <a:rPr lang="ru-RU" sz="700" b="0" i="0" u="none" strike="noStrike">
                          <a:solidFill>
                            <a:schemeClr val="tx1"/>
                          </a:solidFill>
                          <a:effectLst/>
                          <a:latin typeface="+mn-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a:solidFill>
                            <a:srgbClr val="000000"/>
                          </a:solidFill>
                          <a:effectLst/>
                          <a:latin typeface="+mn-lt"/>
                        </a:rPr>
                        <a:t>КУЛЬТУРА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1 595 583,0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1 530 459,8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1 085 448,3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1 043 917,1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692 224,5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667 243,2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393 223,8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376 673,9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17 890,0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17 890,0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492 244,7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468 652,7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70221">
                <a:tc>
                  <a:txBody>
                    <a:bodyPr/>
                    <a:lstStyle/>
                    <a:p>
                      <a:pPr algn="ctr" fontAlgn="t"/>
                      <a:r>
                        <a:rPr lang="ru-RU" sz="700" b="0" i="0" u="none" strike="noStrike">
                          <a:solidFill>
                            <a:schemeClr val="tx1"/>
                          </a:solidFill>
                          <a:effectLst/>
                          <a:latin typeface="+mn-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a:solidFill>
                            <a:srgbClr val="000000"/>
                          </a:solidFill>
                          <a:effectLst/>
                          <a:latin typeface="+mn-lt"/>
                        </a:rPr>
                        <a:t>БЕЗОПАСНЫЕ КАЧЕСТВЕННЫЕ ДОРОГИ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15 087 039,8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15 072 948,8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5 725 513,9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5 719 923,5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5 006 777,7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5 001 187,3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718 736,2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718 736,2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5 778 600,0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5 770 099,4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3 582 925,9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3 582 925,9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29368">
                <a:tc>
                  <a:txBody>
                    <a:bodyPr/>
                    <a:lstStyle/>
                    <a:p>
                      <a:pPr algn="ctr" fontAlgn="t"/>
                      <a:r>
                        <a:rPr lang="ru-RU" sz="700" b="0" i="0" u="none" strike="noStrike">
                          <a:solidFill>
                            <a:schemeClr val="tx1"/>
                          </a:solidFill>
                          <a:effectLst/>
                          <a:latin typeface="+mn-lt"/>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a:solidFill>
                            <a:srgbClr val="000000"/>
                          </a:solidFill>
                          <a:effectLst/>
                          <a:latin typeface="+mn-lt"/>
                        </a:rPr>
                        <a:t>МЕЖДУНАРОДНАЯ КООПЕРАЦИЯ И ЭКСПОРТ</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128 234,1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128 234,1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128 234,1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128 234,1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103 869,6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103 869,6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24 364,5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24 364,5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85110">
                <a:tc>
                  <a:txBody>
                    <a:bodyPr/>
                    <a:lstStyle/>
                    <a:p>
                      <a:pPr algn="ctr" fontAlgn="t"/>
                      <a:r>
                        <a:rPr lang="ru-RU" sz="700" b="0" i="0" u="none" strike="noStrike">
                          <a:solidFill>
                            <a:schemeClr val="tx1"/>
                          </a:solidFill>
                          <a:effectLst/>
                          <a:latin typeface="+mn-lt"/>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dirty="0">
                          <a:solidFill>
                            <a:srgbClr val="000000"/>
                          </a:solidFill>
                          <a:effectLst/>
                          <a:latin typeface="+mn-lt"/>
                        </a:rPr>
                        <a:t>МАЛОЕ И СРЕДНЕЕ ПРЕДПРИНИМАТЕЛЬСТВО и ПОДДЕРЖКА ИНДИВИДУАЛЬНОЙ ПРЕДПРИНИМАТЕЛЬСКОЙ ИНИЦИАТИВЫ</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705 884,6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705 884,6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705 884,6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705 884,6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571 185,0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571 185,0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134 699,6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134 699,6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70221">
                <a:tc>
                  <a:txBody>
                    <a:bodyPr/>
                    <a:lstStyle/>
                    <a:p>
                      <a:pPr algn="ctr" fontAlgn="t"/>
                      <a:r>
                        <a:rPr lang="ru-RU" sz="700" b="0" i="0" u="none" strike="noStrike" dirty="0">
                          <a:solidFill>
                            <a:schemeClr val="tx1"/>
                          </a:solidFill>
                          <a:effectLst/>
                          <a:latin typeface="+mn-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dirty="0">
                          <a:solidFill>
                            <a:srgbClr val="000000"/>
                          </a:solidFill>
                          <a:effectLst/>
                          <a:latin typeface="+mn-lt"/>
                        </a:rPr>
                        <a:t>ПРОИЗВОДИТЕЛЬНОСТЬ ТРУДА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81 907,9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81 907,9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81 907,9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81 907,9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81 907,9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81 907,9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43808">
                <a:tc>
                  <a:txBody>
                    <a:bodyPr/>
                    <a:lstStyle/>
                    <a:p>
                      <a:pPr algn="ctr" fontAlgn="t"/>
                      <a:r>
                        <a:rPr lang="ru-RU" sz="700" b="0" i="0" u="none" strike="noStrike">
                          <a:solidFill>
                            <a:schemeClr val="tx1"/>
                          </a:solidFill>
                          <a:effectLst/>
                          <a:latin typeface="+mn-lt"/>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a:solidFill>
                            <a:srgbClr val="000000"/>
                          </a:solidFill>
                          <a:effectLst/>
                          <a:latin typeface="+mn-lt"/>
                        </a:rPr>
                        <a:t>ЦИФРОВАЯ ЭКОНОМИКА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54 807,8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54 721,0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54 807,8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54 721,0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25963">
                <a:tc>
                  <a:txBody>
                    <a:bodyPr/>
                    <a:lstStyle/>
                    <a:p>
                      <a:pPr algn="ctr" fontAlgn="t"/>
                      <a:r>
                        <a:rPr lang="ru-RU" sz="700" b="0" i="0" u="none" strike="noStrike">
                          <a:solidFill>
                            <a:schemeClr val="tx1"/>
                          </a:solidFill>
                          <a:effectLst/>
                          <a:latin typeface="+mn-lt"/>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dirty="0">
                          <a:solidFill>
                            <a:srgbClr val="000000"/>
                          </a:solidFill>
                          <a:effectLst/>
                          <a:latin typeface="+mn-lt"/>
                        </a:rPr>
                        <a:t>ТУРИЗМ И ИНДУСТРИЯ ГОСТЕПРИИМСТВА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824 938,0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817 389,1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824 938,0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817 389,1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688 787,5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681 275,1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136 150,5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136 114,0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3" name="Текст 2"/>
          <p:cNvSpPr>
            <a:spLocks noGrp="1"/>
          </p:cNvSpPr>
          <p:nvPr>
            <p:ph type="body" sz="quarter" idx="14"/>
          </p:nvPr>
        </p:nvSpPr>
        <p:spPr>
          <a:xfrm>
            <a:off x="514350" y="46038"/>
            <a:ext cx="8309810" cy="574747"/>
          </a:xfrm>
        </p:spPr>
        <p:txBody>
          <a:bodyPr>
            <a:noAutofit/>
          </a:bodyPr>
          <a:lstStyle/>
          <a:p>
            <a:r>
              <a:rPr lang="ru-RU" sz="1800" dirty="0"/>
              <a:t>Расходы бюджета Республики Татарстан на реализацию национальных проектов в 2023 году (тыс. рублей)</a:t>
            </a:r>
          </a:p>
        </p:txBody>
      </p:sp>
    </p:spTree>
    <p:extLst>
      <p:ext uri="{BB962C8B-B14F-4D97-AF65-F5344CB8AC3E}">
        <p14:creationId xmlns:p14="http://schemas.microsoft.com/office/powerpoint/2010/main" val="39839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85470" y="136200"/>
            <a:ext cx="8088112" cy="466335"/>
          </a:xfrm>
        </p:spPr>
        <p:txBody>
          <a:bodyPr>
            <a:normAutofit fontScale="55000" lnSpcReduction="20000"/>
          </a:bodyPr>
          <a:lstStyle/>
          <a:p>
            <a:r>
              <a:rPr lang="ru-RU" dirty="0"/>
              <a:t>Сведения о реализации в 2023 году общественно значимых</a:t>
            </a:r>
            <a:br>
              <a:rPr lang="ru-RU" dirty="0"/>
            </a:br>
            <a:r>
              <a:rPr lang="ru-RU" dirty="0"/>
              <a:t> проектов для Республики Татарстан</a:t>
            </a:r>
          </a:p>
        </p:txBody>
      </p:sp>
      <p:graphicFrame>
        <p:nvGraphicFramePr>
          <p:cNvPr id="4" name="Таблица 3"/>
          <p:cNvGraphicFramePr>
            <a:graphicFrameLocks noGrp="1"/>
          </p:cNvGraphicFramePr>
          <p:nvPr>
            <p:extLst>
              <p:ext uri="{D42A27DB-BD31-4B8C-83A1-F6EECF244321}">
                <p14:modId xmlns:p14="http://schemas.microsoft.com/office/powerpoint/2010/main" val="2867638181"/>
              </p:ext>
            </p:extLst>
          </p:nvPr>
        </p:nvGraphicFramePr>
        <p:xfrm>
          <a:off x="577816" y="543698"/>
          <a:ext cx="8283582" cy="5764351"/>
        </p:xfrm>
        <a:graphic>
          <a:graphicData uri="http://schemas.openxmlformats.org/drawingml/2006/table">
            <a:tbl>
              <a:tblPr>
                <a:tableStyleId>{616DA210-FB5B-4158-B5E0-FEB733F419BA}</a:tableStyleId>
              </a:tblPr>
              <a:tblGrid>
                <a:gridCol w="4703769">
                  <a:extLst>
                    <a:ext uri="{9D8B030D-6E8A-4147-A177-3AD203B41FA5}">
                      <a16:colId xmlns:a16="http://schemas.microsoft.com/office/drawing/2014/main" val="20000"/>
                    </a:ext>
                  </a:extLst>
                </a:gridCol>
                <a:gridCol w="3579813">
                  <a:extLst>
                    <a:ext uri="{9D8B030D-6E8A-4147-A177-3AD203B41FA5}">
                      <a16:colId xmlns:a16="http://schemas.microsoft.com/office/drawing/2014/main" val="20001"/>
                    </a:ext>
                  </a:extLst>
                </a:gridCol>
              </a:tblGrid>
              <a:tr h="278985">
                <a:tc>
                  <a:txBody>
                    <a:bodyPr/>
                    <a:lstStyle/>
                    <a:p>
                      <a:pPr algn="ctr" fontAlgn="ctr"/>
                      <a:r>
                        <a:rPr lang="ru-RU" sz="950" b="1" u="none" strike="noStrike" dirty="0">
                          <a:solidFill>
                            <a:schemeClr val="tx1"/>
                          </a:solidFill>
                          <a:effectLst/>
                        </a:rPr>
                        <a:t>Наименование проекта</a:t>
                      </a:r>
                      <a:endParaRPr lang="ru-RU" sz="950" b="1" i="0" u="none" strike="noStrike" dirty="0">
                        <a:solidFill>
                          <a:schemeClr val="tx1"/>
                        </a:solidFill>
                        <a:effectLst/>
                        <a:latin typeface="+mn-lt"/>
                      </a:endParaRPr>
                    </a:p>
                  </a:txBody>
                  <a:tcPr marL="2589" marR="2589" marT="25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50" b="1" u="none" strike="noStrike" dirty="0">
                          <a:solidFill>
                            <a:schemeClr val="tx1"/>
                          </a:solidFill>
                          <a:effectLst/>
                        </a:rPr>
                        <a:t>Результат от реализации проекта</a:t>
                      </a:r>
                      <a:endParaRPr lang="ru-RU" sz="950" b="1" i="0" u="none" strike="noStrike" dirty="0">
                        <a:solidFill>
                          <a:schemeClr val="tx1"/>
                        </a:solidFill>
                        <a:effectLst/>
                        <a:latin typeface="+mn-lt"/>
                      </a:endParaRPr>
                    </a:p>
                  </a:txBody>
                  <a:tcPr marL="2589" marR="2589" marT="25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16623">
                <a:tc>
                  <a:txBody>
                    <a:bodyPr/>
                    <a:lstStyle/>
                    <a:p>
                      <a:pPr algn="just" fontAlgn="ctr"/>
                      <a:r>
                        <a:rPr lang="ru-RU" sz="950" b="0" i="0" u="none" strike="noStrike" kern="1200" dirty="0">
                          <a:solidFill>
                            <a:schemeClr val="tx1"/>
                          </a:solidFill>
                          <a:effectLst/>
                          <a:latin typeface="+mn-lt"/>
                          <a:ea typeface="+mn-ea"/>
                          <a:cs typeface="+mn-cs"/>
                        </a:rPr>
                        <a:t>Капитальный ремонт общеобразовательных учреждений и дошкольных образовательных организаций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fontAlgn="ctr"/>
                      <a:r>
                        <a:rPr lang="ru-RU" sz="950" b="0" i="0" u="none" strike="noStrike" dirty="0">
                          <a:solidFill>
                            <a:schemeClr val="tx1"/>
                          </a:solidFill>
                          <a:effectLst/>
                          <a:latin typeface="+mn-lt"/>
                        </a:rPr>
                        <a:t>Отремонтировано 8 дошкольных образовательных организаций,</a:t>
                      </a:r>
                    </a:p>
                    <a:p>
                      <a:pPr algn="just" fontAlgn="ctr"/>
                      <a:r>
                        <a:rPr lang="ru-RU" sz="950" b="0" i="0" u="none" strike="noStrike" dirty="0">
                          <a:solidFill>
                            <a:schemeClr val="tx1"/>
                          </a:solidFill>
                          <a:effectLst/>
                          <a:latin typeface="+mn-lt"/>
                        </a:rPr>
                        <a:t>68 общеобразовательных школ</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8054">
                <a:tc>
                  <a:txBody>
                    <a:bodyPr/>
                    <a:lstStyle/>
                    <a:p>
                      <a:pPr algn="just" fontAlgn="ctr"/>
                      <a:r>
                        <a:rPr lang="ru-RU" sz="950" b="0" i="0" u="none" strike="noStrike" kern="1200" dirty="0">
                          <a:solidFill>
                            <a:schemeClr val="tx1"/>
                          </a:solidFill>
                          <a:effectLst/>
                          <a:latin typeface="+mn-lt"/>
                          <a:ea typeface="+mn-ea"/>
                          <a:cs typeface="+mn-cs"/>
                        </a:rPr>
                        <a:t>Капитальный ремонт ресурсных центров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950" b="0" i="0" u="none" strike="noStrike" dirty="0">
                          <a:solidFill>
                            <a:schemeClr val="tx1"/>
                          </a:solidFill>
                          <a:effectLst/>
                          <a:latin typeface="+mn-lt"/>
                        </a:rPr>
                        <a:t>Отремонтировано 9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6188">
                <a:tc>
                  <a:txBody>
                    <a:bodyPr/>
                    <a:lstStyle/>
                    <a:p>
                      <a:pPr algn="just" fontAlgn="ctr"/>
                      <a:r>
                        <a:rPr lang="ru-RU" sz="950" b="0" i="0" u="none" strike="noStrike" kern="1200" dirty="0">
                          <a:solidFill>
                            <a:schemeClr val="tx1"/>
                          </a:solidFill>
                          <a:effectLst/>
                          <a:latin typeface="+mn-lt"/>
                          <a:ea typeface="+mn-ea"/>
                          <a:cs typeface="+mn-cs"/>
                        </a:rPr>
                        <a:t>Программа обеспечения населения чистой водой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fontAlgn="ctr"/>
                      <a:r>
                        <a:rPr lang="ru-RU" sz="950" b="0" i="0" u="none" strike="noStrike" kern="1200" dirty="0">
                          <a:solidFill>
                            <a:schemeClr val="tx1"/>
                          </a:solidFill>
                          <a:effectLst/>
                          <a:latin typeface="+mn-lt"/>
                          <a:ea typeface="+mn-ea"/>
                          <a:cs typeface="+mn-cs"/>
                        </a:rPr>
                        <a:t>Построено и отремонтировано 115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7227">
                <a:tc>
                  <a:txBody>
                    <a:bodyPr/>
                    <a:lstStyle/>
                    <a:p>
                      <a:pPr algn="just" fontAlgn="ctr"/>
                      <a:r>
                        <a:rPr lang="ru-RU" sz="950" b="0" i="0" u="none" strike="noStrike" kern="1200" dirty="0">
                          <a:solidFill>
                            <a:schemeClr val="tx1"/>
                          </a:solidFill>
                          <a:effectLst/>
                          <a:latin typeface="+mn-lt"/>
                          <a:ea typeface="+mn-ea"/>
                          <a:cs typeface="+mn-cs"/>
                        </a:rPr>
                        <a:t>Перевод системы отопления на индивидуальные котлы (двухконтурные котлы)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fontAlgn="ctr"/>
                      <a:r>
                        <a:rPr lang="ru-RU" sz="950" b="0" i="0" u="none" strike="noStrike" kern="1200" dirty="0">
                          <a:solidFill>
                            <a:schemeClr val="tx1"/>
                          </a:solidFill>
                          <a:effectLst/>
                          <a:latin typeface="+mn-lt"/>
                          <a:ea typeface="+mn-ea"/>
                          <a:cs typeface="+mn-cs"/>
                        </a:rPr>
                        <a:t>Переведено на индивидуальные системы отопления 36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60576">
                <a:tc>
                  <a:txBody>
                    <a:bodyPr/>
                    <a:lstStyle/>
                    <a:p>
                      <a:pPr algn="just" fontAlgn="b"/>
                      <a:r>
                        <a:rPr lang="ru-RU" sz="950" b="0" i="0" u="none" strike="noStrike" kern="1200" dirty="0">
                          <a:solidFill>
                            <a:schemeClr val="tx1"/>
                          </a:solidFill>
                          <a:effectLst/>
                          <a:latin typeface="+mn-lt"/>
                          <a:ea typeface="+mn-ea"/>
                          <a:cs typeface="+mn-cs"/>
                        </a:rPr>
                        <a:t>Программа ремонта отопления (котельных) объектов социального назначения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fontAlgn="ctr"/>
                      <a:r>
                        <a:rPr lang="ru-RU" sz="950" b="0" i="0" u="none" strike="noStrike" kern="1200" dirty="0">
                          <a:solidFill>
                            <a:schemeClr val="tx1"/>
                          </a:solidFill>
                          <a:effectLst/>
                          <a:latin typeface="+mn-lt"/>
                          <a:ea typeface="+mn-ea"/>
                          <a:cs typeface="+mn-cs"/>
                        </a:rPr>
                        <a:t>Отремонтировано 36 объекта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2310">
                <a:tc>
                  <a:txBody>
                    <a:bodyPr/>
                    <a:lstStyle/>
                    <a:p>
                      <a:pPr algn="just" fontAlgn="b"/>
                      <a:r>
                        <a:rPr lang="ru-RU" sz="950" b="0" i="0" u="none" strike="noStrike" kern="1200" dirty="0">
                          <a:solidFill>
                            <a:schemeClr val="tx1"/>
                          </a:solidFill>
                          <a:effectLst/>
                          <a:latin typeface="+mn-lt"/>
                          <a:ea typeface="+mn-ea"/>
                          <a:cs typeface="+mn-cs"/>
                        </a:rPr>
                        <a:t>Модернизация систем водоотведения, строительство, капитальный ремонт систем и сооружений канализации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fontAlgn="ctr"/>
                      <a:r>
                        <a:rPr lang="ru-RU" sz="950" b="0" i="0" u="none" strike="noStrike" kern="1200" dirty="0">
                          <a:solidFill>
                            <a:schemeClr val="tx1"/>
                          </a:solidFill>
                          <a:effectLst/>
                          <a:latin typeface="+mn-lt"/>
                          <a:ea typeface="+mn-ea"/>
                          <a:cs typeface="+mn-cs"/>
                        </a:rPr>
                        <a:t>Построено  и отремонтировано 17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63702">
                <a:tc>
                  <a:txBody>
                    <a:bodyPr/>
                    <a:lstStyle/>
                    <a:p>
                      <a:pPr algn="just" fontAlgn="b"/>
                      <a:r>
                        <a:rPr lang="ru-RU" sz="950" b="0" i="0" u="none" strike="noStrike" kern="1200" dirty="0">
                          <a:solidFill>
                            <a:schemeClr val="tx1"/>
                          </a:solidFill>
                          <a:effectLst/>
                          <a:latin typeface="+mn-lt"/>
                          <a:ea typeface="+mn-ea"/>
                          <a:cs typeface="+mn-cs"/>
                        </a:rPr>
                        <a:t>Программа по восстановлению освещения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fontAlgn="ctr"/>
                      <a:r>
                        <a:rPr lang="ru-RU" sz="950" b="0" i="0" u="none" strike="noStrike" kern="1200" dirty="0">
                          <a:solidFill>
                            <a:schemeClr val="tx1"/>
                          </a:solidFill>
                          <a:effectLst/>
                          <a:latin typeface="+mn-lt"/>
                          <a:ea typeface="+mn-ea"/>
                          <a:cs typeface="+mn-cs"/>
                        </a:rPr>
                        <a:t>Отремонтировано 493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55197">
                <a:tc>
                  <a:txBody>
                    <a:bodyPr/>
                    <a:lstStyle/>
                    <a:p>
                      <a:pPr algn="just" fontAlgn="b"/>
                      <a:r>
                        <a:rPr lang="ru-RU" sz="950" b="0" i="0" u="none" strike="noStrike" kern="1200" dirty="0">
                          <a:solidFill>
                            <a:schemeClr val="tx1"/>
                          </a:solidFill>
                          <a:effectLst/>
                          <a:latin typeface="+mn-lt"/>
                          <a:ea typeface="+mn-ea"/>
                          <a:cs typeface="+mn-cs"/>
                        </a:rPr>
                        <a:t>Мероприятия по созданию и обустройству парков, скверов и </a:t>
                      </a:r>
                      <a:r>
                        <a:rPr lang="ru-RU" sz="950" b="0" i="0" u="none" strike="noStrike" kern="1200" dirty="0" err="1">
                          <a:solidFill>
                            <a:schemeClr val="tx1"/>
                          </a:solidFill>
                          <a:effectLst/>
                          <a:latin typeface="+mn-lt"/>
                          <a:ea typeface="+mn-ea"/>
                          <a:cs typeface="+mn-cs"/>
                        </a:rPr>
                        <a:t>водоохранных</a:t>
                      </a:r>
                      <a:r>
                        <a:rPr lang="ru-RU" sz="950" b="0" i="0" u="none" strike="noStrike" kern="1200" dirty="0">
                          <a:solidFill>
                            <a:schemeClr val="tx1"/>
                          </a:solidFill>
                          <a:effectLst/>
                          <a:latin typeface="+mn-lt"/>
                          <a:ea typeface="+mn-ea"/>
                          <a:cs typeface="+mn-cs"/>
                        </a:rPr>
                        <a:t> зон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fontAlgn="ctr"/>
                      <a:r>
                        <a:rPr lang="ru-RU" sz="950" b="0" i="0" u="none" strike="noStrike" kern="1200" dirty="0">
                          <a:solidFill>
                            <a:schemeClr val="tx1"/>
                          </a:solidFill>
                          <a:effectLst/>
                          <a:latin typeface="+mn-lt"/>
                          <a:ea typeface="+mn-ea"/>
                          <a:cs typeface="+mn-cs"/>
                        </a:rPr>
                        <a:t>Создано и обустроено 54 парков, скверов и водоохранных зон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7113">
                <a:tc>
                  <a:txBody>
                    <a:bodyPr/>
                    <a:lstStyle/>
                    <a:p>
                      <a:pPr algn="just" fontAlgn="b"/>
                      <a:r>
                        <a:rPr lang="ru-RU" sz="950" b="0" i="0" u="none" strike="noStrike" kern="1200" dirty="0">
                          <a:solidFill>
                            <a:schemeClr val="tx1"/>
                          </a:solidFill>
                          <a:effectLst/>
                          <a:latin typeface="+mn-lt"/>
                          <a:ea typeface="+mn-ea"/>
                          <a:cs typeface="+mn-cs"/>
                        </a:rPr>
                        <a:t>Строительство модульных фельдшерско-акушерских пунктов, капитальный ремонт участковых больниц</a:t>
                      </a:r>
                      <a:r>
                        <a:rPr lang="ru-RU" sz="950" b="0" i="0" u="none" strike="noStrike" kern="1200" baseline="0" dirty="0">
                          <a:solidFill>
                            <a:schemeClr val="tx1"/>
                          </a:solidFill>
                          <a:effectLst/>
                          <a:latin typeface="+mn-lt"/>
                          <a:ea typeface="+mn-ea"/>
                          <a:cs typeface="+mn-cs"/>
                        </a:rPr>
                        <a:t> и врачебных амбулаторий</a:t>
                      </a:r>
                      <a:endParaRPr lang="ru-RU" sz="95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fontAlgn="ctr"/>
                      <a:r>
                        <a:rPr lang="ru-RU" sz="950" b="0" i="0" u="none" strike="noStrike" dirty="0">
                          <a:solidFill>
                            <a:schemeClr val="tx1"/>
                          </a:solidFill>
                          <a:effectLst/>
                          <a:latin typeface="+mn-lt"/>
                        </a:rPr>
                        <a:t>Построено, отремонтировано, оснащено  60 объектов здравоохранения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68548">
                <a:tc>
                  <a:txBody>
                    <a:bodyPr/>
                    <a:lstStyle/>
                    <a:p>
                      <a:pPr algn="just" fontAlgn="b"/>
                      <a:r>
                        <a:rPr lang="ru-RU" sz="950" b="0" i="0" u="none" strike="noStrike" kern="1200" dirty="0">
                          <a:solidFill>
                            <a:schemeClr val="tx1"/>
                          </a:solidFill>
                          <a:effectLst/>
                          <a:latin typeface="+mn-lt"/>
                          <a:ea typeface="+mn-ea"/>
                          <a:cs typeface="+mn-cs"/>
                        </a:rPr>
                        <a:t>Капитальный ремонт объектов культурного назначения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fontAlgn="ctr"/>
                      <a:r>
                        <a:rPr lang="ru-RU" sz="950" b="0" i="0" u="none" strike="noStrike" dirty="0">
                          <a:solidFill>
                            <a:schemeClr val="tx1"/>
                          </a:solidFill>
                          <a:effectLst/>
                          <a:latin typeface="+mn-lt"/>
                        </a:rPr>
                        <a:t>Отремонтировано 20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37335">
                <a:tc>
                  <a:txBody>
                    <a:bodyPr/>
                    <a:lstStyle/>
                    <a:p>
                      <a:pPr algn="just" fontAlgn="b"/>
                      <a:r>
                        <a:rPr lang="ru-RU" sz="950" b="0" i="0" u="none" strike="noStrike" kern="1200" dirty="0">
                          <a:solidFill>
                            <a:schemeClr val="tx1"/>
                          </a:solidFill>
                          <a:effectLst/>
                          <a:latin typeface="+mn-lt"/>
                          <a:ea typeface="+mn-ea"/>
                          <a:cs typeface="+mn-cs"/>
                        </a:rPr>
                        <a:t>Капитальный ремонт детских оздоровительных лагерей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fontAlgn="ctr"/>
                      <a:r>
                        <a:rPr lang="ru-RU" sz="950" b="0" i="0" u="none" strike="noStrike" dirty="0">
                          <a:solidFill>
                            <a:schemeClr val="tx1"/>
                          </a:solidFill>
                          <a:effectLst/>
                          <a:latin typeface="+mn-lt"/>
                        </a:rPr>
                        <a:t>Построено</a:t>
                      </a:r>
                      <a:r>
                        <a:rPr lang="ru-RU" sz="950" b="0" i="0" u="none" strike="noStrike" baseline="0" dirty="0">
                          <a:solidFill>
                            <a:schemeClr val="tx1"/>
                          </a:solidFill>
                          <a:effectLst/>
                          <a:latin typeface="+mn-lt"/>
                        </a:rPr>
                        <a:t> и отремонтировано 14 объектов</a:t>
                      </a:r>
                      <a:endParaRPr lang="ru-RU" sz="95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20015">
                <a:tc>
                  <a:txBody>
                    <a:bodyPr/>
                    <a:lstStyle/>
                    <a:p>
                      <a:pPr algn="just" fontAlgn="b"/>
                      <a:r>
                        <a:rPr lang="ru-RU" sz="950" b="0" i="0" u="none" strike="noStrike" kern="1200" dirty="0">
                          <a:solidFill>
                            <a:schemeClr val="tx1"/>
                          </a:solidFill>
                          <a:effectLst/>
                          <a:latin typeface="+mn-lt"/>
                          <a:ea typeface="+mn-ea"/>
                          <a:cs typeface="+mn-cs"/>
                        </a:rPr>
                        <a:t>Капитальный ремонт подростковых клубов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fontAlgn="ctr"/>
                      <a:r>
                        <a:rPr lang="ru-RU" sz="950" b="0" i="0" u="none" strike="noStrike" dirty="0">
                          <a:solidFill>
                            <a:schemeClr val="tx1"/>
                          </a:solidFill>
                          <a:effectLst/>
                          <a:latin typeface="+mn-lt"/>
                        </a:rPr>
                        <a:t>Отремонтировано 4</a:t>
                      </a:r>
                      <a:r>
                        <a:rPr lang="ru-RU" sz="950" b="0" i="0" u="none" strike="noStrike" baseline="0" dirty="0">
                          <a:solidFill>
                            <a:schemeClr val="tx1"/>
                          </a:solidFill>
                          <a:effectLst/>
                          <a:latin typeface="+mn-lt"/>
                        </a:rPr>
                        <a:t> объекта</a:t>
                      </a:r>
                      <a:endParaRPr lang="ru-RU" sz="95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70658">
                <a:tc>
                  <a:txBody>
                    <a:bodyPr/>
                    <a:lstStyle/>
                    <a:p>
                      <a:pPr algn="just" fontAlgn="b"/>
                      <a:r>
                        <a:rPr lang="ru-RU" sz="950" b="0" i="0" u="none" strike="noStrike" kern="1200" dirty="0">
                          <a:solidFill>
                            <a:schemeClr val="tx1"/>
                          </a:solidFill>
                          <a:effectLst/>
                          <a:latin typeface="+mn-lt"/>
                          <a:ea typeface="+mn-ea"/>
                          <a:cs typeface="+mn-cs"/>
                        </a:rPr>
                        <a:t>Капитальный ремонт молодежных центров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950" b="0" i="0" u="none" strike="noStrike" dirty="0">
                          <a:solidFill>
                            <a:schemeClr val="tx1"/>
                          </a:solidFill>
                          <a:effectLst/>
                          <a:latin typeface="+mn-lt"/>
                        </a:rPr>
                        <a:t>Отремонтировано</a:t>
                      </a:r>
                      <a:r>
                        <a:rPr lang="ru-RU" sz="950" b="0" i="0" u="none" strike="noStrike" baseline="0" dirty="0">
                          <a:solidFill>
                            <a:schemeClr val="tx1"/>
                          </a:solidFill>
                          <a:effectLst/>
                          <a:latin typeface="+mn-lt"/>
                        </a:rPr>
                        <a:t>  7 объектов</a:t>
                      </a:r>
                      <a:endParaRPr lang="ru-RU" sz="95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00578">
                <a:tc>
                  <a:txBody>
                    <a:bodyPr/>
                    <a:lstStyle/>
                    <a:p>
                      <a:pPr algn="just" fontAlgn="b"/>
                      <a:r>
                        <a:rPr lang="ru-RU" sz="950" b="0" i="0" u="none" strike="noStrike" kern="1200" dirty="0">
                          <a:solidFill>
                            <a:schemeClr val="tx1"/>
                          </a:solidFill>
                          <a:effectLst/>
                          <a:latin typeface="+mn-lt"/>
                          <a:ea typeface="+mn-ea"/>
                          <a:cs typeface="+mn-cs"/>
                        </a:rPr>
                        <a:t>Строительство универсальных спортивных площадок, блочных модульных лыжных баз, крытых футбольных манежей с каркасно-тентовым покрытием с футбольной поляной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950" b="0" i="0" u="none" strike="noStrike" dirty="0">
                          <a:solidFill>
                            <a:schemeClr val="tx1"/>
                          </a:solidFill>
                          <a:effectLst/>
                          <a:latin typeface="+mn-lt"/>
                        </a:rPr>
                        <a:t>Отремонтировано</a:t>
                      </a:r>
                      <a:r>
                        <a:rPr lang="ru-RU" sz="950" b="0" i="0" u="none" strike="noStrike" baseline="0" dirty="0">
                          <a:solidFill>
                            <a:schemeClr val="tx1"/>
                          </a:solidFill>
                          <a:effectLst/>
                          <a:latin typeface="+mn-lt"/>
                        </a:rPr>
                        <a:t> 14 объектов</a:t>
                      </a:r>
                      <a:endParaRPr lang="ru-RU" sz="95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117163">
                <a:tc>
                  <a:txBody>
                    <a:bodyPr/>
                    <a:lstStyle/>
                    <a:p>
                      <a:pPr algn="just" fontAlgn="t"/>
                      <a:r>
                        <a:rPr lang="ru-RU" sz="950" b="0" i="0" u="none" strike="noStrike" kern="1200" dirty="0">
                          <a:solidFill>
                            <a:schemeClr val="tx1"/>
                          </a:solidFill>
                          <a:effectLst/>
                          <a:latin typeface="+mn-lt"/>
                          <a:ea typeface="+mn-ea"/>
                          <a:cs typeface="+mn-cs"/>
                        </a:rPr>
                        <a:t>Капитальный ремонт спортивных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fontAlgn="ctr"/>
                      <a:r>
                        <a:rPr lang="ru-RU" sz="950" b="0" i="0" u="none" strike="noStrike" dirty="0">
                          <a:solidFill>
                            <a:schemeClr val="tx1"/>
                          </a:solidFill>
                          <a:effectLst/>
                          <a:latin typeface="+mn-lt"/>
                        </a:rPr>
                        <a:t>Отремонтировано 15 объекта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114313">
                <a:tc>
                  <a:txBody>
                    <a:bodyPr/>
                    <a:lstStyle/>
                    <a:p>
                      <a:pPr algn="just" fontAlgn="b"/>
                      <a:r>
                        <a:rPr lang="ru-RU" sz="950" b="0" i="0" u="none" strike="noStrike" kern="1200" dirty="0">
                          <a:solidFill>
                            <a:schemeClr val="tx1"/>
                          </a:solidFill>
                          <a:effectLst/>
                          <a:latin typeface="+mn-lt"/>
                          <a:ea typeface="+mn-ea"/>
                          <a:cs typeface="+mn-cs"/>
                        </a:rPr>
                        <a:t>Капитальный ремонт зданий Управлений сельского хозяйства и капитальный ремонт зданий подведомственных учреждений Главного управления ветеринарии КМ РТ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fontAlgn="ctr"/>
                      <a:r>
                        <a:rPr lang="ru-RU" sz="950" b="0" i="0" u="none" strike="noStrike" dirty="0">
                          <a:solidFill>
                            <a:schemeClr val="tx1"/>
                          </a:solidFill>
                          <a:effectLst/>
                          <a:latin typeface="+mn-lt"/>
                        </a:rPr>
                        <a:t>Отремонтирован 15 объекта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100783">
                <a:tc>
                  <a:txBody>
                    <a:bodyPr/>
                    <a:lstStyle/>
                    <a:p>
                      <a:pPr algn="just" fontAlgn="b"/>
                      <a:r>
                        <a:rPr lang="ru-RU" sz="950" b="0" i="0" u="none" strike="noStrike" kern="1200" dirty="0">
                          <a:solidFill>
                            <a:schemeClr val="tx1"/>
                          </a:solidFill>
                          <a:effectLst/>
                          <a:latin typeface="+mn-lt"/>
                          <a:ea typeface="+mn-ea"/>
                          <a:cs typeface="+mn-cs"/>
                        </a:rPr>
                        <a:t>Капитальный ремонт стационарных организаций социального обслуживания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950" b="0" i="0" u="none" strike="noStrike" dirty="0">
                          <a:solidFill>
                            <a:schemeClr val="tx1"/>
                          </a:solidFill>
                          <a:effectLst/>
                          <a:latin typeface="+mn-lt"/>
                        </a:rPr>
                        <a:t>Отремонтировано</a:t>
                      </a:r>
                      <a:r>
                        <a:rPr lang="ru-RU" sz="950" b="0" i="0" u="none" strike="noStrike" baseline="0" dirty="0">
                          <a:solidFill>
                            <a:schemeClr val="tx1"/>
                          </a:solidFill>
                          <a:effectLst/>
                          <a:latin typeface="+mn-lt"/>
                        </a:rPr>
                        <a:t> 11 объектов</a:t>
                      </a:r>
                      <a:endParaRPr lang="ru-RU" sz="95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150570">
                <a:tc>
                  <a:txBody>
                    <a:bodyPr/>
                    <a:lstStyle/>
                    <a:p>
                      <a:pPr algn="just" fontAlgn="b"/>
                      <a:r>
                        <a:rPr lang="ru-RU" sz="950" b="0" i="0" u="none" strike="noStrike" kern="1200" dirty="0">
                          <a:solidFill>
                            <a:schemeClr val="tx1"/>
                          </a:solidFill>
                          <a:effectLst/>
                          <a:latin typeface="+mn-lt"/>
                          <a:ea typeface="+mn-ea"/>
                          <a:cs typeface="+mn-cs"/>
                        </a:rPr>
                        <a:t>Капитальный ремонт зданий архивов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950" b="0" i="0" u="none" strike="noStrike" dirty="0">
                          <a:solidFill>
                            <a:schemeClr val="tx1"/>
                          </a:solidFill>
                          <a:effectLst/>
                          <a:latin typeface="+mn-lt"/>
                        </a:rPr>
                        <a:t>Отремонтировано</a:t>
                      </a:r>
                      <a:r>
                        <a:rPr lang="ru-RU" sz="950" b="0" i="0" u="none" strike="noStrike" baseline="0" dirty="0">
                          <a:solidFill>
                            <a:schemeClr val="tx1"/>
                          </a:solidFill>
                          <a:effectLst/>
                          <a:latin typeface="+mn-lt"/>
                        </a:rPr>
                        <a:t> 4 объектов</a:t>
                      </a:r>
                      <a:endParaRPr lang="ru-RU" sz="95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62174">
                <a:tc>
                  <a:txBody>
                    <a:bodyPr/>
                    <a:lstStyle/>
                    <a:p>
                      <a:pPr algn="just" fontAlgn="b"/>
                      <a:r>
                        <a:rPr lang="ru-RU" sz="950" b="0" i="0" u="none" strike="noStrike" kern="1200" dirty="0">
                          <a:solidFill>
                            <a:schemeClr val="tx1"/>
                          </a:solidFill>
                          <a:effectLst/>
                          <a:latin typeface="+mn-lt"/>
                          <a:ea typeface="+mn-ea"/>
                          <a:cs typeface="+mn-cs"/>
                        </a:rPr>
                        <a:t>Капитальный ремонт зданий Советов сельских поселений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fontAlgn="ctr"/>
                      <a:r>
                        <a:rPr lang="ru-RU" sz="950" b="0" i="0" u="none" strike="noStrike" dirty="0">
                          <a:solidFill>
                            <a:schemeClr val="tx1"/>
                          </a:solidFill>
                          <a:effectLst/>
                          <a:latin typeface="+mn-lt"/>
                        </a:rPr>
                        <a:t>Построено 8 объектов, отремонтировано 13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84410">
                <a:tc>
                  <a:txBody>
                    <a:bodyPr/>
                    <a:lstStyle/>
                    <a:p>
                      <a:pPr algn="just" fontAlgn="b"/>
                      <a:r>
                        <a:rPr lang="ru-RU" sz="950" b="0" i="0" u="none" strike="noStrike" kern="1200" dirty="0">
                          <a:solidFill>
                            <a:schemeClr val="tx1"/>
                          </a:solidFill>
                          <a:effectLst/>
                          <a:latin typeface="+mn-lt"/>
                          <a:ea typeface="+mn-ea"/>
                          <a:cs typeface="+mn-cs"/>
                        </a:rPr>
                        <a:t>Капитальный ремонт зданий центров психолого-педагогической помощи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just" defTabSz="685800" rtl="0" eaLnBrk="1" fontAlgn="ctr" latinLnBrk="0" hangingPunct="1"/>
                      <a:r>
                        <a:rPr lang="ru-RU" sz="950" b="0" i="0" u="none" strike="noStrike" kern="1200" dirty="0">
                          <a:solidFill>
                            <a:schemeClr val="tx1"/>
                          </a:solidFill>
                          <a:effectLst/>
                          <a:latin typeface="+mn-lt"/>
                          <a:ea typeface="+mn-ea"/>
                          <a:cs typeface="+mn-cs"/>
                        </a:rPr>
                        <a:t>Отремонтировано 11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60541">
                <a:tc>
                  <a:txBody>
                    <a:bodyPr/>
                    <a:lstStyle/>
                    <a:p>
                      <a:pPr algn="just" fontAlgn="ctr"/>
                      <a:r>
                        <a:rPr lang="ru-RU" sz="950" b="0" i="0" u="none" strike="noStrike" kern="1200" dirty="0">
                          <a:solidFill>
                            <a:schemeClr val="tx1"/>
                          </a:solidFill>
                          <a:effectLst/>
                          <a:latin typeface="+mn-lt"/>
                          <a:ea typeface="+mn-ea"/>
                          <a:cs typeface="+mn-cs"/>
                        </a:rPr>
                        <a:t>Капитальный ремонт и реконструкция зданий МВД РТ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just" defTabSz="685800" rtl="0" eaLnBrk="1" fontAlgn="ctr" latinLnBrk="0" hangingPunct="1"/>
                      <a:r>
                        <a:rPr lang="ru-RU" sz="950" b="0" i="0" u="none" strike="noStrike" kern="1200" dirty="0">
                          <a:solidFill>
                            <a:schemeClr val="tx1"/>
                          </a:solidFill>
                          <a:effectLst/>
                          <a:latin typeface="+mn-lt"/>
                          <a:ea typeface="+mn-ea"/>
                          <a:cs typeface="+mn-cs"/>
                        </a:rPr>
                        <a:t>Отремонтирован </a:t>
                      </a:r>
                      <a:r>
                        <a:rPr lang="ru-RU" sz="950" b="0" i="0" u="none" strike="noStrike" kern="1200" baseline="0" dirty="0">
                          <a:solidFill>
                            <a:schemeClr val="tx1"/>
                          </a:solidFill>
                          <a:effectLst/>
                          <a:latin typeface="+mn-lt"/>
                          <a:ea typeface="+mn-ea"/>
                          <a:cs typeface="+mn-cs"/>
                        </a:rPr>
                        <a:t>1</a:t>
                      </a:r>
                      <a:r>
                        <a:rPr lang="ru-RU" sz="950" b="0" i="0" u="none" strike="noStrike" kern="1200" dirty="0">
                          <a:solidFill>
                            <a:schemeClr val="tx1"/>
                          </a:solidFill>
                          <a:effectLst/>
                          <a:latin typeface="+mn-lt"/>
                          <a:ea typeface="+mn-ea"/>
                          <a:cs typeface="+mn-cs"/>
                        </a:rPr>
                        <a:t> объект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
                  </a:ext>
                </a:extLst>
              </a:tr>
              <a:tr h="90461">
                <a:tc>
                  <a:txBody>
                    <a:bodyPr/>
                    <a:lstStyle/>
                    <a:p>
                      <a:pPr algn="just" fontAlgn="b"/>
                      <a:r>
                        <a:rPr lang="ru-RU" sz="950" b="0" i="0" u="none" strike="noStrike" kern="1200" dirty="0">
                          <a:solidFill>
                            <a:schemeClr val="tx1"/>
                          </a:solidFill>
                          <a:effectLst/>
                          <a:latin typeface="+mn-lt"/>
                          <a:ea typeface="+mn-ea"/>
                          <a:cs typeface="+mn-cs"/>
                        </a:rPr>
                        <a:t>Капитальный ремонт учебных корпусов и общежитий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just" defTabSz="685800" rtl="0" eaLnBrk="1" fontAlgn="ctr" latinLnBrk="0" hangingPunct="1">
                        <a:lnSpc>
                          <a:spcPct val="100000"/>
                        </a:lnSpc>
                        <a:spcBef>
                          <a:spcPts val="0"/>
                        </a:spcBef>
                        <a:spcAft>
                          <a:spcPts val="0"/>
                        </a:spcAft>
                        <a:buClrTx/>
                        <a:buSzTx/>
                        <a:buFontTx/>
                        <a:buNone/>
                        <a:tabLst/>
                        <a:defRPr/>
                      </a:pPr>
                      <a:r>
                        <a:rPr kumimoji="0" lang="ru-RU" sz="950" b="0" i="0" u="none" strike="noStrike" kern="1200" cap="none" spc="0" normalizeH="0" baseline="0" noProof="0" dirty="0">
                          <a:ln>
                            <a:noFill/>
                          </a:ln>
                          <a:solidFill>
                            <a:schemeClr val="tx1"/>
                          </a:solidFill>
                          <a:effectLst/>
                          <a:uLnTx/>
                          <a:uFillTx/>
                          <a:latin typeface="+mn-lt"/>
                          <a:ea typeface="+mn-ea"/>
                          <a:cs typeface="+mn-cs"/>
                        </a:rPr>
                        <a:t>Отремонтировано 4 объекта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r h="0">
                <a:tc>
                  <a:txBody>
                    <a:bodyPr/>
                    <a:lstStyle/>
                    <a:p>
                      <a:pPr algn="just" fontAlgn="b"/>
                      <a:r>
                        <a:rPr lang="ru-RU" sz="950" b="0" i="0" u="none" strike="noStrike" kern="1200" dirty="0">
                          <a:solidFill>
                            <a:schemeClr val="tx1"/>
                          </a:solidFill>
                          <a:effectLst/>
                          <a:latin typeface="+mn-lt"/>
                          <a:ea typeface="+mn-ea"/>
                          <a:cs typeface="+mn-cs"/>
                        </a:rPr>
                        <a:t>Капитальный ремонт зданий учреждений, подведомственных Министерству лесного хозяйства РТ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just" defTabSz="685800" rtl="0" eaLnBrk="1" fontAlgn="ctr" latinLnBrk="0" hangingPunct="1">
                        <a:lnSpc>
                          <a:spcPct val="100000"/>
                        </a:lnSpc>
                        <a:spcBef>
                          <a:spcPts val="0"/>
                        </a:spcBef>
                        <a:spcAft>
                          <a:spcPts val="0"/>
                        </a:spcAft>
                        <a:buClrTx/>
                        <a:buSzTx/>
                        <a:buFontTx/>
                        <a:buNone/>
                        <a:tabLst/>
                        <a:defRPr/>
                      </a:pPr>
                      <a:r>
                        <a:rPr kumimoji="0" lang="ru-RU" sz="950" b="0" i="0" u="none" strike="noStrike" kern="1200" cap="none" spc="0" normalizeH="0" baseline="0" noProof="0" dirty="0">
                          <a:ln>
                            <a:noFill/>
                          </a:ln>
                          <a:solidFill>
                            <a:schemeClr val="tx1"/>
                          </a:solidFill>
                          <a:effectLst/>
                          <a:uLnTx/>
                          <a:uFillTx/>
                          <a:latin typeface="+mn-lt"/>
                          <a:ea typeface="+mn-ea"/>
                          <a:cs typeface="+mn-cs"/>
                        </a:rPr>
                        <a:t>Отремонтировано 9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r h="98561">
                <a:tc>
                  <a:txBody>
                    <a:bodyPr/>
                    <a:lstStyle/>
                    <a:p>
                      <a:pPr algn="just" fontAlgn="b"/>
                      <a:r>
                        <a:rPr lang="ru-RU" sz="950" b="0" i="0" u="none" strike="noStrike" kern="1200" dirty="0">
                          <a:solidFill>
                            <a:schemeClr val="tx1"/>
                          </a:solidFill>
                          <a:effectLst/>
                          <a:latin typeface="+mn-lt"/>
                          <a:ea typeface="+mn-ea"/>
                          <a:cs typeface="+mn-cs"/>
                        </a:rPr>
                        <a:t>Капитальный ремонт пищеблоков образовательных организаций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just" defTabSz="685800" rtl="0" eaLnBrk="1" fontAlgn="ctr" latinLnBrk="0" hangingPunct="1">
                        <a:lnSpc>
                          <a:spcPct val="100000"/>
                        </a:lnSpc>
                        <a:spcBef>
                          <a:spcPts val="0"/>
                        </a:spcBef>
                        <a:spcAft>
                          <a:spcPts val="0"/>
                        </a:spcAft>
                        <a:buClrTx/>
                        <a:buSzTx/>
                        <a:buFontTx/>
                        <a:buNone/>
                        <a:tabLst/>
                        <a:defRPr/>
                      </a:pPr>
                      <a:r>
                        <a:rPr kumimoji="0" lang="ru-RU" sz="950" b="0" i="0" u="none" strike="noStrike" kern="1200" cap="none" spc="0" normalizeH="0" baseline="0" noProof="0" dirty="0">
                          <a:ln>
                            <a:noFill/>
                          </a:ln>
                          <a:solidFill>
                            <a:schemeClr val="tx1"/>
                          </a:solidFill>
                          <a:effectLst/>
                          <a:uLnTx/>
                          <a:uFillTx/>
                          <a:latin typeface="+mn-lt"/>
                          <a:ea typeface="+mn-ea"/>
                          <a:cs typeface="+mn-cs"/>
                        </a:rPr>
                        <a:t>Отремонтировано 143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4"/>
                  </a:ext>
                </a:extLst>
              </a:tr>
              <a:tr h="163381">
                <a:tc>
                  <a:txBody>
                    <a:bodyPr/>
                    <a:lstStyle/>
                    <a:p>
                      <a:pPr algn="just" fontAlgn="b"/>
                      <a:r>
                        <a:rPr lang="ru-RU" sz="950" b="0" i="0" u="none" strike="noStrike" kern="1200" dirty="0">
                          <a:solidFill>
                            <a:schemeClr val="tx1"/>
                          </a:solidFill>
                          <a:effectLst/>
                          <a:latin typeface="+mn-lt"/>
                          <a:ea typeface="+mn-ea"/>
                          <a:cs typeface="+mn-cs"/>
                        </a:rPr>
                        <a:t>Капитальный ремонт зданий образовательных учреждений отрасли культуры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just" defTabSz="685800" rtl="0" eaLnBrk="1" fontAlgn="ctr" latinLnBrk="0" hangingPunct="1"/>
                      <a:r>
                        <a:rPr lang="ru-RU" sz="950" b="0" i="0" u="none" strike="noStrike" kern="1200" dirty="0">
                          <a:solidFill>
                            <a:schemeClr val="tx1"/>
                          </a:solidFill>
                          <a:effectLst/>
                          <a:latin typeface="+mn-lt"/>
                          <a:ea typeface="+mn-ea"/>
                          <a:cs typeface="+mn-cs"/>
                        </a:rPr>
                        <a:t>Отремонтировано 4 объекта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5"/>
                  </a:ext>
                </a:extLst>
              </a:tr>
              <a:tr h="46824">
                <a:tc>
                  <a:txBody>
                    <a:bodyPr/>
                    <a:lstStyle/>
                    <a:p>
                      <a:pPr marL="0" algn="just" defTabSz="685800" rtl="0" eaLnBrk="1" fontAlgn="b" latinLnBrk="0" hangingPunct="1"/>
                      <a:r>
                        <a:rPr lang="ru-RU" sz="950" b="0" i="0" u="none" strike="noStrike" kern="1200" dirty="0">
                          <a:solidFill>
                            <a:schemeClr val="tx1"/>
                          </a:solidFill>
                          <a:effectLst/>
                          <a:latin typeface="+mn-lt"/>
                          <a:ea typeface="+mn-ea"/>
                          <a:cs typeface="+mn-cs"/>
                        </a:rPr>
                        <a:t>Капитальный </a:t>
                      </a:r>
                      <a:r>
                        <a:rPr lang="ru-RU" sz="950" b="0" i="0" u="none" strike="noStrike" kern="1200" dirty="0" err="1">
                          <a:solidFill>
                            <a:schemeClr val="tx1"/>
                          </a:solidFill>
                          <a:effectLst/>
                          <a:latin typeface="+mn-lt"/>
                          <a:ea typeface="+mn-ea"/>
                          <a:cs typeface="+mn-cs"/>
                        </a:rPr>
                        <a:t>ремонт,строительство</a:t>
                      </a:r>
                      <a:r>
                        <a:rPr lang="ru-RU" sz="950" b="0" i="0" u="none" strike="noStrike" kern="1200" dirty="0">
                          <a:solidFill>
                            <a:schemeClr val="tx1"/>
                          </a:solidFill>
                          <a:effectLst/>
                          <a:latin typeface="+mn-lt"/>
                          <a:ea typeface="+mn-ea"/>
                          <a:cs typeface="+mn-cs"/>
                        </a:rPr>
                        <a:t>  стационаров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950" b="0" i="0" u="none" strike="noStrike" dirty="0">
                          <a:solidFill>
                            <a:schemeClr val="tx1"/>
                          </a:solidFill>
                          <a:effectLst/>
                          <a:latin typeface="+mn-lt"/>
                        </a:rPr>
                        <a:t>Отремонтировано и построено 31 объект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2404411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Autofit/>
          </a:bodyPr>
          <a:lstStyle/>
          <a:p>
            <a:r>
              <a:rPr lang="ru-RU" sz="2000" dirty="0"/>
              <a:t>Программно-целевые расходы бюджета </a:t>
            </a:r>
            <a:br>
              <a:rPr lang="ru-RU" sz="2000" dirty="0"/>
            </a:br>
            <a:r>
              <a:rPr lang="ru-RU" sz="2000" dirty="0"/>
              <a:t>Республики Татарстан в 2023 году</a:t>
            </a:r>
          </a:p>
        </p:txBody>
      </p:sp>
      <p:sp>
        <p:nvSpPr>
          <p:cNvPr id="4" name="Скругленный прямоугольник 3"/>
          <p:cNvSpPr/>
          <p:nvPr/>
        </p:nvSpPr>
        <p:spPr>
          <a:xfrm>
            <a:off x="514350" y="689120"/>
            <a:ext cx="8524875" cy="2656046"/>
          </a:xfrm>
          <a:prstGeom prst="roundRect">
            <a:avLst/>
          </a:prstGeom>
        </p:spPr>
        <p:style>
          <a:lnRef idx="2">
            <a:schemeClr val="accent5"/>
          </a:lnRef>
          <a:fillRef idx="1">
            <a:schemeClr val="lt1"/>
          </a:fillRef>
          <a:effectRef idx="0">
            <a:schemeClr val="accent5"/>
          </a:effectRef>
          <a:fontRef idx="minor">
            <a:schemeClr val="dk1"/>
          </a:fontRef>
        </p:style>
        <p:txBody>
          <a:bodyPr wrap="square" lIns="72000" tIns="0" rIns="36000" bIns="0">
            <a:spAutoFit/>
          </a:bodyPr>
          <a:lstStyle/>
          <a:p>
            <a:pPr algn="just"/>
            <a:r>
              <a:rPr lang="ru-RU" sz="1200" dirty="0">
                <a:solidFill>
                  <a:srgbClr val="FFC000"/>
                </a:solidFill>
              </a:rPr>
              <a:t>       </a:t>
            </a:r>
            <a:r>
              <a:rPr lang="ru-RU" sz="1300" dirty="0">
                <a:solidFill>
                  <a:schemeClr val="tx1"/>
                </a:solidFill>
              </a:rPr>
              <a:t>Особенностью программного бюджета является то, что все или почти все расходы включены в программы, и каждая программа своей целью увязана с тем или иным итогом деятельности органа власти, направлена на положительные изменения в жизни общества в целом и улучшение качества жизни каждого гражданина в отдельности. Каждая государственная программа имеет свои цели, задачи, комплекс мероприятий и закрепленный результат. В рамках программ отражены основные направления, на которые направляются бюджетные средства.</a:t>
            </a:r>
          </a:p>
          <a:p>
            <a:pPr algn="just"/>
            <a:r>
              <a:rPr lang="ru-RU" sz="1300" dirty="0">
                <a:solidFill>
                  <a:schemeClr val="tx1"/>
                </a:solidFill>
              </a:rPr>
              <a:t>      Перечень государственных программ утвержден постановлением Кабинета Министров Республики Татарстан от 31.12.2012 № 1199  «Об утверждении Порядка разработки, реализации и оценки эффективности государственных программ Республики Татарстан и перечня государственных программ Республики Татарстан».</a:t>
            </a:r>
          </a:p>
          <a:p>
            <a:pPr algn="just"/>
            <a:r>
              <a:rPr lang="ru-RU" sz="1300" dirty="0">
                <a:solidFill>
                  <a:schemeClr val="tx1"/>
                </a:solidFill>
              </a:rPr>
              <a:t>      В 2023 году за счет средств бюджета Республики Татарстан реализовывались 33 государственные программы Республики Татарстан.</a:t>
            </a:r>
          </a:p>
        </p:txBody>
      </p:sp>
      <p:graphicFrame>
        <p:nvGraphicFramePr>
          <p:cNvPr id="5" name="Диаграмма 4"/>
          <p:cNvGraphicFramePr/>
          <p:nvPr>
            <p:extLst>
              <p:ext uri="{D42A27DB-BD31-4B8C-83A1-F6EECF244321}">
                <p14:modId xmlns:p14="http://schemas.microsoft.com/office/powerpoint/2010/main" val="3592735572"/>
              </p:ext>
            </p:extLst>
          </p:nvPr>
        </p:nvGraphicFramePr>
        <p:xfrm>
          <a:off x="735265" y="3194099"/>
          <a:ext cx="8220075" cy="348812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7825626" y="3349230"/>
            <a:ext cx="1318374" cy="338554"/>
          </a:xfrm>
          <a:prstGeom prst="rect">
            <a:avLst/>
          </a:prstGeom>
          <a:noFill/>
        </p:spPr>
        <p:txBody>
          <a:bodyPr wrap="none" rtlCol="0">
            <a:spAutoFit/>
          </a:bodyPr>
          <a:lstStyle/>
          <a:p>
            <a:r>
              <a:rPr lang="ru-RU" sz="1600" dirty="0"/>
              <a:t>тыс. рублей</a:t>
            </a:r>
          </a:p>
        </p:txBody>
      </p:sp>
    </p:spTree>
    <p:extLst>
      <p:ext uri="{BB962C8B-B14F-4D97-AF65-F5344CB8AC3E}">
        <p14:creationId xmlns:p14="http://schemas.microsoft.com/office/powerpoint/2010/main" val="3818848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71660" y="83932"/>
            <a:ext cx="8088112" cy="574747"/>
          </a:xfrm>
        </p:spPr>
        <p:txBody>
          <a:bodyPr>
            <a:noAutofit/>
          </a:bodyPr>
          <a:lstStyle/>
          <a:p>
            <a:r>
              <a:rPr lang="ru-RU" sz="1800" dirty="0"/>
              <a:t>Расходы бюджета Республики Татарстан на реализацию государственных программ Республики Татарстан</a:t>
            </a:r>
          </a:p>
        </p:txBody>
      </p:sp>
      <p:graphicFrame>
        <p:nvGraphicFramePr>
          <p:cNvPr id="4" name="Таблица 3"/>
          <p:cNvGraphicFramePr>
            <a:graphicFrameLocks noGrp="1"/>
          </p:cNvGraphicFramePr>
          <p:nvPr>
            <p:extLst>
              <p:ext uri="{D42A27DB-BD31-4B8C-83A1-F6EECF244321}">
                <p14:modId xmlns:p14="http://schemas.microsoft.com/office/powerpoint/2010/main" val="4036117050"/>
              </p:ext>
            </p:extLst>
          </p:nvPr>
        </p:nvGraphicFramePr>
        <p:xfrm>
          <a:off x="571660" y="658679"/>
          <a:ext cx="8381066" cy="5215896"/>
        </p:xfrm>
        <a:graphic>
          <a:graphicData uri="http://schemas.openxmlformats.org/drawingml/2006/table">
            <a:tbl>
              <a:tblPr>
                <a:tableStyleId>{616DA210-FB5B-4158-B5E0-FEB733F419BA}</a:tableStyleId>
              </a:tblPr>
              <a:tblGrid>
                <a:gridCol w="285750">
                  <a:extLst>
                    <a:ext uri="{9D8B030D-6E8A-4147-A177-3AD203B41FA5}">
                      <a16:colId xmlns:a16="http://schemas.microsoft.com/office/drawing/2014/main" val="20000"/>
                    </a:ext>
                  </a:extLst>
                </a:gridCol>
                <a:gridCol w="5904051">
                  <a:extLst>
                    <a:ext uri="{9D8B030D-6E8A-4147-A177-3AD203B41FA5}">
                      <a16:colId xmlns:a16="http://schemas.microsoft.com/office/drawing/2014/main" val="20001"/>
                    </a:ext>
                  </a:extLst>
                </a:gridCol>
                <a:gridCol w="1054443">
                  <a:extLst>
                    <a:ext uri="{9D8B030D-6E8A-4147-A177-3AD203B41FA5}">
                      <a16:colId xmlns:a16="http://schemas.microsoft.com/office/drawing/2014/main" val="20002"/>
                    </a:ext>
                  </a:extLst>
                </a:gridCol>
                <a:gridCol w="1136822">
                  <a:extLst>
                    <a:ext uri="{9D8B030D-6E8A-4147-A177-3AD203B41FA5}">
                      <a16:colId xmlns:a16="http://schemas.microsoft.com/office/drawing/2014/main" val="20003"/>
                    </a:ext>
                  </a:extLst>
                </a:gridCol>
              </a:tblGrid>
              <a:tr h="211673">
                <a:tc>
                  <a:txBody>
                    <a:bodyPr/>
                    <a:lstStyle/>
                    <a:p>
                      <a:pPr algn="ctr" fontAlgn="ctr"/>
                      <a:endParaRPr lang="ru-RU" sz="12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effectLst/>
                        </a:rPr>
                        <a:t>Наименование</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 </a:t>
                      </a:r>
                    </a:p>
                    <a:p>
                      <a:pPr algn="ctr" fontAlgn="ctr"/>
                      <a:r>
                        <a:rPr lang="ru-RU" sz="1000" b="1" u="none" strike="noStrike" dirty="0">
                          <a:solidFill>
                            <a:schemeClr val="tx1"/>
                          </a:solidFill>
                          <a:effectLst/>
                        </a:rPr>
                        <a:t>(план)*,</a:t>
                      </a:r>
                      <a:br>
                        <a:rPr lang="ru-RU" sz="1000" b="1" u="none" strike="noStrike" dirty="0">
                          <a:solidFill>
                            <a:schemeClr val="tx1"/>
                          </a:solidFill>
                          <a:effectLst/>
                        </a:rPr>
                      </a:br>
                      <a:r>
                        <a:rPr lang="ru-RU" sz="1000" b="1" u="none" strike="noStrike" dirty="0">
                          <a:solidFill>
                            <a:schemeClr val="tx1"/>
                          </a:solidFill>
                          <a:effectLst/>
                        </a:rPr>
                        <a:t>тыс. рублей</a:t>
                      </a:r>
                      <a:endParaRPr lang="ru-RU" sz="10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a:t>
                      </a:r>
                    </a:p>
                    <a:p>
                      <a:pPr algn="ctr" fontAlgn="ctr"/>
                      <a:r>
                        <a:rPr lang="ru-RU" sz="1000" b="1" u="none" strike="noStrike" dirty="0">
                          <a:solidFill>
                            <a:schemeClr val="tx1"/>
                          </a:solidFill>
                          <a:effectLst/>
                        </a:rPr>
                        <a:t>(факт),</a:t>
                      </a:r>
                      <a:br>
                        <a:rPr lang="ru-RU" sz="1000" b="1" u="none" strike="noStrike" dirty="0">
                          <a:solidFill>
                            <a:schemeClr val="tx1"/>
                          </a:solidFill>
                          <a:effectLst/>
                        </a:rPr>
                      </a:br>
                      <a:r>
                        <a:rPr lang="ru-RU" sz="1000" b="1" u="none" strike="noStrike" dirty="0">
                          <a:solidFill>
                            <a:schemeClr val="tx1"/>
                          </a:solidFill>
                          <a:effectLst/>
                        </a:rPr>
                        <a:t>тыс. рублей</a:t>
                      </a:r>
                      <a:endParaRPr lang="ru-RU" sz="10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02175">
                <a:tc>
                  <a:txBody>
                    <a:bodyPr/>
                    <a:lstStyle/>
                    <a:p>
                      <a:pPr algn="l" fontAlgn="ctr"/>
                      <a:endParaRPr lang="ru-RU" sz="12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000" b="1" i="0" u="none" strike="noStrike" dirty="0">
                          <a:solidFill>
                            <a:srgbClr val="000000"/>
                          </a:solidFill>
                          <a:effectLst/>
                          <a:latin typeface="Arial" panose="020B0604020202020204" pitchFamily="34" charset="0"/>
                        </a:rPr>
                        <a:t>ИТОГО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000" b="1" i="0" u="none" strike="noStrike">
                          <a:solidFill>
                            <a:srgbClr val="000000"/>
                          </a:solidFill>
                          <a:effectLst/>
                          <a:latin typeface="Arial" panose="020B0604020202020204" pitchFamily="34" charset="0"/>
                        </a:rPr>
                        <a:t>485 193 946,3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000" b="1" i="0" u="none" strike="noStrike">
                          <a:solidFill>
                            <a:srgbClr val="000000"/>
                          </a:solidFill>
                          <a:effectLst/>
                          <a:latin typeface="Arial" panose="020B0604020202020204" pitchFamily="34" charset="0"/>
                        </a:rPr>
                        <a:t>472 919 993,7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83456">
                <a:tc>
                  <a:txBody>
                    <a:bodyPr/>
                    <a:lstStyle/>
                    <a:p>
                      <a:pPr algn="ctr" fontAlgn="t"/>
                      <a:r>
                        <a:rPr lang="ru-RU" sz="1000" b="0" i="0" u="none" strike="noStrike" dirty="0">
                          <a:solidFill>
                            <a:srgbClr val="000000"/>
                          </a:solidFill>
                          <a:effectLst/>
                          <a:latin typeface="+mn-lt"/>
                        </a:rPr>
                        <a:t>1</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«Развитие здравоохранения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67 996 603,5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67 817 513,2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1998">
                <a:tc>
                  <a:txBody>
                    <a:bodyPr/>
                    <a:lstStyle/>
                    <a:p>
                      <a:pPr algn="ctr" fontAlgn="t"/>
                      <a:r>
                        <a:rPr lang="en-US" sz="1000" b="0" i="0" u="none" strike="noStrike" dirty="0">
                          <a:solidFill>
                            <a:srgbClr val="000000"/>
                          </a:solidFill>
                          <a:effectLst/>
                          <a:latin typeface="+mn-lt"/>
                        </a:rPr>
                        <a:t>2</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«Развитие образования и науки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a:solidFill>
                            <a:srgbClr val="000000"/>
                          </a:solidFill>
                          <a:effectLst/>
                          <a:latin typeface="Arial" panose="020B0604020202020204" pitchFamily="34" charset="0"/>
                        </a:rPr>
                        <a:t>91 755 582,2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91 785 526,9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1998">
                <a:tc>
                  <a:txBody>
                    <a:bodyPr/>
                    <a:lstStyle/>
                    <a:p>
                      <a:pPr algn="ctr" fontAlgn="t"/>
                      <a:r>
                        <a:rPr lang="ru-RU" sz="1000" b="0" i="0" u="none" strike="noStrike" dirty="0">
                          <a:solidFill>
                            <a:srgbClr val="000000"/>
                          </a:solidFill>
                          <a:effectLst/>
                          <a:latin typeface="+mn-lt"/>
                        </a:rPr>
                        <a:t>3</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a:solidFill>
                            <a:srgbClr val="000000"/>
                          </a:solidFill>
                          <a:effectLst/>
                          <a:latin typeface="Arial" panose="020B0604020202020204" pitchFamily="34" charset="0"/>
                        </a:rPr>
                        <a:t>Государственная программа «Социальная поддержка граждан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37 798 680,6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36 973 009,5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11673">
                <a:tc>
                  <a:txBody>
                    <a:bodyPr/>
                    <a:lstStyle/>
                    <a:p>
                      <a:pPr algn="ctr" fontAlgn="t"/>
                      <a:r>
                        <a:rPr lang="ru-RU" sz="1000" b="0" i="0" u="none" strike="noStrike" dirty="0">
                          <a:solidFill>
                            <a:srgbClr val="000000"/>
                          </a:solidFill>
                          <a:effectLst/>
                          <a:latin typeface="+mn-lt"/>
                        </a:rPr>
                        <a:t>4</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«Обеспечение качественным жильем и услугами жилищно-коммунального хозяйства населения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a:solidFill>
                            <a:srgbClr val="000000"/>
                          </a:solidFill>
                          <a:effectLst/>
                          <a:latin typeface="Arial" panose="020B0604020202020204" pitchFamily="34" charset="0"/>
                        </a:rPr>
                        <a:t>37 907 054,8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29 855 536,2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41998">
                <a:tc>
                  <a:txBody>
                    <a:bodyPr/>
                    <a:lstStyle/>
                    <a:p>
                      <a:pPr algn="ctr" fontAlgn="t"/>
                      <a:r>
                        <a:rPr lang="ru-RU" sz="1000" b="0" i="0" u="none" strike="noStrike" dirty="0">
                          <a:solidFill>
                            <a:srgbClr val="000000"/>
                          </a:solidFill>
                          <a:effectLst/>
                          <a:latin typeface="+mn-lt"/>
                        </a:rPr>
                        <a:t>5</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a:solidFill>
                            <a:srgbClr val="000000"/>
                          </a:solidFill>
                          <a:effectLst/>
                          <a:latin typeface="Arial" panose="020B0604020202020204" pitchFamily="34" charset="0"/>
                        </a:rPr>
                        <a:t>Государственная программа «Содействие занятости населения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1 497 186,5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1 431 289,9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11673">
                <a:tc>
                  <a:txBody>
                    <a:bodyPr/>
                    <a:lstStyle/>
                    <a:p>
                      <a:pPr algn="ctr" fontAlgn="t"/>
                      <a:r>
                        <a:rPr lang="ru-RU" sz="1000" b="0" i="0" u="none" strike="noStrike" dirty="0">
                          <a:solidFill>
                            <a:srgbClr val="000000"/>
                          </a:solidFill>
                          <a:effectLst/>
                          <a:latin typeface="+mn-lt"/>
                        </a:rPr>
                        <a:t>6</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«Обеспечение общественного порядка и противодействие преступности в Республике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2 860 172,5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2 847 029,2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60666">
                <a:tc>
                  <a:txBody>
                    <a:bodyPr/>
                    <a:lstStyle/>
                    <a:p>
                      <a:pPr algn="ctr" fontAlgn="t"/>
                      <a:r>
                        <a:rPr lang="ru-RU" sz="1000" b="0" i="0" u="none" strike="noStrike" dirty="0">
                          <a:solidFill>
                            <a:srgbClr val="000000"/>
                          </a:solidFill>
                          <a:effectLst/>
                          <a:latin typeface="+mn-lt"/>
                        </a:rPr>
                        <a:t>7</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«Защита населения и территорий от чрезвычайных ситуаций, обеспечение пожарной безопасности и безопасности людей на водных объектах в Республике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1 703 739,1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1 698 309,3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41998">
                <a:tc>
                  <a:txBody>
                    <a:bodyPr/>
                    <a:lstStyle/>
                    <a:p>
                      <a:pPr algn="ctr" fontAlgn="t"/>
                      <a:r>
                        <a:rPr lang="ru-RU" sz="1000" b="0" i="0" u="none" strike="noStrike" dirty="0">
                          <a:solidFill>
                            <a:srgbClr val="000000"/>
                          </a:solidFill>
                          <a:effectLst/>
                          <a:latin typeface="+mn-lt"/>
                        </a:rPr>
                        <a:t>8</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a:solidFill>
                            <a:srgbClr val="000000"/>
                          </a:solidFill>
                          <a:effectLst/>
                          <a:latin typeface="Arial" panose="020B0604020202020204" pitchFamily="34" charset="0"/>
                        </a:rPr>
                        <a:t>Государственная программа «Развитие культуры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24 608 938,7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24 565 405,5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11673">
                <a:tc>
                  <a:txBody>
                    <a:bodyPr/>
                    <a:lstStyle/>
                    <a:p>
                      <a:pPr algn="ctr" fontAlgn="t"/>
                      <a:r>
                        <a:rPr lang="ru-RU" sz="1000" b="0" i="0" u="none" strike="noStrike" dirty="0">
                          <a:solidFill>
                            <a:srgbClr val="000000"/>
                          </a:solidFill>
                          <a:effectLst/>
                          <a:latin typeface="+mn-lt"/>
                        </a:rPr>
                        <a:t>9</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«Охрана окружающей среды, воспроизводство и использование природных ресурсов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3 787 897,8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3 770 666,8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11673">
                <a:tc>
                  <a:txBody>
                    <a:bodyPr/>
                    <a:lstStyle/>
                    <a:p>
                      <a:pPr algn="ctr" fontAlgn="t"/>
                      <a:r>
                        <a:rPr lang="ru-RU" sz="1000" b="0" i="0" u="none" strike="noStrike" dirty="0">
                          <a:solidFill>
                            <a:srgbClr val="000000"/>
                          </a:solidFill>
                          <a:effectLst/>
                          <a:latin typeface="+mn-lt"/>
                        </a:rPr>
                        <a:t>10</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«Экономическое развитие и инновационная экономика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a:solidFill>
                            <a:srgbClr val="000000"/>
                          </a:solidFill>
                          <a:effectLst/>
                          <a:latin typeface="Arial" panose="020B0604020202020204" pitchFamily="34" charset="0"/>
                        </a:rPr>
                        <a:t>23 752 219,6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23 767 780,2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11673">
                <a:tc>
                  <a:txBody>
                    <a:bodyPr/>
                    <a:lstStyle/>
                    <a:p>
                      <a:pPr algn="ctr" fontAlgn="t"/>
                      <a:r>
                        <a:rPr lang="ru-RU" sz="1000" b="0" i="0" u="none" strike="noStrike" dirty="0">
                          <a:solidFill>
                            <a:srgbClr val="000000"/>
                          </a:solidFill>
                          <a:effectLst/>
                          <a:latin typeface="+mn-lt"/>
                        </a:rPr>
                        <a:t>11</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a:solidFill>
                            <a:srgbClr val="000000"/>
                          </a:solidFill>
                          <a:effectLst/>
                          <a:latin typeface="Arial" panose="020B0604020202020204" pitchFamily="34" charset="0"/>
                        </a:rPr>
                        <a:t>Государственная программа Республики Татарстан «Цифровой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5 995 474,1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4 724 382,4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11673">
                <a:tc>
                  <a:txBody>
                    <a:bodyPr/>
                    <a:lstStyle/>
                    <a:p>
                      <a:pPr algn="ctr" fontAlgn="t"/>
                      <a:r>
                        <a:rPr lang="ru-RU" sz="1000" b="0" i="0" u="none" strike="noStrike" dirty="0">
                          <a:solidFill>
                            <a:srgbClr val="000000"/>
                          </a:solidFill>
                          <a:effectLst/>
                          <a:latin typeface="+mn-lt"/>
                        </a:rPr>
                        <a:t>12</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«Развитие транспортной системы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101 514 049,9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99 828 984,3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41998">
                <a:tc>
                  <a:txBody>
                    <a:bodyPr/>
                    <a:lstStyle/>
                    <a:p>
                      <a:pPr algn="ctr" fontAlgn="t"/>
                      <a:r>
                        <a:rPr lang="ru-RU" sz="1000" b="0" i="0" u="none" strike="noStrike" dirty="0">
                          <a:solidFill>
                            <a:srgbClr val="000000"/>
                          </a:solidFill>
                          <a:effectLst/>
                          <a:latin typeface="+mn-lt"/>
                        </a:rPr>
                        <a:t>13</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«Развитие сельского хозяйства и регулирование рынков сельскохозяйственной продукции, сырья и продовольствия в Республике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18 779 176,5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18 714 279,9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11673">
                <a:tc>
                  <a:txBody>
                    <a:bodyPr/>
                    <a:lstStyle/>
                    <a:p>
                      <a:pPr algn="ctr" fontAlgn="t"/>
                      <a:r>
                        <a:rPr lang="ru-RU" sz="1000" b="0" i="0" u="none" strike="noStrike" dirty="0">
                          <a:solidFill>
                            <a:srgbClr val="000000"/>
                          </a:solidFill>
                          <a:effectLst/>
                          <a:latin typeface="+mn-lt"/>
                        </a:rPr>
                        <a:t>14</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«Развитие лесного хозяйства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1 349 388,8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1 283 009,7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11673">
                <a:tc>
                  <a:txBody>
                    <a:bodyPr/>
                    <a:lstStyle/>
                    <a:p>
                      <a:pPr algn="ctr" fontAlgn="t"/>
                      <a:r>
                        <a:rPr lang="ru-RU" sz="1000" b="0" i="0" u="none" strike="noStrike" dirty="0">
                          <a:solidFill>
                            <a:srgbClr val="000000"/>
                          </a:solidFill>
                          <a:effectLst/>
                          <a:latin typeface="+mn-lt"/>
                        </a:rPr>
                        <a:t>15</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«Управление государственным имуществом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3 235 065,4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3 218 095,6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11673">
                <a:tc>
                  <a:txBody>
                    <a:bodyPr/>
                    <a:lstStyle/>
                    <a:p>
                      <a:pPr algn="ctr" fontAlgn="t"/>
                      <a:r>
                        <a:rPr lang="ru-RU" sz="1000" b="0" i="0" u="none" strike="noStrike" dirty="0">
                          <a:solidFill>
                            <a:srgbClr val="000000"/>
                          </a:solidFill>
                          <a:effectLst/>
                          <a:latin typeface="+mn-lt"/>
                        </a:rPr>
                        <a:t>16</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«Управление государственными финансами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24 018 927,8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24 059 555,9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11673">
                <a:tc>
                  <a:txBody>
                    <a:bodyPr/>
                    <a:lstStyle/>
                    <a:p>
                      <a:pPr algn="ctr" fontAlgn="t"/>
                      <a:r>
                        <a:rPr lang="ru-RU" sz="1000" b="0" i="0" u="none" strike="noStrike" dirty="0">
                          <a:solidFill>
                            <a:srgbClr val="000000"/>
                          </a:solidFill>
                          <a:effectLst/>
                          <a:latin typeface="+mn-lt"/>
                        </a:rPr>
                        <a:t>17</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«Развитие государственной гражданской службы Республики Татарстан и муниципальной службы в Республике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35 585,0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34 635,2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11673">
                <a:tc>
                  <a:txBody>
                    <a:bodyPr/>
                    <a:lstStyle/>
                    <a:p>
                      <a:pPr algn="ctr" fontAlgn="t"/>
                      <a:r>
                        <a:rPr lang="ru-RU" sz="1000" b="0" i="0" u="none" strike="noStrike" dirty="0">
                          <a:solidFill>
                            <a:srgbClr val="000000"/>
                          </a:solidFill>
                          <a:effectLst/>
                          <a:latin typeface="+mn-lt"/>
                        </a:rPr>
                        <a:t>18</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«Реализация государственной национальной политики в Республике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50 997,7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a:solidFill>
                            <a:srgbClr val="000000"/>
                          </a:solidFill>
                          <a:effectLst/>
                          <a:latin typeface="Arial" panose="020B0604020202020204" pitchFamily="34" charset="0"/>
                        </a:rPr>
                        <a:t>48 699,8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
        <p:nvSpPr>
          <p:cNvPr id="5" name="Текст 2">
            <a:extLst>
              <a:ext uri="{FF2B5EF4-FFF2-40B4-BE49-F238E27FC236}">
                <a16:creationId xmlns:a16="http://schemas.microsoft.com/office/drawing/2014/main" id="{5FEE85A5-007D-4F85-976C-B782F0ECF42F}"/>
              </a:ext>
            </a:extLst>
          </p:cNvPr>
          <p:cNvSpPr txBox="1">
            <a:spLocks/>
          </p:cNvSpPr>
          <p:nvPr/>
        </p:nvSpPr>
        <p:spPr>
          <a:xfrm>
            <a:off x="571660" y="5914035"/>
            <a:ext cx="8300136"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ru-RU" sz="900" b="0" i="1" dirty="0"/>
              <a:t>* - в соответствии с Законом Республики Татарстан от 23.11.2022 № 82-ЗРТ «О бюджете Республики Татарстан на 2023 год и на плановый период 2024 и 2025 годов» (в редакции Закона Республики Татарстан от 18.12.2023 № 126-ЗРТ)</a:t>
            </a:r>
          </a:p>
        </p:txBody>
      </p:sp>
    </p:spTree>
    <p:extLst>
      <p:ext uri="{BB962C8B-B14F-4D97-AF65-F5344CB8AC3E}">
        <p14:creationId xmlns:p14="http://schemas.microsoft.com/office/powerpoint/2010/main" val="1437774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0"/>
            <a:ext cx="8088112" cy="574747"/>
          </a:xfrm>
        </p:spPr>
        <p:txBody>
          <a:bodyPr>
            <a:noAutofit/>
          </a:bodyPr>
          <a:lstStyle/>
          <a:p>
            <a:r>
              <a:rPr lang="ru-RU" sz="1800" dirty="0"/>
              <a:t>Расходы бюджета Республики Татарстан на реализацию государственных программ Республики Татарстан (продолжение)</a:t>
            </a:r>
          </a:p>
        </p:txBody>
      </p:sp>
      <p:graphicFrame>
        <p:nvGraphicFramePr>
          <p:cNvPr id="4" name="Таблица 3"/>
          <p:cNvGraphicFramePr>
            <a:graphicFrameLocks noGrp="1"/>
          </p:cNvGraphicFramePr>
          <p:nvPr>
            <p:extLst>
              <p:ext uri="{D42A27DB-BD31-4B8C-83A1-F6EECF244321}">
                <p14:modId xmlns:p14="http://schemas.microsoft.com/office/powerpoint/2010/main" val="1496670584"/>
              </p:ext>
            </p:extLst>
          </p:nvPr>
        </p:nvGraphicFramePr>
        <p:xfrm>
          <a:off x="529590" y="598949"/>
          <a:ext cx="8334324" cy="4595185"/>
        </p:xfrm>
        <a:graphic>
          <a:graphicData uri="http://schemas.openxmlformats.org/drawingml/2006/table">
            <a:tbl>
              <a:tblPr>
                <a:tableStyleId>{616DA210-FB5B-4158-B5E0-FEB733F419BA}</a:tableStyleId>
              </a:tblPr>
              <a:tblGrid>
                <a:gridCol w="285750">
                  <a:extLst>
                    <a:ext uri="{9D8B030D-6E8A-4147-A177-3AD203B41FA5}">
                      <a16:colId xmlns:a16="http://schemas.microsoft.com/office/drawing/2014/main" val="20000"/>
                    </a:ext>
                  </a:extLst>
                </a:gridCol>
                <a:gridCol w="5956163">
                  <a:extLst>
                    <a:ext uri="{9D8B030D-6E8A-4147-A177-3AD203B41FA5}">
                      <a16:colId xmlns:a16="http://schemas.microsoft.com/office/drawing/2014/main" val="20001"/>
                    </a:ext>
                  </a:extLst>
                </a:gridCol>
                <a:gridCol w="1095632">
                  <a:extLst>
                    <a:ext uri="{9D8B030D-6E8A-4147-A177-3AD203B41FA5}">
                      <a16:colId xmlns:a16="http://schemas.microsoft.com/office/drawing/2014/main" val="20002"/>
                    </a:ext>
                  </a:extLst>
                </a:gridCol>
                <a:gridCol w="996779">
                  <a:extLst>
                    <a:ext uri="{9D8B030D-6E8A-4147-A177-3AD203B41FA5}">
                      <a16:colId xmlns:a16="http://schemas.microsoft.com/office/drawing/2014/main" val="20003"/>
                    </a:ext>
                  </a:extLst>
                </a:gridCol>
              </a:tblGrid>
              <a:tr h="536509">
                <a:tc>
                  <a:txBody>
                    <a:bodyPr/>
                    <a:lstStyle/>
                    <a:p>
                      <a:pPr algn="ctr" fontAlgn="ctr"/>
                      <a:endParaRPr lang="ru-RU" sz="12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effectLst/>
                        </a:rPr>
                        <a:t>Наименование</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 </a:t>
                      </a:r>
                    </a:p>
                    <a:p>
                      <a:pPr algn="ctr" fontAlgn="ctr"/>
                      <a:r>
                        <a:rPr lang="ru-RU" sz="1000" b="1" u="none" strike="noStrike" dirty="0">
                          <a:solidFill>
                            <a:schemeClr val="tx1"/>
                          </a:solidFill>
                          <a:effectLst/>
                        </a:rPr>
                        <a:t>(план)*,</a:t>
                      </a:r>
                      <a:br>
                        <a:rPr lang="ru-RU" sz="1000" b="1" u="none" strike="noStrike" dirty="0">
                          <a:solidFill>
                            <a:schemeClr val="tx1"/>
                          </a:solidFill>
                          <a:effectLst/>
                        </a:rPr>
                      </a:br>
                      <a:r>
                        <a:rPr lang="ru-RU" sz="1000" b="1" u="none" strike="noStrike" dirty="0">
                          <a:solidFill>
                            <a:schemeClr val="tx1"/>
                          </a:solidFill>
                          <a:effectLst/>
                        </a:rPr>
                        <a:t>тыс. рублей</a:t>
                      </a:r>
                      <a:endParaRPr lang="ru-RU" sz="10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 (факт),</a:t>
                      </a:r>
                      <a:br>
                        <a:rPr lang="ru-RU" sz="1000" b="1" u="none" strike="noStrike" dirty="0">
                          <a:solidFill>
                            <a:schemeClr val="tx1"/>
                          </a:solidFill>
                          <a:effectLst/>
                        </a:rPr>
                      </a:br>
                      <a:r>
                        <a:rPr lang="ru-RU" sz="1000" b="1" u="none" strike="noStrike" dirty="0">
                          <a:solidFill>
                            <a:schemeClr val="tx1"/>
                          </a:solidFill>
                          <a:effectLst/>
                        </a:rPr>
                        <a:t>тыс. рублей</a:t>
                      </a:r>
                      <a:endParaRPr lang="ru-RU" sz="10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49821">
                <a:tc>
                  <a:txBody>
                    <a:bodyPr/>
                    <a:lstStyle/>
                    <a:p>
                      <a:pPr algn="ctr" fontAlgn="t"/>
                      <a:r>
                        <a:rPr lang="ru-RU" sz="1000" b="0" i="0" u="none" strike="noStrike" dirty="0">
                          <a:solidFill>
                            <a:srgbClr val="000000"/>
                          </a:solidFill>
                          <a:effectLst/>
                          <a:latin typeface="+mn-lt"/>
                        </a:rPr>
                        <a:t>19</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Республики Татарстан «Сохранение национальной идентичности татарского народа»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89 800,9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86 140,1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7867">
                <a:tc>
                  <a:txBody>
                    <a:bodyPr/>
                    <a:lstStyle/>
                    <a:p>
                      <a:pPr algn="ctr" fontAlgn="t"/>
                      <a:r>
                        <a:rPr lang="ru-RU" sz="1000" b="0" i="0" u="none" strike="noStrike" dirty="0">
                          <a:solidFill>
                            <a:srgbClr val="000000"/>
                          </a:solidFill>
                          <a:effectLst/>
                          <a:latin typeface="+mn-lt"/>
                        </a:rPr>
                        <a:t>20</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a:solidFill>
                            <a:srgbClr val="000000"/>
                          </a:solidFill>
                          <a:effectLst/>
                          <a:latin typeface="Arial" panose="020B0604020202020204" pitchFamily="34" charset="0"/>
                        </a:rPr>
                        <a:t>Государственная программа «Сохранение, изучение и развитие государственных языков Республики Татарстан и других языков в Республике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110 991,0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110 195,8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92442">
                <a:tc>
                  <a:txBody>
                    <a:bodyPr/>
                    <a:lstStyle/>
                    <a:p>
                      <a:pPr algn="ctr" fontAlgn="t"/>
                      <a:r>
                        <a:rPr lang="ru-RU" sz="1000" b="0" i="0" u="none" strike="noStrike" dirty="0">
                          <a:solidFill>
                            <a:srgbClr val="000000"/>
                          </a:solidFill>
                          <a:effectLst/>
                          <a:latin typeface="+mn-lt"/>
                        </a:rPr>
                        <a:t>21</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Республики Татарстан «Развитие рынка газомоторного топлива в Республике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133 634,1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44 440,9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3843">
                <a:tc>
                  <a:txBody>
                    <a:bodyPr/>
                    <a:lstStyle/>
                    <a:p>
                      <a:pPr algn="ctr" fontAlgn="t"/>
                      <a:r>
                        <a:rPr lang="ru-RU" sz="1000" b="0" i="0" u="none" strike="noStrike" dirty="0">
                          <a:solidFill>
                            <a:srgbClr val="000000"/>
                          </a:solidFill>
                          <a:effectLst/>
                          <a:latin typeface="+mn-lt"/>
                        </a:rPr>
                        <a:t>22</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«Развитие юстиции в Республике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a:solidFill>
                            <a:srgbClr val="000000"/>
                          </a:solidFill>
                          <a:effectLst/>
                          <a:latin typeface="Arial" panose="020B0604020202020204" pitchFamily="34" charset="0"/>
                        </a:rPr>
                        <a:t>995 260,9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1 004 093,5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80871">
                <a:tc>
                  <a:txBody>
                    <a:bodyPr/>
                    <a:lstStyle/>
                    <a:p>
                      <a:pPr algn="ctr" fontAlgn="t"/>
                      <a:r>
                        <a:rPr lang="ru-RU" sz="1000" b="0" i="0" u="none" strike="noStrike" dirty="0">
                          <a:solidFill>
                            <a:srgbClr val="000000"/>
                          </a:solidFill>
                          <a:effectLst/>
                          <a:latin typeface="+mn-lt"/>
                        </a:rPr>
                        <a:t>23</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«Развитие сферы туризма и гостеприимства в Республике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930 367,6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913 001,5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0918">
                <a:tc>
                  <a:txBody>
                    <a:bodyPr/>
                    <a:lstStyle/>
                    <a:p>
                      <a:pPr algn="ctr" fontAlgn="t"/>
                      <a:r>
                        <a:rPr lang="ru-RU" sz="1000" b="0" i="0" u="none" strike="noStrike" dirty="0">
                          <a:solidFill>
                            <a:srgbClr val="000000"/>
                          </a:solidFill>
                          <a:effectLst/>
                          <a:latin typeface="+mn-lt"/>
                        </a:rPr>
                        <a:t>24</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a:solidFill>
                            <a:srgbClr val="000000"/>
                          </a:solidFill>
                          <a:effectLst/>
                          <a:latin typeface="Arial" panose="020B0604020202020204" pitchFamily="34" charset="0"/>
                        </a:rPr>
                        <a:t>Государственная программа «Реализация антикоррупционной политики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7 920,1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7 059,6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11016">
                <a:tc>
                  <a:txBody>
                    <a:bodyPr/>
                    <a:lstStyle/>
                    <a:p>
                      <a:pPr algn="ctr" fontAlgn="t"/>
                      <a:r>
                        <a:rPr lang="ru-RU" sz="1000" b="0" i="0" u="none" strike="noStrike" dirty="0">
                          <a:solidFill>
                            <a:srgbClr val="000000"/>
                          </a:solidFill>
                          <a:effectLst/>
                          <a:latin typeface="+mn-lt"/>
                        </a:rPr>
                        <a:t>25</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«Стратегическое управление талантами в Республике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100 000,0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100 000,0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88615">
                <a:tc>
                  <a:txBody>
                    <a:bodyPr/>
                    <a:lstStyle/>
                    <a:p>
                      <a:pPr algn="ctr" fontAlgn="t"/>
                      <a:r>
                        <a:rPr lang="ru-RU" sz="1000" b="0" i="0" u="none" strike="noStrike" dirty="0">
                          <a:solidFill>
                            <a:srgbClr val="000000"/>
                          </a:solidFill>
                          <a:effectLst/>
                          <a:latin typeface="+mn-lt"/>
                        </a:rPr>
                        <a:t>26</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a:solidFill>
                            <a:srgbClr val="000000"/>
                          </a:solidFill>
                          <a:effectLst/>
                          <a:latin typeface="Arial" panose="020B0604020202020204" pitchFamily="34" charset="0"/>
                        </a:rPr>
                        <a:t>Государственная программа «Развитие архивного дела в Республике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241 268,9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222 488,3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7867">
                <a:tc>
                  <a:txBody>
                    <a:bodyPr/>
                    <a:lstStyle/>
                    <a:p>
                      <a:pPr algn="ctr" fontAlgn="t"/>
                      <a:r>
                        <a:rPr lang="ru-RU" sz="1000" b="0" i="0" u="none" strike="noStrike" dirty="0">
                          <a:solidFill>
                            <a:srgbClr val="000000"/>
                          </a:solidFill>
                          <a:effectLst/>
                          <a:latin typeface="+mn-lt"/>
                        </a:rPr>
                        <a:t>27</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a:solidFill>
                            <a:srgbClr val="000000"/>
                          </a:solidFill>
                          <a:effectLst/>
                          <a:latin typeface="Arial" panose="020B0604020202020204" pitchFamily="34" charset="0"/>
                        </a:rPr>
                        <a:t>Государственная программа Республики Татарстан «Оказание содействия добровольному переселению в Республику Татарстан соотечественников, проживающих за рубежом»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900,0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560,9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7867">
                <a:tc>
                  <a:txBody>
                    <a:bodyPr/>
                    <a:lstStyle/>
                    <a:p>
                      <a:pPr algn="ctr" fontAlgn="t"/>
                      <a:r>
                        <a:rPr lang="ru-RU" sz="1000" b="0" i="0" u="none" strike="noStrike" dirty="0">
                          <a:solidFill>
                            <a:srgbClr val="000000"/>
                          </a:solidFill>
                          <a:effectLst/>
                          <a:latin typeface="+mn-lt"/>
                        </a:rPr>
                        <a:t>28</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«Формирование современной городской среды на территории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13 089 167,7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13 088 299,4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27867">
                <a:tc>
                  <a:txBody>
                    <a:bodyPr/>
                    <a:lstStyle/>
                    <a:p>
                      <a:pPr algn="ctr" fontAlgn="t"/>
                      <a:r>
                        <a:rPr lang="ru-RU" sz="1000" b="0" i="0" u="none" strike="noStrike" dirty="0">
                          <a:solidFill>
                            <a:srgbClr val="000000"/>
                          </a:solidFill>
                          <a:effectLst/>
                          <a:latin typeface="+mn-lt"/>
                        </a:rPr>
                        <a:t>29</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Республики Татарстан «Строительство автомобильных газонаполнительных компрессорных станций на территории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a:solidFill>
                            <a:srgbClr val="000000"/>
                          </a:solidFill>
                          <a:effectLst/>
                          <a:latin typeface="Arial" panose="020B0604020202020204" pitchFamily="34" charset="0"/>
                        </a:rPr>
                        <a:t>72 000,0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99 919,5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21049">
                <a:tc>
                  <a:txBody>
                    <a:bodyPr/>
                    <a:lstStyle/>
                    <a:p>
                      <a:pPr algn="ctr" fontAlgn="t"/>
                      <a:r>
                        <a:rPr lang="ru-RU" sz="1000" b="0" i="0" u="none" strike="noStrike" dirty="0">
                          <a:solidFill>
                            <a:srgbClr val="000000"/>
                          </a:solidFill>
                          <a:effectLst/>
                          <a:latin typeface="+mn-lt"/>
                        </a:rPr>
                        <a:t>30</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«Развитие физической культуры и спорта в Республике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a:solidFill>
                            <a:srgbClr val="000000"/>
                          </a:solidFill>
                          <a:effectLst/>
                          <a:latin typeface="Arial" panose="020B0604020202020204" pitchFamily="34" charset="0"/>
                        </a:rPr>
                        <a:t>11 854 005,1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11 920 642,9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11016">
                <a:tc>
                  <a:txBody>
                    <a:bodyPr/>
                    <a:lstStyle/>
                    <a:p>
                      <a:pPr algn="ctr" fontAlgn="t"/>
                      <a:r>
                        <a:rPr lang="ru-RU" sz="1000" b="0" i="0" u="none" strike="noStrike" dirty="0">
                          <a:solidFill>
                            <a:srgbClr val="000000"/>
                          </a:solidFill>
                          <a:effectLst/>
                          <a:latin typeface="+mn-lt"/>
                        </a:rPr>
                        <a:t>31</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«Развитие молодежной политики в Республике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8 282 935,4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8 275 213,8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327867">
                <a:tc>
                  <a:txBody>
                    <a:bodyPr/>
                    <a:lstStyle/>
                    <a:p>
                      <a:pPr algn="ctr" fontAlgn="t"/>
                      <a:r>
                        <a:rPr lang="ru-RU" sz="1000" b="0" i="0" u="none" strike="noStrike" dirty="0">
                          <a:solidFill>
                            <a:srgbClr val="000000"/>
                          </a:solidFill>
                          <a:effectLst/>
                          <a:latin typeface="+mn-lt"/>
                        </a:rPr>
                        <a:t>32</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«Развитие обрабатывающих отраслей промышленности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583 754,1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581 448,0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327867">
                <a:tc>
                  <a:txBody>
                    <a:bodyPr/>
                    <a:lstStyle/>
                    <a:p>
                      <a:pPr algn="ctr" fontAlgn="t"/>
                      <a:r>
                        <a:rPr lang="ru-RU" sz="1000" b="0" i="0" u="none" strike="noStrike" dirty="0">
                          <a:solidFill>
                            <a:srgbClr val="000000"/>
                          </a:solidFill>
                          <a:effectLst/>
                          <a:latin typeface="+mn-lt"/>
                        </a:rPr>
                        <a:t>33</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«Развитие зарядной инфраструктуры для электрического автомобильного транспорта в Республике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a:solidFill>
                            <a:srgbClr val="000000"/>
                          </a:solidFill>
                          <a:effectLst/>
                          <a:latin typeface="Arial" panose="020B0604020202020204" pitchFamily="34" charset="0"/>
                        </a:rPr>
                        <a:t>55 200,0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a:solidFill>
                            <a:srgbClr val="000000"/>
                          </a:solidFill>
                          <a:effectLst/>
                          <a:latin typeface="Arial" panose="020B0604020202020204" pitchFamily="34" charset="0"/>
                        </a:rPr>
                        <a:t>42 780,0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6" name="Текст 2">
            <a:extLst>
              <a:ext uri="{FF2B5EF4-FFF2-40B4-BE49-F238E27FC236}">
                <a16:creationId xmlns:a16="http://schemas.microsoft.com/office/drawing/2014/main" id="{0B3BEDA7-D8B3-43CD-97BB-E5C5F5BB6A3A}"/>
              </a:ext>
            </a:extLst>
          </p:cNvPr>
          <p:cNvSpPr txBox="1">
            <a:spLocks/>
          </p:cNvSpPr>
          <p:nvPr/>
        </p:nvSpPr>
        <p:spPr>
          <a:xfrm>
            <a:off x="514350" y="5331231"/>
            <a:ext cx="8300136"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ru-RU" sz="900" b="0" i="1" dirty="0"/>
              <a:t>* - в соответствии с Законом Республики Татарстан от 23.11.2022 № 82-ЗРТ «О бюджете Республики Татарстан на 2023 год и на плановый период 2024 и 2025 годов» (в редакции Закона Республики Татарстан от 18.12.2023 № 126-ЗРТ)</a:t>
            </a:r>
          </a:p>
        </p:txBody>
      </p:sp>
    </p:spTree>
    <p:extLst>
      <p:ext uri="{BB962C8B-B14F-4D97-AF65-F5344CB8AC3E}">
        <p14:creationId xmlns:p14="http://schemas.microsoft.com/office/powerpoint/2010/main" val="3977821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3775413188"/>
              </p:ext>
            </p:extLst>
          </p:nvPr>
        </p:nvGraphicFramePr>
        <p:xfrm>
          <a:off x="488208" y="1904428"/>
          <a:ext cx="8477250" cy="529845"/>
        </p:xfrm>
        <a:graphic>
          <a:graphicData uri="http://schemas.openxmlformats.org/drawingml/2006/table">
            <a:tbl>
              <a:tblPr firstRow="1" firstCol="1" bandRow="1">
                <a:tableStyleId>{5C22544A-7EE6-4342-B048-85BDC9FD1C3A}</a:tableStyleId>
              </a:tblPr>
              <a:tblGrid>
                <a:gridCol w="5905499">
                  <a:extLst>
                    <a:ext uri="{9D8B030D-6E8A-4147-A177-3AD203B41FA5}">
                      <a16:colId xmlns:a16="http://schemas.microsoft.com/office/drawing/2014/main" val="20000"/>
                    </a:ext>
                  </a:extLst>
                </a:gridCol>
                <a:gridCol w="1192798">
                  <a:extLst>
                    <a:ext uri="{9D8B030D-6E8A-4147-A177-3AD203B41FA5}">
                      <a16:colId xmlns:a16="http://schemas.microsoft.com/office/drawing/2014/main" val="20001"/>
                    </a:ext>
                  </a:extLst>
                </a:gridCol>
                <a:gridCol w="1378953">
                  <a:extLst>
                    <a:ext uri="{9D8B030D-6E8A-4147-A177-3AD203B41FA5}">
                      <a16:colId xmlns:a16="http://schemas.microsoft.com/office/drawing/2014/main" val="20002"/>
                    </a:ext>
                  </a:extLst>
                </a:gridCol>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 рублей)</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(план)</a:t>
                      </a: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685800" rtl="0" eaLnBrk="1" latinLnBrk="0" hangingPunct="1">
                        <a:spcAft>
                          <a:spcPts val="0"/>
                        </a:spcAft>
                      </a:pPr>
                      <a:r>
                        <a:rPr lang="ru-RU" sz="1000" b="1" kern="1200" dirty="0">
                          <a:solidFill>
                            <a:schemeClr val="tx1"/>
                          </a:solidFill>
                          <a:effectLst/>
                          <a:latin typeface="+mn-lt"/>
                          <a:ea typeface="+mn-ea"/>
                          <a:cs typeface="+mn-cs"/>
                        </a:rPr>
                        <a:t>2023 год</a:t>
                      </a:r>
                    </a:p>
                    <a:p>
                      <a:pPr marL="0" algn="ctr" defTabSz="685800" rtl="0" eaLnBrk="1" latinLnBrk="0" hangingPunct="1">
                        <a:spcAft>
                          <a:spcPts val="0"/>
                        </a:spcAft>
                      </a:pPr>
                      <a:r>
                        <a:rPr lang="ru-RU" sz="1000" b="1" kern="1200" dirty="0">
                          <a:solidFill>
                            <a:schemeClr val="tx1"/>
                          </a:solidFill>
                          <a:effectLst/>
                          <a:latin typeface="+mn-lt"/>
                          <a:ea typeface="+mn-ea"/>
                          <a:cs typeface="+mn-cs"/>
                        </a:rPr>
                        <a:t>(факт)</a:t>
                      </a: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6615">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67 996 603,5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67 817 513,2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3664923871"/>
              </p:ext>
            </p:extLst>
          </p:nvPr>
        </p:nvGraphicFramePr>
        <p:xfrm>
          <a:off x="488208" y="2560519"/>
          <a:ext cx="8477251" cy="2395167"/>
        </p:xfrm>
        <a:graphic>
          <a:graphicData uri="http://schemas.openxmlformats.org/drawingml/2006/table">
            <a:tbl>
              <a:tblPr firstRow="1" firstCol="1" bandRow="1">
                <a:tableStyleId>{5C22544A-7EE6-4342-B048-85BDC9FD1C3A}</a:tableStyleId>
              </a:tblPr>
              <a:tblGrid>
                <a:gridCol w="5913322">
                  <a:extLst>
                    <a:ext uri="{9D8B030D-6E8A-4147-A177-3AD203B41FA5}">
                      <a16:colId xmlns:a16="http://schemas.microsoft.com/office/drawing/2014/main" val="20000"/>
                    </a:ext>
                  </a:extLst>
                </a:gridCol>
                <a:gridCol w="1228715">
                  <a:extLst>
                    <a:ext uri="{9D8B030D-6E8A-4147-A177-3AD203B41FA5}">
                      <a16:colId xmlns:a16="http://schemas.microsoft.com/office/drawing/2014/main" val="20001"/>
                    </a:ext>
                  </a:extLst>
                </a:gridCol>
                <a:gridCol w="1335214">
                  <a:extLst>
                    <a:ext uri="{9D8B030D-6E8A-4147-A177-3AD203B41FA5}">
                      <a16:colId xmlns:a16="http://schemas.microsoft.com/office/drawing/2014/main" val="20002"/>
                    </a:ext>
                  </a:extLst>
                </a:gridCol>
              </a:tblGrid>
              <a:tr h="271269">
                <a:tc>
                  <a:txBody>
                    <a:bodyPr/>
                    <a:lstStyle/>
                    <a:p>
                      <a:pPr algn="ctr">
                        <a:spcAft>
                          <a:spcPts val="0"/>
                        </a:spcAft>
                      </a:pPr>
                      <a:r>
                        <a:rPr lang="ru-RU" sz="1000" b="1" dirty="0">
                          <a:solidFill>
                            <a:schemeClr val="tx1"/>
                          </a:solidFill>
                          <a:effectLst/>
                        </a:rPr>
                        <a:t>Целевые показатели реализации государственной</a:t>
                      </a:r>
                      <a:r>
                        <a:rPr lang="ru-RU" sz="1000" b="1" baseline="0" dirty="0">
                          <a:solidFill>
                            <a:schemeClr val="tx1"/>
                          </a:solidFill>
                          <a:effectLst/>
                        </a:rPr>
                        <a:t> программы</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a:solidFill>
                            <a:schemeClr val="tx1"/>
                          </a:solidFill>
                          <a:effectLst/>
                        </a:rPr>
                        <a:t>2023 год</a:t>
                      </a:r>
                    </a:p>
                    <a:p>
                      <a:pPr algn="ctr">
                        <a:spcAft>
                          <a:spcPts val="0"/>
                        </a:spcAft>
                      </a:pP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a:solidFill>
                            <a:schemeClr val="tx1"/>
                          </a:solidFill>
                          <a:effectLst/>
                        </a:rPr>
                        <a:t>2023 год</a:t>
                      </a:r>
                    </a:p>
                    <a:p>
                      <a:pPr algn="ctr">
                        <a:spcAft>
                          <a:spcPts val="0"/>
                        </a:spcAft>
                      </a:pPr>
                      <a:r>
                        <a:rPr lang="ru-RU" sz="1000" b="1"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8263">
                <a:tc>
                  <a:txBody>
                    <a:bodyPr/>
                    <a:lstStyle/>
                    <a:p>
                      <a:pPr>
                        <a:spcAft>
                          <a:spcPts val="0"/>
                        </a:spcAft>
                      </a:pPr>
                      <a:r>
                        <a:rPr lang="ru-RU" sz="1050" b="0" dirty="0">
                          <a:solidFill>
                            <a:schemeClr val="tx1"/>
                          </a:solidFill>
                          <a:effectLst/>
                        </a:rPr>
                        <a:t>Смертность от всех причин, случаев на 1 000 населения</a:t>
                      </a:r>
                      <a:endParaRPr lang="ru-RU" sz="1050" b="0"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a:solidFill>
                            <a:schemeClr val="tx1"/>
                          </a:solidFill>
                          <a:effectLst/>
                          <a:latin typeface="+mn-lt"/>
                          <a:ea typeface="Calibri"/>
                          <a:cs typeface="Times New Roman"/>
                        </a:rPr>
                        <a:t>15,0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a:solidFill>
                            <a:schemeClr val="tx1"/>
                          </a:solidFill>
                          <a:effectLst/>
                          <a:latin typeface="+mn-lt"/>
                          <a:ea typeface="Calibri"/>
                          <a:cs typeface="Times New Roman"/>
                        </a:rPr>
                        <a:t>10,7</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8263">
                <a:tc>
                  <a:txBody>
                    <a:bodyPr/>
                    <a:lstStyle/>
                    <a:p>
                      <a:pPr>
                        <a:spcAft>
                          <a:spcPts val="0"/>
                        </a:spcAft>
                      </a:pPr>
                      <a:r>
                        <a:rPr lang="ru-RU" sz="1050" b="0" dirty="0">
                          <a:solidFill>
                            <a:schemeClr val="tx1"/>
                          </a:solidFill>
                          <a:effectLst/>
                        </a:rPr>
                        <a:t>Младенческая смертность, случаев на 1 000 родившихся живыми</a:t>
                      </a:r>
                      <a:endParaRPr lang="ru-RU" sz="1050" b="0"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a:solidFill>
                            <a:schemeClr val="tx1"/>
                          </a:solidFill>
                          <a:effectLst/>
                          <a:latin typeface="+mn-lt"/>
                          <a:ea typeface="Calibri"/>
                          <a:cs typeface="Times New Roman"/>
                        </a:rPr>
                        <a:t>4,3</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a:solidFill>
                            <a:schemeClr val="tx1"/>
                          </a:solidFill>
                          <a:effectLst/>
                          <a:latin typeface="+mn-lt"/>
                          <a:ea typeface="Calibri"/>
                          <a:cs typeface="Times New Roman"/>
                        </a:rPr>
                        <a:t>3,1</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8263">
                <a:tc>
                  <a:txBody>
                    <a:bodyPr/>
                    <a:lstStyle/>
                    <a:p>
                      <a:pPr marL="0" algn="l" defTabSz="685800" rtl="0" eaLnBrk="1" latinLnBrk="0" hangingPunct="1">
                        <a:lnSpc>
                          <a:spcPct val="115000"/>
                        </a:lnSpc>
                        <a:spcAft>
                          <a:spcPts val="0"/>
                        </a:spcAft>
                      </a:pPr>
                      <a:r>
                        <a:rPr lang="ru-RU" sz="1050" b="0" strike="noStrike" kern="1200" dirty="0">
                          <a:solidFill>
                            <a:schemeClr val="tx1"/>
                          </a:solidFill>
                          <a:effectLst/>
                          <a:latin typeface="+mn-lt"/>
                          <a:ea typeface="+mn-ea"/>
                          <a:cs typeface="+mn-cs"/>
                        </a:rPr>
                        <a:t>Смертность детей в возрасте 0-17 лет, случаев на 100 тыс. населения соответствующего возраста</a:t>
                      </a: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15000"/>
                        </a:lnSpc>
                        <a:spcAft>
                          <a:spcPts val="0"/>
                        </a:spcAft>
                      </a:pPr>
                      <a:r>
                        <a:rPr lang="ru-RU" sz="1100" b="0" kern="1200" dirty="0">
                          <a:solidFill>
                            <a:schemeClr val="tx1"/>
                          </a:solidFill>
                          <a:effectLst/>
                          <a:latin typeface="+mn-lt"/>
                          <a:ea typeface="Calibri"/>
                          <a:cs typeface="Times New Roman"/>
                        </a:rPr>
                        <a:t>44,3</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15000"/>
                        </a:lnSpc>
                        <a:spcAft>
                          <a:spcPts val="0"/>
                        </a:spcAft>
                      </a:pPr>
                      <a:r>
                        <a:rPr lang="ru-RU" sz="1100" b="0" strike="noStrike" kern="1200" dirty="0">
                          <a:solidFill>
                            <a:schemeClr val="tx1"/>
                          </a:solidFill>
                          <a:effectLst/>
                          <a:latin typeface="+mn-lt"/>
                          <a:ea typeface="Calibri"/>
                          <a:cs typeface="Times New Roman"/>
                        </a:rPr>
                        <a:t>31,2</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8263">
                <a:tc>
                  <a:txBody>
                    <a:bodyPr/>
                    <a:lstStyle/>
                    <a:p>
                      <a:pPr>
                        <a:spcAft>
                          <a:spcPts val="0"/>
                        </a:spcAft>
                      </a:pPr>
                      <a:r>
                        <a:rPr lang="ru-RU" sz="1050" b="0" dirty="0">
                          <a:solidFill>
                            <a:schemeClr val="tx1"/>
                          </a:solidFill>
                          <a:effectLst/>
                        </a:rPr>
                        <a:t>Смертность населения от болезней системы кровообращения, случаев на 100 тыс. населения</a:t>
                      </a:r>
                      <a:endParaRPr lang="ru-RU" sz="1050" b="0"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a:solidFill>
                            <a:schemeClr val="tx1"/>
                          </a:solidFill>
                          <a:effectLst/>
                          <a:latin typeface="+mn-lt"/>
                          <a:ea typeface="Calibri"/>
                          <a:cs typeface="Times New Roman"/>
                        </a:rPr>
                        <a:t>523,2  </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a:solidFill>
                            <a:schemeClr val="tx1"/>
                          </a:solidFill>
                          <a:effectLst/>
                          <a:latin typeface="+mn-lt"/>
                          <a:ea typeface="Calibri"/>
                          <a:cs typeface="Times New Roman"/>
                        </a:rPr>
                        <a:t>498,0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8263">
                <a:tc>
                  <a:txBody>
                    <a:bodyPr/>
                    <a:lstStyle/>
                    <a:p>
                      <a:pPr marL="0" algn="l" defTabSz="685800" rtl="0" eaLnBrk="1" latinLnBrk="0" hangingPunct="1">
                        <a:lnSpc>
                          <a:spcPct val="115000"/>
                        </a:lnSpc>
                        <a:spcAft>
                          <a:spcPts val="0"/>
                        </a:spcAft>
                      </a:pPr>
                      <a:r>
                        <a:rPr lang="ru-RU" sz="1050" b="0" strike="noStrike" kern="1200" dirty="0">
                          <a:solidFill>
                            <a:schemeClr val="tx1"/>
                          </a:solidFill>
                          <a:effectLst/>
                          <a:latin typeface="+mn-lt"/>
                          <a:ea typeface="+mn-ea"/>
                          <a:cs typeface="+mn-cs"/>
                        </a:rPr>
                        <a:t>Смертность населения от новообразований, в том числе от злокачественных, случаев на </a:t>
                      </a:r>
                      <a:br>
                        <a:rPr lang="ru-RU" sz="1050" b="0" strike="noStrike" kern="1200" dirty="0">
                          <a:solidFill>
                            <a:schemeClr val="tx1"/>
                          </a:solidFill>
                          <a:effectLst/>
                          <a:latin typeface="+mn-lt"/>
                          <a:ea typeface="+mn-ea"/>
                          <a:cs typeface="+mn-cs"/>
                        </a:rPr>
                      </a:br>
                      <a:r>
                        <a:rPr lang="ru-RU" sz="1050" b="0" strike="noStrike" kern="1200" dirty="0">
                          <a:solidFill>
                            <a:schemeClr val="tx1"/>
                          </a:solidFill>
                          <a:effectLst/>
                          <a:latin typeface="+mn-lt"/>
                          <a:ea typeface="+mn-ea"/>
                          <a:cs typeface="+mn-cs"/>
                        </a:rPr>
                        <a:t>100 тыс. населения</a:t>
                      </a: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15000"/>
                        </a:lnSpc>
                        <a:spcAft>
                          <a:spcPts val="0"/>
                        </a:spcAft>
                      </a:pPr>
                      <a:r>
                        <a:rPr lang="ru-RU" sz="1050" b="0" strike="noStrike" kern="1200" dirty="0">
                          <a:solidFill>
                            <a:schemeClr val="tx1"/>
                          </a:solidFill>
                          <a:effectLst/>
                          <a:latin typeface="+mn-lt"/>
                          <a:ea typeface="+mn-ea"/>
                          <a:cs typeface="+mn-cs"/>
                        </a:rPr>
                        <a:t>182,3</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15000"/>
                        </a:lnSpc>
                        <a:spcAft>
                          <a:spcPts val="0"/>
                        </a:spcAft>
                      </a:pPr>
                      <a:r>
                        <a:rPr lang="ru-RU" sz="1050" b="0" strike="noStrike" kern="1200" dirty="0">
                          <a:solidFill>
                            <a:schemeClr val="tx1"/>
                          </a:solidFill>
                          <a:effectLst/>
                          <a:latin typeface="+mn-lt"/>
                          <a:ea typeface="+mn-ea"/>
                          <a:cs typeface="+mn-cs"/>
                        </a:rPr>
                        <a:t>175,7</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78263">
                <a:tc>
                  <a:txBody>
                    <a:bodyPr/>
                    <a:lstStyle/>
                    <a:p>
                      <a:pPr marL="0" algn="l" defTabSz="685800" rtl="0" eaLnBrk="1" latinLnBrk="0" hangingPunct="1">
                        <a:lnSpc>
                          <a:spcPct val="115000"/>
                        </a:lnSpc>
                        <a:spcAft>
                          <a:spcPts val="0"/>
                        </a:spcAft>
                      </a:pPr>
                      <a:r>
                        <a:rPr lang="ru-RU" sz="1050" b="0" kern="1200" dirty="0">
                          <a:solidFill>
                            <a:schemeClr val="tx1"/>
                          </a:solidFill>
                          <a:effectLst/>
                          <a:latin typeface="+mn-lt"/>
                          <a:ea typeface="+mn-ea"/>
                          <a:cs typeface="+mn-cs"/>
                        </a:rPr>
                        <a:t>Смертность от туберкулеза, случаев на 100 тыс. населения</a:t>
                      </a: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dirty="0">
                          <a:solidFill>
                            <a:schemeClr val="tx1"/>
                          </a:solidFill>
                          <a:effectLst/>
                          <a:latin typeface="Arial"/>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dirty="0">
                          <a:solidFill>
                            <a:schemeClr val="tx1"/>
                          </a:solidFill>
                          <a:effectLst/>
                          <a:latin typeface="Arial"/>
                        </a:rPr>
                        <a:t>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78263">
                <a:tc>
                  <a:txBody>
                    <a:bodyPr/>
                    <a:lstStyle/>
                    <a:p>
                      <a:pPr marL="0" algn="l" defTabSz="685800" rtl="0" eaLnBrk="1" latinLnBrk="0" hangingPunct="1">
                        <a:lnSpc>
                          <a:spcPct val="115000"/>
                        </a:lnSpc>
                        <a:spcAft>
                          <a:spcPts val="0"/>
                        </a:spcAft>
                      </a:pPr>
                      <a:r>
                        <a:rPr lang="ru-RU" sz="1050" b="0" kern="1200" dirty="0">
                          <a:solidFill>
                            <a:schemeClr val="tx1"/>
                          </a:solidFill>
                          <a:effectLst/>
                          <a:latin typeface="+mn-lt"/>
                          <a:ea typeface="+mn-ea"/>
                          <a:cs typeface="+mn-cs"/>
                        </a:rPr>
                        <a:t>Смертность населения в трудоспособном возрасте, случаев на 100 тыс. населения</a:t>
                      </a: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dirty="0">
                          <a:solidFill>
                            <a:schemeClr val="tx1"/>
                          </a:solidFill>
                          <a:effectLst/>
                          <a:latin typeface="Arial"/>
                        </a:rPr>
                        <a:t>490,0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dirty="0">
                          <a:solidFill>
                            <a:schemeClr val="tx1"/>
                          </a:solidFill>
                          <a:effectLst/>
                          <a:latin typeface="Arial"/>
                        </a:rPr>
                        <a:t>457,3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78263">
                <a:tc>
                  <a:txBody>
                    <a:bodyPr/>
                    <a:lstStyle/>
                    <a:p>
                      <a:pPr marL="0" algn="l" defTabSz="685800" rtl="0" eaLnBrk="1" latinLnBrk="0" hangingPunct="1">
                        <a:lnSpc>
                          <a:spcPct val="115000"/>
                        </a:lnSpc>
                        <a:spcAft>
                          <a:spcPts val="0"/>
                        </a:spcAft>
                      </a:pPr>
                      <a:r>
                        <a:rPr lang="ru-RU" sz="1050" b="0" kern="1200" dirty="0">
                          <a:solidFill>
                            <a:schemeClr val="tx1"/>
                          </a:solidFill>
                          <a:effectLst/>
                          <a:latin typeface="+mn-lt"/>
                          <a:ea typeface="+mn-ea"/>
                          <a:cs typeface="+mn-cs"/>
                        </a:rPr>
                        <a:t>Оценка</a:t>
                      </a:r>
                      <a:r>
                        <a:rPr lang="ru-RU" sz="1050" b="0" kern="1200" baseline="0" dirty="0">
                          <a:solidFill>
                            <a:schemeClr val="tx1"/>
                          </a:solidFill>
                          <a:effectLst/>
                          <a:latin typeface="+mn-lt"/>
                          <a:ea typeface="+mn-ea"/>
                          <a:cs typeface="+mn-cs"/>
                        </a:rPr>
                        <a:t> общественного мнения по удовлетворенности населения медицинской помощью</a:t>
                      </a:r>
                      <a:r>
                        <a:rPr lang="ru-RU" sz="1050" b="0" kern="1200" dirty="0">
                          <a:solidFill>
                            <a:schemeClr val="tx1"/>
                          </a:solidFill>
                          <a:effectLst/>
                          <a:latin typeface="+mn-lt"/>
                          <a:ea typeface="+mn-ea"/>
                          <a:cs typeface="+mn-cs"/>
                        </a:rPr>
                        <a:t>, процентов</a:t>
                      </a: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dirty="0">
                          <a:solidFill>
                            <a:schemeClr val="tx1"/>
                          </a:solidFill>
                          <a:effectLst/>
                          <a:latin typeface="Arial"/>
                        </a:rPr>
                        <a:t>55,0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dirty="0">
                          <a:solidFill>
                            <a:schemeClr val="tx1"/>
                          </a:solidFill>
                          <a:effectLst/>
                          <a:latin typeface="Arial"/>
                        </a:rPr>
                        <a:t>59,3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5" name="Rectangle 4"/>
          <p:cNvSpPr>
            <a:spLocks noChangeArrowheads="1"/>
          </p:cNvSpPr>
          <p:nvPr/>
        </p:nvSpPr>
        <p:spPr bwMode="auto">
          <a:xfrm>
            <a:off x="488208" y="1007821"/>
            <a:ext cx="82676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Цели: </a:t>
            </a:r>
            <a:r>
              <a:rPr kumimoji="0" lang="ru-RU" altLang="ru-RU" sz="1200" i="0" u="none" strike="noStrike" cap="none" normalizeH="0" baseline="0" dirty="0">
                <a:ln>
                  <a:noFill/>
                </a:ln>
                <a:effectLst/>
                <a:latin typeface="Arial" panose="020B0604020202020204" pitchFamily="34" charset="0"/>
                <a:ea typeface="Times New Roman" panose="02020603050405020304" pitchFamily="18" charset="0"/>
              </a:rPr>
              <a:t>увеличение к 2025 году</a:t>
            </a:r>
            <a:r>
              <a:rPr kumimoji="0" lang="ru-RU" altLang="ru-RU" sz="1200" i="0" u="none" strike="noStrike" cap="none" normalizeH="0" dirty="0">
                <a:ln>
                  <a:noFill/>
                </a:ln>
                <a:effectLst/>
                <a:latin typeface="Arial" panose="020B0604020202020204" pitchFamily="34" charset="0"/>
                <a:ea typeface="Times New Roman" panose="02020603050405020304" pitchFamily="18" charset="0"/>
              </a:rPr>
              <a:t> ожидаемой продолжительности жизни при рождении;</a:t>
            </a:r>
          </a:p>
          <a:p>
            <a:pPr marL="0" marR="0" lvl="0" indent="0" algn="just" defTabSz="914400" rtl="0" eaLnBrk="0" fontAlgn="base" latinLnBrk="0" hangingPunct="0">
              <a:lnSpc>
                <a:spcPct val="100000"/>
              </a:lnSpc>
              <a:spcBef>
                <a:spcPct val="0"/>
              </a:spcBef>
              <a:spcAft>
                <a:spcPct val="0"/>
              </a:spcAft>
              <a:buClrTx/>
              <a:buSzTx/>
              <a:buFontTx/>
              <a:buNone/>
              <a:tabLst/>
            </a:pPr>
            <a:r>
              <a:rPr lang="ru-RU" altLang="ru-RU" sz="1200" baseline="0" dirty="0">
                <a:latin typeface="Arial" panose="020B0604020202020204" pitchFamily="34" charset="0"/>
              </a:rPr>
              <a:t>снижение к</a:t>
            </a:r>
            <a:r>
              <a:rPr lang="ru-RU" altLang="ru-RU" sz="1200" dirty="0">
                <a:latin typeface="Arial" panose="020B0604020202020204" pitchFamily="34" charset="0"/>
              </a:rPr>
              <a:t> 2025 году смертности населения в трудоспособном возрасте, смертности от болезней системы кровообращения, от новообразований (в том числе злокачественных), младенческой смертности;</a:t>
            </a:r>
          </a:p>
          <a:p>
            <a:r>
              <a:rPr lang="ru-RU" sz="1200" dirty="0"/>
              <a:t>повышение к 2025 году оценки общественного мнения по удовлетворенности населения медицинской помощью.</a:t>
            </a:r>
          </a:p>
        </p:txBody>
      </p:sp>
      <p:sp>
        <p:nvSpPr>
          <p:cNvPr id="2" name="Скругленный прямоугольник 1"/>
          <p:cNvSpPr/>
          <p:nvPr/>
        </p:nvSpPr>
        <p:spPr>
          <a:xfrm>
            <a:off x="596265" y="162857"/>
            <a:ext cx="794385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b="1" dirty="0">
                <a:latin typeface="Arial" panose="020B0604020202020204" pitchFamily="34" charset="0"/>
                <a:ea typeface="Times New Roman" panose="02020603050405020304" pitchFamily="18" charset="0"/>
              </a:rPr>
              <a:t>1. Государственная программа </a:t>
            </a:r>
            <a:br>
              <a:rPr lang="ru-RU" altLang="ru-RU" b="1" dirty="0">
                <a:latin typeface="Arial" panose="020B0604020202020204" pitchFamily="34" charset="0"/>
                <a:ea typeface="Times New Roman" panose="02020603050405020304" pitchFamily="18" charset="0"/>
              </a:rPr>
            </a:br>
            <a:r>
              <a:rPr lang="ru-RU" altLang="ru-RU" b="1" dirty="0">
                <a:latin typeface="Arial" panose="020B0604020202020204" pitchFamily="34" charset="0"/>
                <a:ea typeface="Times New Roman" panose="02020603050405020304" pitchFamily="18" charset="0"/>
              </a:rPr>
              <a:t>«Развитие здравоохранения Республики Татарстан»  </a:t>
            </a:r>
            <a:endParaRPr lang="ru-RU" altLang="ru-RU" dirty="0">
              <a:latin typeface="Arial" panose="020B0604020202020204" pitchFamily="34" charset="0"/>
            </a:endParaRPr>
          </a:p>
        </p:txBody>
      </p:sp>
      <p:sp>
        <p:nvSpPr>
          <p:cNvPr id="6" name="Прямоугольник 5"/>
          <p:cNvSpPr/>
          <p:nvPr/>
        </p:nvSpPr>
        <p:spPr>
          <a:xfrm>
            <a:off x="514350" y="5533880"/>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здравоохранения Республики Татарстан</a:t>
            </a:r>
          </a:p>
        </p:txBody>
      </p:sp>
      <p:sp>
        <p:nvSpPr>
          <p:cNvPr id="7" name="Прямоугольник 6"/>
          <p:cNvSpPr/>
          <p:nvPr/>
        </p:nvSpPr>
        <p:spPr>
          <a:xfrm>
            <a:off x="539115" y="5771384"/>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a:t>
            </a:r>
            <a:r>
              <a:rPr lang="en-US" sz="1000" b="1" i="1" dirty="0">
                <a:solidFill>
                  <a:schemeClr val="accent6"/>
                </a:solidFill>
              </a:rPr>
              <a:t> http://minzdrav.tatarstan.ru</a:t>
            </a:r>
            <a:endParaRPr lang="ru-RU" sz="1000" b="1" i="1" dirty="0">
              <a:solidFill>
                <a:schemeClr val="accent6"/>
              </a:solidFill>
            </a:endParaRPr>
          </a:p>
        </p:txBody>
      </p:sp>
    </p:spTree>
    <p:extLst>
      <p:ext uri="{BB962C8B-B14F-4D97-AF65-F5344CB8AC3E}">
        <p14:creationId xmlns:p14="http://schemas.microsoft.com/office/powerpoint/2010/main" val="2292561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1685681755"/>
              </p:ext>
            </p:extLst>
          </p:nvPr>
        </p:nvGraphicFramePr>
        <p:xfrm>
          <a:off x="539115" y="2600773"/>
          <a:ext cx="8477250" cy="529845"/>
        </p:xfrm>
        <a:graphic>
          <a:graphicData uri="http://schemas.openxmlformats.org/drawingml/2006/table">
            <a:tbl>
              <a:tblPr firstRow="1" firstCol="1" bandRow="1">
                <a:tableStyleId>{5C22544A-7EE6-4342-B048-85BDC9FD1C3A}</a:tableStyleId>
              </a:tblPr>
              <a:tblGrid>
                <a:gridCol w="5905499">
                  <a:extLst>
                    <a:ext uri="{9D8B030D-6E8A-4147-A177-3AD203B41FA5}">
                      <a16:colId xmlns:a16="http://schemas.microsoft.com/office/drawing/2014/main" val="20000"/>
                    </a:ext>
                  </a:extLst>
                </a:gridCol>
                <a:gridCol w="1209675">
                  <a:extLst>
                    <a:ext uri="{9D8B030D-6E8A-4147-A177-3AD203B41FA5}">
                      <a16:colId xmlns:a16="http://schemas.microsoft.com/office/drawing/2014/main" val="20001"/>
                    </a:ext>
                  </a:extLst>
                </a:gridCol>
                <a:gridCol w="1362076">
                  <a:extLst>
                    <a:ext uri="{9D8B030D-6E8A-4147-A177-3AD203B41FA5}">
                      <a16:colId xmlns:a16="http://schemas.microsoft.com/office/drawing/2014/main" val="20002"/>
                    </a:ext>
                  </a:extLst>
                </a:gridCol>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 рублей)</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(план)</a:t>
                      </a: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(факт)</a:t>
                      </a: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6615">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91 755 582,2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91 785 526,9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15" name="Rectangle 4"/>
          <p:cNvSpPr>
            <a:spLocks noChangeArrowheads="1"/>
          </p:cNvSpPr>
          <p:nvPr/>
        </p:nvSpPr>
        <p:spPr bwMode="auto">
          <a:xfrm>
            <a:off x="539114" y="1185291"/>
            <a:ext cx="83824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ru-RU" altLang="ru-RU" sz="1200" b="1" i="0" u="none" strike="noStrike" cap="none" normalizeH="0" baseline="0" dirty="0">
                <a:ln>
                  <a:noFill/>
                </a:ln>
                <a:effectLst/>
                <a:latin typeface="Arial" panose="020B0604020202020204" pitchFamily="34" charset="0"/>
                <a:ea typeface="Times New Roman" panose="02020603050405020304" pitchFamily="18" charset="0"/>
              </a:rPr>
              <a:t>Цели:</a:t>
            </a:r>
            <a:r>
              <a:rPr kumimoji="0" lang="en-US" altLang="ru-RU" sz="1200" b="1" i="0" u="none" strike="noStrike" cap="none" normalizeH="0" baseline="0" dirty="0">
                <a:ln>
                  <a:noFill/>
                </a:ln>
                <a:effectLst/>
                <a:latin typeface="Arial" panose="020B0604020202020204" pitchFamily="34" charset="0"/>
                <a:ea typeface="Times New Roman" panose="02020603050405020304" pitchFamily="18" charset="0"/>
              </a:rPr>
              <a:t> </a:t>
            </a:r>
            <a:r>
              <a:rPr lang="ru-RU" altLang="ru-RU" sz="1200" dirty="0">
                <a:latin typeface="Arial" panose="020B0604020202020204" pitchFamily="34" charset="0"/>
                <a:ea typeface="Times New Roman" panose="02020603050405020304" pitchFamily="18" charset="0"/>
              </a:rPr>
              <a:t>обеспечение высокого качества образования в Республике Татарстан в соответствии с меняющимися запросами населения и перспективными задачами развития общества и экономики Республики Татарстан;</a:t>
            </a:r>
          </a:p>
          <a:p>
            <a:pPr lvl="0" algn="just" eaLnBrk="0" fontAlgn="base" hangingPunct="0">
              <a:spcBef>
                <a:spcPct val="0"/>
              </a:spcBef>
              <a:spcAft>
                <a:spcPct val="0"/>
              </a:spcAft>
            </a:pPr>
            <a:r>
              <a:rPr kumimoji="0" lang="ru-RU" altLang="ru-RU" sz="1200" i="0" u="none" strike="noStrike" cap="none" normalizeH="0" baseline="0" dirty="0">
                <a:ln>
                  <a:noFill/>
                </a:ln>
                <a:effectLst/>
                <a:latin typeface="Arial" panose="020B0604020202020204" pitchFamily="34" charset="0"/>
              </a:rPr>
              <a:t>обеспечение глобальной конкурентоспособности российского образования, вхождение Российской Федерации в число 10 стран мира по качеству общего образования;</a:t>
            </a:r>
          </a:p>
          <a:p>
            <a:pPr lvl="0" algn="just" eaLnBrk="0" fontAlgn="base" hangingPunct="0">
              <a:spcBef>
                <a:spcPct val="0"/>
              </a:spcBef>
              <a:spcAft>
                <a:spcPct val="0"/>
              </a:spcAft>
            </a:pPr>
            <a:r>
              <a:rPr lang="ru-RU" altLang="ru-RU" sz="1200" dirty="0">
                <a:latin typeface="Arial" panose="020B0604020202020204" pitchFamily="34" charset="0"/>
              </a:rPr>
              <a:t>воспитание гармонично развитой и социально ответственной личности на основе духовно-нравственных ценностей народов Российской Федерации, исторических и национально-культурных традиций</a:t>
            </a:r>
            <a:endParaRPr kumimoji="0" lang="ru-RU" altLang="ru-RU" sz="1200" i="0" u="none" strike="noStrike" cap="none" normalizeH="0" baseline="0" dirty="0">
              <a:ln>
                <a:noFill/>
              </a:ln>
              <a:effectLst/>
              <a:latin typeface="Arial" panose="020B0604020202020204" pitchFamily="34" charset="0"/>
            </a:endParaRPr>
          </a:p>
        </p:txBody>
      </p:sp>
      <p:sp>
        <p:nvSpPr>
          <p:cNvPr id="2" name="Скругленный прямоугольник 1"/>
          <p:cNvSpPr/>
          <p:nvPr/>
        </p:nvSpPr>
        <p:spPr>
          <a:xfrm>
            <a:off x="539115" y="298652"/>
            <a:ext cx="794385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b="1" dirty="0">
                <a:latin typeface="Arial" panose="020B0604020202020204" pitchFamily="34" charset="0"/>
                <a:ea typeface="Times New Roman" panose="02020603050405020304" pitchFamily="18" charset="0"/>
              </a:rPr>
              <a:t>2. Государственная программа «Развитие образования и науки Республики Татарстан»</a:t>
            </a:r>
          </a:p>
        </p:txBody>
      </p:sp>
      <p:graphicFrame>
        <p:nvGraphicFramePr>
          <p:cNvPr id="3" name="Таблица 2"/>
          <p:cNvGraphicFramePr>
            <a:graphicFrameLocks noGrp="1"/>
          </p:cNvGraphicFramePr>
          <p:nvPr>
            <p:extLst>
              <p:ext uri="{D42A27DB-BD31-4B8C-83A1-F6EECF244321}">
                <p14:modId xmlns:p14="http://schemas.microsoft.com/office/powerpoint/2010/main" val="1900873701"/>
              </p:ext>
            </p:extLst>
          </p:nvPr>
        </p:nvGraphicFramePr>
        <p:xfrm>
          <a:off x="553403" y="3212292"/>
          <a:ext cx="8456294" cy="1785206"/>
        </p:xfrm>
        <a:graphic>
          <a:graphicData uri="http://schemas.openxmlformats.org/drawingml/2006/table">
            <a:tbl>
              <a:tblPr>
                <a:tableStyleId>{5C22544A-7EE6-4342-B048-85BDC9FD1C3A}</a:tableStyleId>
              </a:tblPr>
              <a:tblGrid>
                <a:gridCol w="5903594">
                  <a:extLst>
                    <a:ext uri="{9D8B030D-6E8A-4147-A177-3AD203B41FA5}">
                      <a16:colId xmlns:a16="http://schemas.microsoft.com/office/drawing/2014/main" val="20000"/>
                    </a:ext>
                  </a:extLst>
                </a:gridCol>
                <a:gridCol w="1211580">
                  <a:extLst>
                    <a:ext uri="{9D8B030D-6E8A-4147-A177-3AD203B41FA5}">
                      <a16:colId xmlns:a16="http://schemas.microsoft.com/office/drawing/2014/main" val="20001"/>
                    </a:ext>
                  </a:extLst>
                </a:gridCol>
                <a:gridCol w="1341120">
                  <a:extLst>
                    <a:ext uri="{9D8B030D-6E8A-4147-A177-3AD203B41FA5}">
                      <a16:colId xmlns:a16="http://schemas.microsoft.com/office/drawing/2014/main" val="20002"/>
                    </a:ext>
                  </a:extLst>
                </a:gridCol>
              </a:tblGrid>
              <a:tr h="303952">
                <a:tc>
                  <a:txBody>
                    <a:bodyPr/>
                    <a:lstStyle/>
                    <a:p>
                      <a:pPr algn="ctr" fontAlgn="ctr"/>
                      <a:r>
                        <a:rPr lang="ru-RU" sz="1000" b="1" i="0" u="none" strike="noStrike" dirty="0">
                          <a:solidFill>
                            <a:schemeClr val="tx1"/>
                          </a:solidFill>
                          <a:effectLst/>
                          <a:latin typeface="+mn-lt"/>
                        </a:rPr>
                        <a:t>Целевые показатели реализации государственной программы</a:t>
                      </a:r>
                    </a:p>
                  </a:txBody>
                  <a:tcPr marL="5554" marR="5554" marT="555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latin typeface="+mn-lt"/>
                        </a:rPr>
                        <a:t>2023 год </a:t>
                      </a:r>
                    </a:p>
                    <a:p>
                      <a:pPr algn="ctr" fontAlgn="ctr"/>
                      <a:r>
                        <a:rPr lang="ru-RU" sz="1000" b="1" u="none" strike="noStrike" dirty="0">
                          <a:solidFill>
                            <a:schemeClr val="tx1"/>
                          </a:solidFill>
                          <a:effectLst/>
                          <a:latin typeface="+mn-lt"/>
                        </a:rPr>
                        <a:t>(план)</a:t>
                      </a:r>
                      <a:endParaRPr lang="ru-RU" sz="1000" b="1" i="0" u="none" strike="noStrike" dirty="0">
                        <a:solidFill>
                          <a:schemeClr val="tx1"/>
                        </a:solidFill>
                        <a:effectLst/>
                        <a:latin typeface="+mn-lt"/>
                      </a:endParaRPr>
                    </a:p>
                  </a:txBody>
                  <a:tcPr marL="5554" marR="5554" marT="555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latin typeface="+mn-lt"/>
                        </a:rPr>
                        <a:t>2023 год </a:t>
                      </a:r>
                    </a:p>
                    <a:p>
                      <a:pPr algn="ctr" fontAlgn="ctr"/>
                      <a:r>
                        <a:rPr lang="ru-RU" sz="1000" b="1" u="none" strike="noStrike" dirty="0">
                          <a:solidFill>
                            <a:schemeClr val="tx1"/>
                          </a:solidFill>
                          <a:effectLst/>
                          <a:latin typeface="+mn-lt"/>
                        </a:rPr>
                        <a:t>(факт)</a:t>
                      </a:r>
                      <a:endParaRPr lang="ru-RU" sz="1000" b="1" i="0" u="none" strike="noStrike" dirty="0">
                        <a:solidFill>
                          <a:schemeClr val="tx1"/>
                        </a:solidFill>
                        <a:effectLst/>
                        <a:latin typeface="+mn-lt"/>
                      </a:endParaRPr>
                    </a:p>
                  </a:txBody>
                  <a:tcPr marL="5554" marR="5554" marT="555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92952">
                <a:tc>
                  <a:txBody>
                    <a:bodyPr/>
                    <a:lstStyle/>
                    <a:p>
                      <a:pPr algn="just" fontAlgn="b"/>
                      <a:r>
                        <a:rPr lang="ru-RU" sz="1000" b="0" i="0" u="none" strike="noStrike" dirty="0">
                          <a:solidFill>
                            <a:schemeClr val="tx1"/>
                          </a:solidFill>
                          <a:effectLst/>
                          <a:latin typeface="+mn-lt"/>
                        </a:rPr>
                        <a:t>Отношение численности детей в возрасте от 3 до 7 лет, получающих дошкольное образование в текущем году, к сумме численности детей в возрасте от 3 до 7 лет, получающих дошкольное образование в текущем году, и численности детей в возрасте от 3 до 7 лет, находящихся в очереди на получение в текущем году дошкольного образования, процентов</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u="none" strike="noStrike" kern="1200" dirty="0">
                          <a:solidFill>
                            <a:schemeClr val="tx1"/>
                          </a:solidFill>
                          <a:effectLst/>
                          <a:latin typeface="+mn-lt"/>
                          <a:ea typeface="+mn-ea"/>
                          <a:cs typeface="+mn-cs"/>
                        </a:rPr>
                        <a:t>99,0</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u="none" strike="noStrike" kern="1200" dirty="0">
                          <a:solidFill>
                            <a:schemeClr val="tx1"/>
                          </a:solidFill>
                          <a:effectLst/>
                          <a:latin typeface="+mn-lt"/>
                          <a:ea typeface="+mn-ea"/>
                          <a:cs typeface="+mn-cs"/>
                        </a:rPr>
                        <a:t>100,0</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2124">
                <a:tc>
                  <a:txBody>
                    <a:bodyPr/>
                    <a:lstStyle/>
                    <a:p>
                      <a:pPr marL="0" marR="0" lvl="0" indent="0" algn="just" defTabSz="685800" rtl="0" eaLnBrk="1" fontAlgn="b" latinLnBrk="0" hangingPunct="1">
                        <a:lnSpc>
                          <a:spcPct val="100000"/>
                        </a:lnSpc>
                        <a:spcBef>
                          <a:spcPts val="0"/>
                        </a:spcBef>
                        <a:spcAft>
                          <a:spcPts val="0"/>
                        </a:spcAft>
                        <a:buClrTx/>
                        <a:buSzTx/>
                        <a:buFontTx/>
                        <a:buNone/>
                        <a:tabLst/>
                        <a:defRPr/>
                      </a:pPr>
                      <a:r>
                        <a:rPr lang="ru-RU" sz="1000" b="0" i="0" u="none" strike="noStrike" kern="1200" baseline="0" dirty="0">
                          <a:solidFill>
                            <a:schemeClr val="tx1"/>
                          </a:solidFill>
                          <a:latin typeface="+mn-lt"/>
                          <a:ea typeface="+mn-ea"/>
                          <a:cs typeface="+mn-cs"/>
                        </a:rPr>
                        <a:t>Доля педагогических работников общеобразовательных организаций, прошедших повышение квалификации, в том числе в центрах непрерывного повышения профессионального мастерства, процентов</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u="none" strike="noStrike" kern="1200" dirty="0">
                          <a:solidFill>
                            <a:schemeClr val="tx1"/>
                          </a:solidFill>
                          <a:effectLst/>
                          <a:latin typeface="+mn-lt"/>
                          <a:ea typeface="+mn-ea"/>
                          <a:cs typeface="+mn-cs"/>
                        </a:rPr>
                        <a:t>71,5</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u="none" strike="noStrike" kern="1200" dirty="0">
                          <a:solidFill>
                            <a:schemeClr val="tx1"/>
                          </a:solidFill>
                          <a:effectLst/>
                          <a:latin typeface="+mn-lt"/>
                          <a:ea typeface="+mn-ea"/>
                          <a:cs typeface="+mn-cs"/>
                        </a:rPr>
                        <a:t>100,0</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8052">
                <a:tc>
                  <a:txBody>
                    <a:bodyPr/>
                    <a:lstStyle/>
                    <a:p>
                      <a:r>
                        <a:rPr lang="ru-RU" sz="1000" b="0" i="0" u="none" strike="noStrike" kern="1200" baseline="0" dirty="0">
                          <a:solidFill>
                            <a:schemeClr val="tx1"/>
                          </a:solidFill>
                          <a:latin typeface="+mn-lt"/>
                          <a:ea typeface="+mn-ea"/>
                          <a:cs typeface="+mn-cs"/>
                        </a:rPr>
                        <a:t>Доля детей и молодежи в возрасте от 7 до 35 лет, у которых выявлены выдающиеся способности и таланты, процентов</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u="none" strike="noStrike" kern="1200" dirty="0">
                          <a:solidFill>
                            <a:schemeClr val="tx1"/>
                          </a:solidFill>
                          <a:effectLst/>
                          <a:latin typeface="+mn-lt"/>
                          <a:ea typeface="+mn-ea"/>
                          <a:cs typeface="+mn-cs"/>
                        </a:rPr>
                        <a:t>1,4</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u="none" strike="noStrike" kern="1200" dirty="0">
                          <a:solidFill>
                            <a:schemeClr val="tx1"/>
                          </a:solidFill>
                          <a:effectLst/>
                          <a:latin typeface="+mn-lt"/>
                          <a:ea typeface="+mn-ea"/>
                          <a:cs typeface="+mn-cs"/>
                        </a:rPr>
                        <a:t>1,47</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6" name="Прямоугольник 5"/>
          <p:cNvSpPr/>
          <p:nvPr/>
        </p:nvSpPr>
        <p:spPr>
          <a:xfrm>
            <a:off x="609600" y="5780101"/>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образования и науки Республики Татарстан</a:t>
            </a:r>
          </a:p>
        </p:txBody>
      </p:sp>
      <p:sp>
        <p:nvSpPr>
          <p:cNvPr id="7" name="Прямоугольник 6"/>
          <p:cNvSpPr/>
          <p:nvPr/>
        </p:nvSpPr>
        <p:spPr>
          <a:xfrm>
            <a:off x="532664" y="5971439"/>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a:t>
            </a:r>
            <a:r>
              <a:rPr lang="en-US" sz="1000" b="1" i="1" dirty="0">
                <a:solidFill>
                  <a:schemeClr val="accent6"/>
                </a:solidFill>
              </a:rPr>
              <a:t> http://mon.tatarstan.ru</a:t>
            </a:r>
            <a:endParaRPr lang="ru-RU" sz="1000" b="1" i="1" dirty="0">
              <a:solidFill>
                <a:schemeClr val="accent6"/>
              </a:solidFill>
            </a:endParaRPr>
          </a:p>
        </p:txBody>
      </p:sp>
    </p:spTree>
    <p:extLst>
      <p:ext uri="{BB962C8B-B14F-4D97-AF65-F5344CB8AC3E}">
        <p14:creationId xmlns:p14="http://schemas.microsoft.com/office/powerpoint/2010/main" val="4227011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613660550"/>
              </p:ext>
            </p:extLst>
          </p:nvPr>
        </p:nvGraphicFramePr>
        <p:xfrm>
          <a:off x="556885" y="1664148"/>
          <a:ext cx="8158747" cy="2944648"/>
        </p:xfrm>
        <a:graphic>
          <a:graphicData uri="http://schemas.openxmlformats.org/drawingml/2006/table">
            <a:tbl>
              <a:tblPr firstRow="1" firstCol="1" bandRow="1">
                <a:tableStyleId>{5940675A-B579-460E-94D1-54222C63F5DA}</a:tableStyleId>
              </a:tblPr>
              <a:tblGrid>
                <a:gridCol w="5802301">
                  <a:extLst>
                    <a:ext uri="{9D8B030D-6E8A-4147-A177-3AD203B41FA5}">
                      <a16:colId xmlns:a16="http://schemas.microsoft.com/office/drawing/2014/main" val="20000"/>
                    </a:ext>
                  </a:extLst>
                </a:gridCol>
                <a:gridCol w="1287507">
                  <a:extLst>
                    <a:ext uri="{9D8B030D-6E8A-4147-A177-3AD203B41FA5}">
                      <a16:colId xmlns:a16="http://schemas.microsoft.com/office/drawing/2014/main" val="20001"/>
                    </a:ext>
                  </a:extLst>
                </a:gridCol>
                <a:gridCol w="1068939">
                  <a:extLst>
                    <a:ext uri="{9D8B030D-6E8A-4147-A177-3AD203B41FA5}">
                      <a16:colId xmlns:a16="http://schemas.microsoft.com/office/drawing/2014/main" val="20002"/>
                    </a:ext>
                  </a:extLst>
                </a:gridCol>
              </a:tblGrid>
              <a:tr h="259421">
                <a:tc rowSpan="2">
                  <a:txBody>
                    <a:bodyPr/>
                    <a:lstStyle/>
                    <a:p>
                      <a:pPr algn="ctr">
                        <a:spcAft>
                          <a:spcPts val="0"/>
                        </a:spcAft>
                      </a:pPr>
                      <a:r>
                        <a:rPr lang="ru-RU" sz="1000" b="1" dirty="0">
                          <a:effectLst/>
                        </a:rPr>
                        <a:t> </a:t>
                      </a:r>
                    </a:p>
                    <a:p>
                      <a:pPr algn="ctr">
                        <a:spcAft>
                          <a:spcPts val="0"/>
                        </a:spcAft>
                      </a:pPr>
                      <a:r>
                        <a:rPr lang="ru-RU" sz="1000" b="1" dirty="0">
                          <a:effectLst/>
                        </a:rPr>
                        <a:t>Объемы финансирования государственной программы (тыс. рублей)</a:t>
                      </a:r>
                      <a:endParaRPr lang="ru-RU" sz="1000" b="1" dirty="0">
                        <a:effectLst/>
                        <a:latin typeface="Times New Roman" panose="02020603050405020304" pitchFamily="18" charset="0"/>
                        <a:ea typeface="Times New Roman" panose="02020603050405020304" pitchFamily="18" charset="0"/>
                      </a:endParaRPr>
                    </a:p>
                  </a:txBody>
                  <a:tcPr marL="48438" marR="484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a:solidFill>
                            <a:schemeClr val="tx1"/>
                          </a:solidFill>
                          <a:effectLst/>
                        </a:rPr>
                        <a:t>2023 год </a:t>
                      </a:r>
                    </a:p>
                    <a:p>
                      <a:pPr algn="ctr">
                        <a:spcAft>
                          <a:spcPts val="0"/>
                        </a:spcAft>
                      </a:pP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48438" marR="484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a:solidFill>
                            <a:schemeClr val="tx1"/>
                          </a:solidFill>
                          <a:effectLst/>
                        </a:rPr>
                        <a:t>2023 год </a:t>
                      </a:r>
                    </a:p>
                    <a:p>
                      <a:pPr algn="ctr">
                        <a:spcAft>
                          <a:spcPts val="0"/>
                        </a:spcAft>
                      </a:pPr>
                      <a:r>
                        <a:rPr lang="ru-RU" sz="1000" b="1"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48438" marR="484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39038">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37 798 680,6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36 973 009,5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17538">
                <a:tc gridSpan="3">
                  <a:txBody>
                    <a:bodyPr/>
                    <a:lstStyle/>
                    <a:p>
                      <a:pPr algn="ctr">
                        <a:spcAft>
                          <a:spcPts val="0"/>
                        </a:spcAft>
                      </a:pPr>
                      <a:r>
                        <a:rPr lang="ru-RU" sz="1000" dirty="0">
                          <a:effectLst/>
                        </a:rPr>
                        <a:t> </a:t>
                      </a: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218439">
                <a:tc>
                  <a:txBody>
                    <a:bodyPr/>
                    <a:lstStyle/>
                    <a:p>
                      <a:pPr algn="ctr" fontAlgn="ctr"/>
                      <a:r>
                        <a:rPr lang="ru-RU" sz="1000" b="1" i="0" u="none" strike="noStrike" dirty="0">
                          <a:solidFill>
                            <a:schemeClr val="tx1"/>
                          </a:solidFill>
                          <a:effectLst/>
                          <a:latin typeface="+mn-lt"/>
                        </a:rPr>
                        <a:t>Целевые показатели реализации государственной программы</a:t>
                      </a: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a:solidFill>
                            <a:schemeClr val="tx1"/>
                          </a:solidFill>
                          <a:effectLst/>
                          <a:latin typeface="+mn-lt"/>
                        </a:rPr>
                        <a:t>2023 год </a:t>
                      </a:r>
                    </a:p>
                    <a:p>
                      <a:pPr algn="ctr">
                        <a:spcAft>
                          <a:spcPts val="0"/>
                        </a:spcAft>
                      </a:pPr>
                      <a:r>
                        <a:rPr lang="ru-RU" sz="1000" b="1" dirty="0">
                          <a:solidFill>
                            <a:schemeClr val="tx1"/>
                          </a:solidFill>
                          <a:effectLst/>
                          <a:latin typeface="+mn-lt"/>
                        </a:rPr>
                        <a:t>(план)</a:t>
                      </a:r>
                      <a:endParaRPr lang="ru-RU" sz="1000" b="1" dirty="0">
                        <a:solidFill>
                          <a:schemeClr val="tx1"/>
                        </a:solidFill>
                        <a:effectLst/>
                        <a:latin typeface="+mn-lt"/>
                        <a:ea typeface="Times New Roman" panose="02020603050405020304" pitchFamily="18" charset="0"/>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a:solidFill>
                            <a:schemeClr val="tx1"/>
                          </a:solidFill>
                          <a:effectLst/>
                          <a:latin typeface="+mn-lt"/>
                        </a:rPr>
                        <a:t>2023 год </a:t>
                      </a:r>
                    </a:p>
                    <a:p>
                      <a:pPr algn="ctr">
                        <a:spcAft>
                          <a:spcPts val="0"/>
                        </a:spcAft>
                      </a:pPr>
                      <a:r>
                        <a:rPr lang="ru-RU" sz="1000" b="1" dirty="0">
                          <a:solidFill>
                            <a:schemeClr val="tx1"/>
                          </a:solidFill>
                          <a:effectLst/>
                          <a:latin typeface="+mn-lt"/>
                        </a:rPr>
                        <a:t>(факт)</a:t>
                      </a:r>
                      <a:endParaRPr lang="ru-RU" sz="1000" b="1" dirty="0">
                        <a:solidFill>
                          <a:schemeClr val="tx1"/>
                        </a:solidFill>
                        <a:effectLst/>
                        <a:latin typeface="+mn-lt"/>
                        <a:ea typeface="Times New Roman" panose="02020603050405020304" pitchFamily="18" charset="0"/>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295170">
                <a:tc>
                  <a:txBody>
                    <a:bodyPr/>
                    <a:lstStyle/>
                    <a:p>
                      <a:pPr marL="0" algn="just" defTabSz="685800" rtl="0" eaLnBrk="1" latinLnBrk="0" hangingPunct="1">
                        <a:lnSpc>
                          <a:spcPct val="106000"/>
                        </a:lnSpc>
                        <a:spcAft>
                          <a:spcPts val="0"/>
                        </a:spcAft>
                      </a:pPr>
                      <a:r>
                        <a:rPr lang="ru-RU" sz="1050" kern="1200" dirty="0">
                          <a:solidFill>
                            <a:schemeClr val="tx1"/>
                          </a:solidFill>
                          <a:effectLst/>
                          <a:latin typeface="Arial"/>
                          <a:ea typeface="Times New Roman"/>
                          <a:cs typeface="Times New Roman"/>
                        </a:rPr>
                        <a:t>Доля граждан, получивших социальные услуги в государственных организациях социального обслуживания Республики Татарстан, в общем числе граждан, имеющих право на получение социальных услуг и обратившихся за их получением в организации социального обслуживания Республики Татарстан,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dirty="0">
                          <a:solidFill>
                            <a:schemeClr val="tx1"/>
                          </a:solidFill>
                          <a:effectLst/>
                          <a:latin typeface="Arial"/>
                          <a:ea typeface="Times New Roman"/>
                          <a:cs typeface="Times New Roman"/>
                        </a:rPr>
                        <a:t>100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dirty="0">
                          <a:solidFill>
                            <a:schemeClr val="tx1"/>
                          </a:solidFill>
                          <a:effectLst/>
                          <a:latin typeface="Arial"/>
                          <a:ea typeface="Times New Roman"/>
                          <a:cs typeface="Times New Roman"/>
                        </a:rPr>
                        <a:t>100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8458">
                <a:tc>
                  <a:txBody>
                    <a:bodyPr/>
                    <a:lstStyle/>
                    <a:p>
                      <a:pPr marL="0" algn="just" defTabSz="685800" rtl="0" eaLnBrk="1" latinLnBrk="0" hangingPunct="1">
                        <a:lnSpc>
                          <a:spcPct val="106000"/>
                        </a:lnSpc>
                        <a:spcAft>
                          <a:spcPts val="0"/>
                        </a:spcAft>
                      </a:pPr>
                      <a:r>
                        <a:rPr lang="ru-RU" sz="1050" kern="1200" dirty="0">
                          <a:solidFill>
                            <a:schemeClr val="tx1"/>
                          </a:solidFill>
                          <a:effectLst/>
                          <a:latin typeface="Arial"/>
                          <a:ea typeface="Times New Roman"/>
                          <a:cs typeface="Times New Roman"/>
                        </a:rPr>
                        <a:t>Удельный вес граждан пожилого возраста и инвалидов (взрослых и детей), получивших услуги в негосударственных организациях социального обслуживания, в общей численности граждан пожилого возраста и инвалидов (взрослых и детей), получивших услуги в организациях социального обслуживания всех форм собственности,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dirty="0">
                          <a:solidFill>
                            <a:schemeClr val="tx1"/>
                          </a:solidFill>
                          <a:effectLst/>
                          <a:latin typeface="Arial"/>
                          <a:ea typeface="Times New Roman"/>
                          <a:cs typeface="Times New Roman"/>
                        </a:rPr>
                        <a:t>19,0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dirty="0">
                          <a:solidFill>
                            <a:schemeClr val="tx1"/>
                          </a:solidFill>
                          <a:effectLst/>
                          <a:latin typeface="Arial"/>
                          <a:ea typeface="Times New Roman"/>
                          <a:cs typeface="Times New Roman"/>
                        </a:rPr>
                        <a:t>19,0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0" algn="just" defTabSz="685800" rtl="0" eaLnBrk="1" latinLnBrk="0" hangingPunct="1">
                        <a:lnSpc>
                          <a:spcPct val="106000"/>
                        </a:lnSpc>
                        <a:spcAft>
                          <a:spcPts val="0"/>
                        </a:spcAft>
                      </a:pPr>
                      <a:r>
                        <a:rPr lang="ru-RU" sz="1050" kern="1200" dirty="0">
                          <a:solidFill>
                            <a:schemeClr val="tx1"/>
                          </a:solidFill>
                          <a:effectLst/>
                          <a:latin typeface="Arial"/>
                          <a:ea typeface="Times New Roman"/>
                          <a:cs typeface="Times New Roman"/>
                        </a:rPr>
                        <a:t>Предоставление в полном объеме субсидий-льгот на оплату жилищно-коммунальных услуг гражданам, имеющим право, из числа обратившихся за их назначением,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dirty="0">
                          <a:solidFill>
                            <a:schemeClr val="tx1"/>
                          </a:solidFill>
                          <a:effectLst/>
                          <a:latin typeface="Arial"/>
                          <a:ea typeface="Times New Roman"/>
                          <a:cs typeface="Times New Roman"/>
                        </a:rPr>
                        <a:t>100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dirty="0">
                          <a:solidFill>
                            <a:schemeClr val="tx1"/>
                          </a:solidFill>
                          <a:effectLst/>
                          <a:latin typeface="Arial"/>
                          <a:ea typeface="Times New Roman"/>
                          <a:cs typeface="Times New Roman"/>
                        </a:rPr>
                        <a:t>100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60641">
                <a:tc>
                  <a:txBody>
                    <a:bodyPr/>
                    <a:lstStyle/>
                    <a:p>
                      <a:pPr marL="0" algn="just" defTabSz="685800" rtl="0" eaLnBrk="1" latinLnBrk="0" hangingPunct="1">
                        <a:lnSpc>
                          <a:spcPct val="106000"/>
                        </a:lnSpc>
                        <a:spcAft>
                          <a:spcPts val="0"/>
                        </a:spcAft>
                      </a:pPr>
                      <a:r>
                        <a:rPr lang="ru-RU" sz="1050" kern="1200" dirty="0">
                          <a:solidFill>
                            <a:schemeClr val="tx1"/>
                          </a:solidFill>
                          <a:effectLst/>
                          <a:latin typeface="Arial"/>
                          <a:ea typeface="Times New Roman"/>
                          <a:cs typeface="Times New Roman"/>
                        </a:rPr>
                        <a:t>Доля получателей мер государственной социальной помощи на основе социального контракта,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dirty="0">
                          <a:solidFill>
                            <a:schemeClr val="tx1"/>
                          </a:solidFill>
                          <a:effectLst/>
                          <a:latin typeface="Arial"/>
                          <a:ea typeface="Times New Roman"/>
                          <a:cs typeface="Times New Roman"/>
                        </a:rPr>
                        <a:t>87,0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dirty="0">
                          <a:solidFill>
                            <a:schemeClr val="tx1"/>
                          </a:solidFill>
                          <a:effectLst/>
                          <a:latin typeface="Arial"/>
                          <a:ea typeface="Times New Roman"/>
                          <a:cs typeface="Times New Roman"/>
                        </a:rPr>
                        <a:t>99,1</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Rectangle 1"/>
          <p:cNvSpPr>
            <a:spLocks noChangeArrowheads="1"/>
          </p:cNvSpPr>
          <p:nvPr/>
        </p:nvSpPr>
        <p:spPr bwMode="auto">
          <a:xfrm>
            <a:off x="445674" y="1014190"/>
            <a:ext cx="81793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altLang="ru-RU" sz="1200" b="1" strike="noStrike" cap="none" normalizeH="0" baseline="0" dirty="0">
                <a:ln>
                  <a:noFill/>
                </a:ln>
                <a:solidFill>
                  <a:schemeClr val="tx1"/>
                </a:solidFill>
                <a:effectLst/>
                <a:latin typeface="+mn-lt"/>
                <a:ea typeface="Times New Roman" panose="02020603050405020304" pitchFamily="18" charset="0"/>
              </a:rPr>
              <a:t>Цель:  </a:t>
            </a:r>
            <a:r>
              <a:rPr kumimoji="0" lang="ru-RU" altLang="ru-RU" sz="1200" strike="noStrike" cap="none" normalizeH="0" baseline="0" dirty="0">
                <a:ln>
                  <a:noFill/>
                </a:ln>
                <a:effectLst/>
                <a:latin typeface="+mn-lt"/>
                <a:ea typeface="Times New Roman" panose="02020603050405020304" pitchFamily="18" charset="0"/>
              </a:rPr>
              <a:t>создание эффективной адресной системы социальной поддержки и предоставления</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altLang="ru-RU" sz="1200" strike="noStrike" cap="none" normalizeH="0" baseline="0" dirty="0">
                <a:ln>
                  <a:noFill/>
                </a:ln>
                <a:effectLst/>
                <a:latin typeface="+mn-lt"/>
                <a:ea typeface="Times New Roman" panose="02020603050405020304" pitchFamily="18" charset="0"/>
              </a:rPr>
              <a:t>социальных услуг, а также повышение качества жизни отдельных категорий граждан</a:t>
            </a:r>
            <a:endParaRPr kumimoji="0" lang="ru-RU" altLang="ru-RU" sz="1200" strike="noStrike" cap="none" normalizeH="0" baseline="0" dirty="0">
              <a:ln>
                <a:noFill/>
              </a:ln>
              <a:effectLst/>
              <a:latin typeface="+mn-lt"/>
            </a:endParaRPr>
          </a:p>
        </p:txBody>
      </p:sp>
      <p:sp>
        <p:nvSpPr>
          <p:cNvPr id="6" name="Скругленный прямоугольник 5"/>
          <p:cNvSpPr/>
          <p:nvPr/>
        </p:nvSpPr>
        <p:spPr>
          <a:xfrm>
            <a:off x="551062" y="160413"/>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indent="449263" algn="ctr" eaLnBrk="0" fontAlgn="base" hangingPunct="0">
              <a:spcBef>
                <a:spcPct val="0"/>
              </a:spcBef>
              <a:spcAft>
                <a:spcPct val="0"/>
              </a:spcAft>
            </a:pPr>
            <a:r>
              <a:rPr lang="ru-RU" altLang="ru-RU" sz="1600" b="1" dirty="0">
                <a:latin typeface="Arial" panose="020B0604020202020204" pitchFamily="34" charset="0"/>
                <a:ea typeface="Times New Roman" panose="02020603050405020304" pitchFamily="18" charset="0"/>
              </a:rPr>
              <a:t>3. </a:t>
            </a:r>
            <a:r>
              <a:rPr lang="ru-RU" altLang="ru-RU" sz="1600" b="1" dirty="0">
                <a:ea typeface="Times New Roman" panose="02020603050405020304" pitchFamily="18" charset="0"/>
              </a:rPr>
              <a:t>Государственная программа Республики Татарстан</a:t>
            </a:r>
            <a:endParaRPr lang="ru-RU" altLang="ru-RU" sz="1600" b="1" dirty="0"/>
          </a:p>
          <a:p>
            <a:pPr lvl="0" indent="449263" algn="ctr" eaLnBrk="0" fontAlgn="base" hangingPunct="0">
              <a:spcBef>
                <a:spcPct val="0"/>
              </a:spcBef>
              <a:spcAft>
                <a:spcPct val="0"/>
              </a:spcAft>
            </a:pPr>
            <a:r>
              <a:rPr lang="ru-RU" altLang="ru-RU" sz="1600" b="1" dirty="0">
                <a:ea typeface="Times New Roman" panose="02020603050405020304" pitchFamily="18" charset="0"/>
              </a:rPr>
              <a:t>«Социальная поддержка граждан Республики Татарстан»</a:t>
            </a:r>
          </a:p>
        </p:txBody>
      </p:sp>
      <p:sp>
        <p:nvSpPr>
          <p:cNvPr id="7" name="Прямоугольник 6"/>
          <p:cNvSpPr/>
          <p:nvPr/>
        </p:nvSpPr>
        <p:spPr>
          <a:xfrm>
            <a:off x="570107" y="5960787"/>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труда, занятости и социальной защиты Республики Татарстан</a:t>
            </a:r>
          </a:p>
        </p:txBody>
      </p:sp>
      <p:sp>
        <p:nvSpPr>
          <p:cNvPr id="8" name="Прямоугольник 7"/>
          <p:cNvSpPr/>
          <p:nvPr/>
        </p:nvSpPr>
        <p:spPr>
          <a:xfrm>
            <a:off x="557957" y="6207008"/>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a:t>
            </a:r>
            <a:r>
              <a:rPr lang="en-US" sz="1000" b="1" i="1" dirty="0">
                <a:solidFill>
                  <a:schemeClr val="accent6"/>
                </a:solidFill>
              </a:rPr>
              <a:t> http://mtsz.tatarstan.ru</a:t>
            </a:r>
            <a:endParaRPr lang="ru-RU" sz="1000" b="1" i="1" dirty="0">
              <a:solidFill>
                <a:schemeClr val="accent6"/>
              </a:solidFill>
            </a:endParaRPr>
          </a:p>
        </p:txBody>
      </p:sp>
    </p:spTree>
    <p:extLst>
      <p:ext uri="{BB962C8B-B14F-4D97-AF65-F5344CB8AC3E}">
        <p14:creationId xmlns:p14="http://schemas.microsoft.com/office/powerpoint/2010/main" val="1143261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4350" y="771884"/>
            <a:ext cx="8376077" cy="430887"/>
          </a:xfrm>
          <a:prstGeom prst="rect">
            <a:avLst/>
          </a:prstGeom>
        </p:spPr>
        <p:txBody>
          <a:bodyPr wrap="square">
            <a:spAutoFit/>
          </a:bodyPr>
          <a:lstStyle/>
          <a:p>
            <a:r>
              <a:rPr lang="ru-RU" sz="1100" b="1" dirty="0">
                <a:solidFill>
                  <a:srgbClr val="000000"/>
                </a:solidFill>
              </a:rPr>
              <a:t>Цели: </a:t>
            </a:r>
            <a:r>
              <a:rPr lang="ru-RU" sz="1100" dirty="0"/>
              <a:t>обеспечение населения Республики Татарстан доступным и комфортным жильем, качественными услугами жилищно-коммунального хозяйства </a:t>
            </a:r>
          </a:p>
        </p:txBody>
      </p:sp>
      <p:graphicFrame>
        <p:nvGraphicFramePr>
          <p:cNvPr id="5" name="Таблица 4"/>
          <p:cNvGraphicFramePr>
            <a:graphicFrameLocks noGrp="1"/>
          </p:cNvGraphicFramePr>
          <p:nvPr>
            <p:extLst>
              <p:ext uri="{D42A27DB-BD31-4B8C-83A1-F6EECF244321}">
                <p14:modId xmlns:p14="http://schemas.microsoft.com/office/powerpoint/2010/main" val="2051919506"/>
              </p:ext>
            </p:extLst>
          </p:nvPr>
        </p:nvGraphicFramePr>
        <p:xfrm>
          <a:off x="636139" y="1335751"/>
          <a:ext cx="8309740" cy="501455"/>
        </p:xfrm>
        <a:graphic>
          <a:graphicData uri="http://schemas.openxmlformats.org/drawingml/2006/table">
            <a:tbl>
              <a:tblPr>
                <a:tableStyleId>{5C22544A-7EE6-4342-B048-85BDC9FD1C3A}</a:tableStyleId>
              </a:tblPr>
              <a:tblGrid>
                <a:gridCol w="6460397">
                  <a:extLst>
                    <a:ext uri="{9D8B030D-6E8A-4147-A177-3AD203B41FA5}">
                      <a16:colId xmlns:a16="http://schemas.microsoft.com/office/drawing/2014/main" val="20000"/>
                    </a:ext>
                  </a:extLst>
                </a:gridCol>
                <a:gridCol w="962836">
                  <a:extLst>
                    <a:ext uri="{9D8B030D-6E8A-4147-A177-3AD203B41FA5}">
                      <a16:colId xmlns:a16="http://schemas.microsoft.com/office/drawing/2014/main" val="20001"/>
                    </a:ext>
                  </a:extLst>
                </a:gridCol>
                <a:gridCol w="886507">
                  <a:extLst>
                    <a:ext uri="{9D8B030D-6E8A-4147-A177-3AD203B41FA5}">
                      <a16:colId xmlns:a16="http://schemas.microsoft.com/office/drawing/2014/main" val="20002"/>
                    </a:ext>
                  </a:extLst>
                </a:gridCol>
              </a:tblGrid>
              <a:tr h="290620">
                <a:tc rowSpan="2">
                  <a:txBody>
                    <a:bodyPr/>
                    <a:lstStyle/>
                    <a:p>
                      <a:pPr algn="ctr" fontAlgn="ctr"/>
                      <a:r>
                        <a:rPr lang="ru-RU" sz="1000" b="1" u="none" strike="noStrike" dirty="0">
                          <a:effectLst/>
                        </a:rPr>
                        <a:t>Объем финансирования государственной программы (тыс. рублей)</a:t>
                      </a:r>
                      <a:endParaRPr lang="ru-RU" sz="10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 </a:t>
                      </a:r>
                    </a:p>
                    <a:p>
                      <a:pPr algn="ctr" fontAlgn="ct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 (факт)</a:t>
                      </a:r>
                      <a:endParaRPr lang="ru-RU" sz="1000" b="1" i="0" u="none" strike="noStrike" dirty="0">
                        <a:solidFill>
                          <a:schemeClr val="tx1"/>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90510">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37 907 054,8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29 855 536,2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417537782"/>
              </p:ext>
            </p:extLst>
          </p:nvPr>
        </p:nvGraphicFramePr>
        <p:xfrm>
          <a:off x="636139" y="1970740"/>
          <a:ext cx="8309740" cy="4055581"/>
        </p:xfrm>
        <a:graphic>
          <a:graphicData uri="http://schemas.openxmlformats.org/drawingml/2006/table">
            <a:tbl>
              <a:tblPr>
                <a:tableStyleId>{616DA210-FB5B-4158-B5E0-FEB733F419BA}</a:tableStyleId>
              </a:tblPr>
              <a:tblGrid>
                <a:gridCol w="6448540">
                  <a:extLst>
                    <a:ext uri="{9D8B030D-6E8A-4147-A177-3AD203B41FA5}">
                      <a16:colId xmlns:a16="http://schemas.microsoft.com/office/drawing/2014/main" val="20000"/>
                    </a:ext>
                  </a:extLst>
                </a:gridCol>
                <a:gridCol w="982996">
                  <a:extLst>
                    <a:ext uri="{9D8B030D-6E8A-4147-A177-3AD203B41FA5}">
                      <a16:colId xmlns:a16="http://schemas.microsoft.com/office/drawing/2014/main" val="20001"/>
                    </a:ext>
                  </a:extLst>
                </a:gridCol>
                <a:gridCol w="878204">
                  <a:extLst>
                    <a:ext uri="{9D8B030D-6E8A-4147-A177-3AD203B41FA5}">
                      <a16:colId xmlns:a16="http://schemas.microsoft.com/office/drawing/2014/main" val="20002"/>
                    </a:ext>
                  </a:extLst>
                </a:gridCol>
              </a:tblGrid>
              <a:tr h="289423">
                <a:tc>
                  <a:txBody>
                    <a:bodyPr/>
                    <a:lstStyle/>
                    <a:p>
                      <a:pPr algn="ctr" fontAlgn="ctr"/>
                      <a:r>
                        <a:rPr lang="ru-RU" sz="900" b="1" i="0" u="none" strike="noStrike" dirty="0">
                          <a:solidFill>
                            <a:srgbClr val="000000"/>
                          </a:solidFill>
                          <a:effectLst/>
                          <a:latin typeface="+mn-lt"/>
                        </a:rPr>
                        <a:t>Целевые показатели реализации государственной программы</a:t>
                      </a: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a:solidFill>
                            <a:schemeClr val="tx1"/>
                          </a:solidFill>
                          <a:effectLst/>
                          <a:latin typeface="+mn-lt"/>
                        </a:rPr>
                        <a:t>2023 год</a:t>
                      </a:r>
                    </a:p>
                    <a:p>
                      <a:pPr algn="ctr" fontAlgn="ctr"/>
                      <a:r>
                        <a:rPr lang="ru-RU" sz="900" b="1" u="none" strike="noStrike" dirty="0">
                          <a:solidFill>
                            <a:schemeClr val="tx1"/>
                          </a:solidFill>
                          <a:effectLst/>
                          <a:latin typeface="+mn-lt"/>
                        </a:rPr>
                        <a:t>(план)</a:t>
                      </a:r>
                      <a:endParaRPr lang="ru-RU" sz="900" b="1" i="0" u="none" strike="noStrike" dirty="0">
                        <a:solidFill>
                          <a:schemeClr val="tx1"/>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a:solidFill>
                            <a:schemeClr val="tx1"/>
                          </a:solidFill>
                          <a:effectLst/>
                          <a:latin typeface="+mn-lt"/>
                        </a:rPr>
                        <a:t>2023 год </a:t>
                      </a:r>
                    </a:p>
                    <a:p>
                      <a:pPr algn="ctr" fontAlgn="ctr"/>
                      <a:r>
                        <a:rPr lang="ru-RU" sz="900" b="1" u="none" strike="noStrike" dirty="0">
                          <a:solidFill>
                            <a:schemeClr val="tx1"/>
                          </a:solidFill>
                          <a:effectLst/>
                          <a:latin typeface="+mn-lt"/>
                        </a:rPr>
                        <a:t>(факт)</a:t>
                      </a:r>
                      <a:endParaRPr lang="ru-RU" sz="900" b="1" i="0" u="none" strike="noStrike" dirty="0">
                        <a:solidFill>
                          <a:schemeClr val="tx1"/>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Принятие муниципальных программ по обеспечению жильем молодых семей в муниципальных образованиях, отобранных для участия в реализации подпрограммы,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39,0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39,0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Ведение учета выданных и оплаченных свидетельств о праве на получение социальных выплат,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70,0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80,0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4732">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Заключение порядка взаимодействия с поставщиком жилья,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Заключение соглашения с уполномоченным банком,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2254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муниципальных образований Республики Татарстан, направивших отчет о реализации подпрограммы в ГИИС «Электронный бюджет», от общего числа  муниципальных образований Республики Татарстан, принимающих участие в реализации подпрограммы,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1404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муниципальных образований Республики Татарстан, разметивших информацию о реализации подпрограммы на официальных сайтах, от общего количества муниципальных образований Республики Татарстан,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82491">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Перечисление социальных выплат за приобретенное жилое помещение поставщику жилья,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70,0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80,0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12411">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Количество семей отдельных категорий граждан Республики Татарстан, обеспеченных жильем (нарастающим итогом)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0,102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0,130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03910">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Количество молодых семей, получивших жилые помещения и улучшивших жилищные условия в отчетном году в рамках подпрограммы,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70,0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80,0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Численность детей-сирот и детей, оставшихся без попечения родителей, лиц из числа детей-сирот и детей, оставшихся без попечения родителей, лиц, которые относились к категории детей-сирот и детей, оставшихся без попечения родителей, лиц из числа детей-сирот и детей, оставшихся без попечения родителей, и которые достигли возраста 23 лет,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 человек</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762,0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762,0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Количество семей отдельных категорий граждан Республики Татарстан, обеспеченных жильем (нарастающим итогом с 2022 года)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0,071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0,095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детей-сирот и детей, оставшихся без попечения родителей, лиц из числа детей-сирот и детей, оставшихся без попечения родителей, лиц, которые относились к категории детей-сирот и детей, оставшихся без попечения родителей, лиц из числа детей-сирот и детей, оставшихся без попечения родителей, и которые достигли возраста 23 лет, обеспеченных жилыми помещениями специализированного жилищного фонда по договорам найма специализированных жилых помещений, в общем числе нуждающихся,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49,3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49,3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
        <p:nvSpPr>
          <p:cNvPr id="8" name="Скругленный прямоугольник 7"/>
          <p:cNvSpPr/>
          <p:nvPr/>
        </p:nvSpPr>
        <p:spPr>
          <a:xfrm>
            <a:off x="636139" y="68876"/>
            <a:ext cx="7943850" cy="527804"/>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ts val="1500"/>
              </a:lnSpc>
            </a:pPr>
            <a:r>
              <a:rPr lang="ru-RU" sz="1400" b="1" dirty="0"/>
              <a:t>4. Государственная программа «Обеспечение качественным жильем и услугами жилищно-коммунального хозяйства населения Республики Татарстан»</a:t>
            </a:r>
          </a:p>
        </p:txBody>
      </p:sp>
    </p:spTree>
    <p:extLst>
      <p:ext uri="{BB962C8B-B14F-4D97-AF65-F5344CB8AC3E}">
        <p14:creationId xmlns:p14="http://schemas.microsoft.com/office/powerpoint/2010/main" val="2979469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44830" y="259398"/>
            <a:ext cx="8088112" cy="574747"/>
          </a:xfrm>
        </p:spPr>
        <p:txBody>
          <a:bodyPr>
            <a:normAutofit fontScale="77500" lnSpcReduction="20000"/>
          </a:bodyPr>
          <a:lstStyle/>
          <a:p>
            <a:r>
              <a:rPr lang="ru-RU" dirty="0"/>
              <a:t>Основные показатели социально-экономического развития Республики Татарстан</a:t>
            </a:r>
          </a:p>
        </p:txBody>
      </p:sp>
      <p:graphicFrame>
        <p:nvGraphicFramePr>
          <p:cNvPr id="5" name="Таблица 4"/>
          <p:cNvGraphicFramePr>
            <a:graphicFrameLocks noGrp="1"/>
          </p:cNvGraphicFramePr>
          <p:nvPr>
            <p:extLst>
              <p:ext uri="{D42A27DB-BD31-4B8C-83A1-F6EECF244321}">
                <p14:modId xmlns:p14="http://schemas.microsoft.com/office/powerpoint/2010/main" val="2014970199"/>
              </p:ext>
            </p:extLst>
          </p:nvPr>
        </p:nvGraphicFramePr>
        <p:xfrm>
          <a:off x="715762" y="992188"/>
          <a:ext cx="7925730" cy="3203451"/>
        </p:xfrm>
        <a:graphic>
          <a:graphicData uri="http://schemas.openxmlformats.org/drawingml/2006/table">
            <a:tbl>
              <a:tblPr firstRow="1" bandRow="1">
                <a:tableStyleId>{BC89EF96-8CEA-46FF-86C4-4CE0E7609802}</a:tableStyleId>
              </a:tblPr>
              <a:tblGrid>
                <a:gridCol w="5899222">
                  <a:extLst>
                    <a:ext uri="{9D8B030D-6E8A-4147-A177-3AD203B41FA5}">
                      <a16:colId xmlns:a16="http://schemas.microsoft.com/office/drawing/2014/main" val="20000"/>
                    </a:ext>
                  </a:extLst>
                </a:gridCol>
                <a:gridCol w="2026508">
                  <a:extLst>
                    <a:ext uri="{9D8B030D-6E8A-4147-A177-3AD203B41FA5}">
                      <a16:colId xmlns:a16="http://schemas.microsoft.com/office/drawing/2014/main" val="20001"/>
                    </a:ext>
                  </a:extLst>
                </a:gridCol>
              </a:tblGrid>
              <a:tr h="482385">
                <a:tc>
                  <a:txBody>
                    <a:bodyPr/>
                    <a:lstStyle/>
                    <a:p>
                      <a:pPr algn="ctr" fontAlgn="ctr"/>
                      <a:r>
                        <a:rPr lang="ru-RU" sz="1800" u="none" strike="noStrike" dirty="0">
                          <a:effectLst/>
                        </a:rPr>
                        <a:t>Показатели</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c>
                  <a:txBody>
                    <a:bodyPr/>
                    <a:lstStyle/>
                    <a:p>
                      <a:pPr algn="ctr" fontAlgn="ctr"/>
                      <a:r>
                        <a:rPr lang="ru-RU" sz="1800" u="none" strike="noStrike" dirty="0">
                          <a:solidFill>
                            <a:schemeClr val="tx1"/>
                          </a:solidFill>
                          <a:effectLst/>
                        </a:rPr>
                        <a:t>2023 год</a:t>
                      </a:r>
                      <a:endParaRPr lang="ru-RU" sz="1800" b="0" i="0" u="none" strike="noStrike" dirty="0">
                        <a:solidFill>
                          <a:schemeClr val="tx1"/>
                        </a:solidFill>
                        <a:effectLst/>
                        <a:latin typeface="Times New Roman" panose="02020603050405020304" pitchFamily="18" charset="0"/>
                      </a:endParaRPr>
                    </a:p>
                  </a:txBody>
                  <a:tcPr marL="72000" marR="72000" marT="7213" marB="0" anchor="ctr"/>
                </a:tc>
                <a:extLst>
                  <a:ext uri="{0D108BD9-81ED-4DB2-BD59-A6C34878D82A}">
                    <a16:rowId xmlns:a16="http://schemas.microsoft.com/office/drawing/2014/main" val="10000"/>
                  </a:ext>
                </a:extLst>
              </a:tr>
              <a:tr h="384223">
                <a:tc>
                  <a:txBody>
                    <a:bodyPr/>
                    <a:lstStyle/>
                    <a:p>
                      <a:pPr algn="l" fontAlgn="ctr"/>
                      <a:r>
                        <a:rPr lang="ru-RU" sz="1800" u="none" strike="noStrike" dirty="0">
                          <a:solidFill>
                            <a:schemeClr val="tx1"/>
                          </a:solidFill>
                          <a:effectLst/>
                        </a:rPr>
                        <a:t>Численность населения, тыс. человек</a:t>
                      </a:r>
                      <a:endParaRPr lang="ru-RU" sz="1800" b="0" i="0" u="none" strike="noStrike" dirty="0">
                        <a:solidFill>
                          <a:schemeClr val="tx1"/>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a:solidFill>
                            <a:schemeClr val="tx1"/>
                          </a:solidFill>
                          <a:effectLst/>
                          <a:latin typeface="+mn-lt"/>
                        </a:rPr>
                        <a:t>4 001,3</a:t>
                      </a:r>
                    </a:p>
                  </a:txBody>
                  <a:tcPr marL="9525" marR="9525" marT="9525" marB="0" anchor="ctr"/>
                </a:tc>
                <a:extLst>
                  <a:ext uri="{0D108BD9-81ED-4DB2-BD59-A6C34878D82A}">
                    <a16:rowId xmlns:a16="http://schemas.microsoft.com/office/drawing/2014/main" val="10001"/>
                  </a:ext>
                </a:extLst>
              </a:tr>
              <a:tr h="365420">
                <a:tc>
                  <a:txBody>
                    <a:bodyPr/>
                    <a:lstStyle/>
                    <a:p>
                      <a:pPr algn="l" fontAlgn="ctr"/>
                      <a:r>
                        <a:rPr lang="ru-RU" sz="1800" u="none" strike="noStrike" dirty="0">
                          <a:solidFill>
                            <a:schemeClr val="tx1"/>
                          </a:solidFill>
                          <a:effectLst/>
                        </a:rPr>
                        <a:t>Валовый региональный продукт (ВРП), млрд рублей</a:t>
                      </a:r>
                      <a:endParaRPr lang="ru-RU" sz="1800" b="0" i="0" u="none" strike="noStrike" dirty="0">
                        <a:solidFill>
                          <a:schemeClr val="tx1"/>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a:solidFill>
                            <a:schemeClr val="tx1"/>
                          </a:solidFill>
                          <a:effectLst/>
                          <a:latin typeface="+mn-lt"/>
                        </a:rPr>
                        <a:t>4 103,7*</a:t>
                      </a:r>
                    </a:p>
                  </a:txBody>
                  <a:tcPr marL="9525" marR="9525" marT="9525" marB="0" anchor="ctr"/>
                </a:tc>
                <a:extLst>
                  <a:ext uri="{0D108BD9-81ED-4DB2-BD59-A6C34878D82A}">
                    <a16:rowId xmlns:a16="http://schemas.microsoft.com/office/drawing/2014/main" val="10002"/>
                  </a:ext>
                </a:extLst>
              </a:tr>
              <a:tr h="374895">
                <a:tc>
                  <a:txBody>
                    <a:bodyPr/>
                    <a:lstStyle/>
                    <a:p>
                      <a:pPr algn="l" fontAlgn="ctr"/>
                      <a:r>
                        <a:rPr lang="ru-RU" sz="1800" u="none" strike="noStrike" dirty="0">
                          <a:solidFill>
                            <a:schemeClr val="tx1"/>
                          </a:solidFill>
                          <a:effectLst/>
                        </a:rPr>
                        <a:t>ВРП в расчете на одного жителя, тыс. рублей</a:t>
                      </a:r>
                      <a:endParaRPr lang="ru-RU" sz="1800" b="0" i="0" u="none" strike="noStrike" dirty="0">
                        <a:solidFill>
                          <a:schemeClr val="tx1"/>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a:solidFill>
                            <a:schemeClr val="tx1"/>
                          </a:solidFill>
                          <a:effectLst/>
                          <a:latin typeface="+mn-lt"/>
                        </a:rPr>
                        <a:t>1 025,5*</a:t>
                      </a:r>
                    </a:p>
                  </a:txBody>
                  <a:tcPr marL="9525" marR="9525" marT="9525" marB="0" anchor="ctr"/>
                </a:tc>
                <a:extLst>
                  <a:ext uri="{0D108BD9-81ED-4DB2-BD59-A6C34878D82A}">
                    <a16:rowId xmlns:a16="http://schemas.microsoft.com/office/drawing/2014/main" val="10003"/>
                  </a:ext>
                </a:extLst>
              </a:tr>
              <a:tr h="384223">
                <a:tc>
                  <a:txBody>
                    <a:bodyPr/>
                    <a:lstStyle/>
                    <a:p>
                      <a:pPr algn="l" fontAlgn="ctr"/>
                      <a:r>
                        <a:rPr lang="ru-RU" sz="1800" u="none" strike="noStrike" dirty="0">
                          <a:solidFill>
                            <a:schemeClr val="tx1"/>
                          </a:solidFill>
                          <a:effectLst/>
                        </a:rPr>
                        <a:t>Индекс промышленного производства, %</a:t>
                      </a:r>
                      <a:endParaRPr lang="ru-RU" sz="1800" b="0" i="0" u="none" strike="noStrike" dirty="0">
                        <a:solidFill>
                          <a:schemeClr val="tx1"/>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a:solidFill>
                            <a:schemeClr val="tx1"/>
                          </a:solidFill>
                          <a:effectLst/>
                          <a:latin typeface="+mn-lt"/>
                        </a:rPr>
                        <a:t>103,3</a:t>
                      </a:r>
                    </a:p>
                  </a:txBody>
                  <a:tcPr marL="9525" marR="9525" marT="9525" marB="0" anchor="ctr"/>
                </a:tc>
                <a:extLst>
                  <a:ext uri="{0D108BD9-81ED-4DB2-BD59-A6C34878D82A}">
                    <a16:rowId xmlns:a16="http://schemas.microsoft.com/office/drawing/2014/main" val="10005"/>
                  </a:ext>
                </a:extLst>
              </a:tr>
              <a:tr h="396231">
                <a:tc>
                  <a:txBody>
                    <a:bodyPr/>
                    <a:lstStyle/>
                    <a:p>
                      <a:pPr algn="l" fontAlgn="ctr"/>
                      <a:r>
                        <a:rPr lang="ru-RU" sz="1800" u="none" strike="noStrike" dirty="0">
                          <a:solidFill>
                            <a:schemeClr val="tx1"/>
                          </a:solidFill>
                          <a:effectLst/>
                        </a:rPr>
                        <a:t>Сводный индекс потребительских цен, %</a:t>
                      </a:r>
                      <a:endParaRPr lang="ru-RU" sz="1800" b="0" i="0" u="none" strike="noStrike" dirty="0">
                        <a:solidFill>
                          <a:schemeClr val="tx1"/>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a:solidFill>
                            <a:schemeClr val="tx1"/>
                          </a:solidFill>
                          <a:effectLst/>
                          <a:latin typeface="+mn-lt"/>
                        </a:rPr>
                        <a:t>107,1</a:t>
                      </a:r>
                    </a:p>
                  </a:txBody>
                  <a:tcPr marL="9525" marR="9525" marT="9525" marB="0" anchor="ctr"/>
                </a:tc>
                <a:extLst>
                  <a:ext uri="{0D108BD9-81ED-4DB2-BD59-A6C34878D82A}">
                    <a16:rowId xmlns:a16="http://schemas.microsoft.com/office/drawing/2014/main" val="10006"/>
                  </a:ext>
                </a:extLst>
              </a:tr>
              <a:tr h="441179">
                <a:tc>
                  <a:txBody>
                    <a:bodyPr/>
                    <a:lstStyle/>
                    <a:p>
                      <a:pPr algn="l" fontAlgn="ctr"/>
                      <a:r>
                        <a:rPr lang="ru-RU" sz="1800" u="none" strike="noStrike" dirty="0">
                          <a:solidFill>
                            <a:schemeClr val="tx1"/>
                          </a:solidFill>
                          <a:effectLst/>
                        </a:rPr>
                        <a:t>Прибыль, млрд рублей</a:t>
                      </a:r>
                      <a:endParaRPr lang="ru-RU" sz="1800" b="0" i="0" u="none" strike="noStrike" dirty="0">
                        <a:solidFill>
                          <a:schemeClr val="tx1"/>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a:solidFill>
                            <a:schemeClr val="tx1"/>
                          </a:solidFill>
                          <a:effectLst/>
                          <a:latin typeface="+mn-lt"/>
                        </a:rPr>
                        <a:t>844,1</a:t>
                      </a:r>
                    </a:p>
                  </a:txBody>
                  <a:tcPr marL="9525" marR="9525" marT="9525" marB="0" anchor="ctr"/>
                </a:tc>
                <a:extLst>
                  <a:ext uri="{0D108BD9-81ED-4DB2-BD59-A6C34878D82A}">
                    <a16:rowId xmlns:a16="http://schemas.microsoft.com/office/drawing/2014/main" val="10007"/>
                  </a:ext>
                </a:extLst>
              </a:tr>
              <a:tr h="374895">
                <a:tc>
                  <a:txBody>
                    <a:bodyPr/>
                    <a:lstStyle/>
                    <a:p>
                      <a:pPr algn="l" fontAlgn="ctr"/>
                      <a:r>
                        <a:rPr lang="ru-RU" sz="1800" u="none" strike="noStrike" dirty="0">
                          <a:solidFill>
                            <a:schemeClr val="tx1"/>
                          </a:solidFill>
                          <a:effectLst/>
                        </a:rPr>
                        <a:t>Уровень регистрируемой безработицы, %</a:t>
                      </a:r>
                      <a:endParaRPr lang="ru-RU" sz="1800" b="0" i="0" u="none" strike="noStrike" dirty="0">
                        <a:solidFill>
                          <a:schemeClr val="tx1"/>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a:solidFill>
                            <a:schemeClr val="tx1"/>
                          </a:solidFill>
                          <a:effectLst/>
                          <a:latin typeface="+mn-lt"/>
                        </a:rPr>
                        <a:t>0,21</a:t>
                      </a:r>
                    </a:p>
                  </a:txBody>
                  <a:tcPr marL="9525" marR="9525" marT="9525" marB="0" anchor="ctr"/>
                </a:tc>
                <a:extLst>
                  <a:ext uri="{0D108BD9-81ED-4DB2-BD59-A6C34878D82A}">
                    <a16:rowId xmlns:a16="http://schemas.microsoft.com/office/drawing/2014/main" val="10008"/>
                  </a:ext>
                </a:extLst>
              </a:tr>
            </a:tbl>
          </a:graphicData>
        </a:graphic>
      </p:graphicFrame>
      <p:sp>
        <p:nvSpPr>
          <p:cNvPr id="2" name="TextBox 1"/>
          <p:cNvSpPr txBox="1"/>
          <p:nvPr/>
        </p:nvSpPr>
        <p:spPr>
          <a:xfrm>
            <a:off x="715762" y="4277802"/>
            <a:ext cx="4578596" cy="338554"/>
          </a:xfrm>
          <a:prstGeom prst="rect">
            <a:avLst/>
          </a:prstGeom>
          <a:noFill/>
        </p:spPr>
        <p:txBody>
          <a:bodyPr wrap="square" rtlCol="0">
            <a:spAutoFit/>
          </a:bodyPr>
          <a:lstStyle/>
          <a:p>
            <a:r>
              <a:rPr lang="ru-RU" sz="1600" dirty="0"/>
              <a:t>*- оценка</a:t>
            </a:r>
          </a:p>
        </p:txBody>
      </p:sp>
    </p:spTree>
    <p:extLst>
      <p:ext uri="{BB962C8B-B14F-4D97-AF65-F5344CB8AC3E}">
        <p14:creationId xmlns:p14="http://schemas.microsoft.com/office/powerpoint/2010/main" val="1563109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987795617"/>
              </p:ext>
            </p:extLst>
          </p:nvPr>
        </p:nvGraphicFramePr>
        <p:xfrm>
          <a:off x="629183" y="740938"/>
          <a:ext cx="8386069" cy="5226849"/>
        </p:xfrm>
        <a:graphic>
          <a:graphicData uri="http://schemas.openxmlformats.org/drawingml/2006/table">
            <a:tbl>
              <a:tblPr>
                <a:tableStyleId>{616DA210-FB5B-4158-B5E0-FEB733F419BA}</a:tableStyleId>
              </a:tblPr>
              <a:tblGrid>
                <a:gridCol w="6469511">
                  <a:extLst>
                    <a:ext uri="{9D8B030D-6E8A-4147-A177-3AD203B41FA5}">
                      <a16:colId xmlns:a16="http://schemas.microsoft.com/office/drawing/2014/main" val="20000"/>
                    </a:ext>
                  </a:extLst>
                </a:gridCol>
                <a:gridCol w="962025">
                  <a:extLst>
                    <a:ext uri="{9D8B030D-6E8A-4147-A177-3AD203B41FA5}">
                      <a16:colId xmlns:a16="http://schemas.microsoft.com/office/drawing/2014/main" val="20001"/>
                    </a:ext>
                  </a:extLst>
                </a:gridCol>
                <a:gridCol w="954533">
                  <a:extLst>
                    <a:ext uri="{9D8B030D-6E8A-4147-A177-3AD203B41FA5}">
                      <a16:colId xmlns:a16="http://schemas.microsoft.com/office/drawing/2014/main" val="20002"/>
                    </a:ext>
                  </a:extLst>
                </a:gridCol>
              </a:tblGrid>
              <a:tr h="272774">
                <a:tc>
                  <a:txBody>
                    <a:bodyPr/>
                    <a:lstStyle/>
                    <a:p>
                      <a:pPr algn="ctr" fontAlgn="ctr"/>
                      <a:r>
                        <a:rPr lang="ru-RU" sz="1000" b="1" i="0" u="none" strike="noStrike" dirty="0">
                          <a:solidFill>
                            <a:srgbClr val="000000"/>
                          </a:solidFill>
                          <a:effectLst/>
                          <a:latin typeface="+mn-lt"/>
                        </a:rPr>
                        <a:t>Целевые показатели реализации государственной программы</a:t>
                      </a: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a:solidFill>
                            <a:schemeClr val="tx1"/>
                          </a:solidFill>
                          <a:effectLst/>
                          <a:latin typeface="+mn-lt"/>
                        </a:rPr>
                        <a:t>2023 год</a:t>
                      </a:r>
                    </a:p>
                    <a:p>
                      <a:pPr algn="ctr" fontAlgn="ctr"/>
                      <a:r>
                        <a:rPr lang="ru-RU" sz="900" b="1" u="none" strike="noStrike" dirty="0">
                          <a:solidFill>
                            <a:schemeClr val="tx1"/>
                          </a:solidFill>
                          <a:effectLst/>
                          <a:latin typeface="+mn-lt"/>
                        </a:rPr>
                        <a:t>(план)</a:t>
                      </a:r>
                      <a:endParaRPr lang="ru-RU" sz="900" b="1" i="0" u="none" strike="noStrike" dirty="0">
                        <a:solidFill>
                          <a:schemeClr val="tx1"/>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a:solidFill>
                            <a:schemeClr val="tx1"/>
                          </a:solidFill>
                          <a:effectLst/>
                          <a:latin typeface="+mn-lt"/>
                        </a:rPr>
                        <a:t>2023 год </a:t>
                      </a:r>
                    </a:p>
                    <a:p>
                      <a:pPr algn="ctr" fontAlgn="ctr"/>
                      <a:r>
                        <a:rPr lang="ru-RU" sz="900" b="1" u="none" strike="noStrike" dirty="0">
                          <a:solidFill>
                            <a:schemeClr val="tx1"/>
                          </a:solidFill>
                          <a:effectLst/>
                          <a:latin typeface="+mn-lt"/>
                        </a:rPr>
                        <a:t>(факт)</a:t>
                      </a:r>
                      <a:endParaRPr lang="ru-RU" sz="900" b="1" i="0" u="none" strike="noStrike" dirty="0">
                        <a:solidFill>
                          <a:schemeClr val="tx1"/>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Численность детей-сирот и детей, оставшихся без попечения родителей, лиц из числа детей-сирот и детей, оставшихся без попечения родителей, лиц, которые относились к категории детей-сирот и детей, оставшихся без попечения родителей, лиц из числа детей-сирот и детей, оставшихся без попечения родителей, и которые достигли возраста 23 лет, у которых право на обеспечение жилыми помещениями возникло и не реализовано, по состоянию на конец соответствующего года, человек</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1 546,0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1 645,0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Объем жилищного строительства,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3,437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Ввод жилья в рамках мероприятий по стимулированию программ развития жилищного строительства субъектов Российской Федерации, млн кв. метров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0,822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0,827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Количество граждан, расселенных из непригодного для проживания жилищного фонда (нарастающим итогом</a:t>
                      </a:r>
                      <a:r>
                        <a:rPr lang="ru-RU" sz="800" b="0" i="0" u="none" strike="noStrike" kern="1200" dirty="0">
                          <a:solidFill>
                            <a:schemeClr val="tx1"/>
                          </a:solidFill>
                          <a:effectLst/>
                          <a:latin typeface="+mn-lt"/>
                          <a:ea typeface="+mn-ea"/>
                          <a:cs typeface="+mn-cs"/>
                        </a:rPr>
                        <a: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1,160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1,910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Количество квадратных метров расселенного непригодного для проживания жилищного фонда (нарастающим итогом), тыс. кв. метров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20,660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22,80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многоквартирных домов, в которых проведен капитальный ремонт, от общего числа многоквартирных домов, включенных в Региональную программу капитального ремонта общего имущества в многоквартирных домах, расположенных на территории Республики Татарстан на текущий год,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многоквартирных домов, в которых проведен ремонт отдельных конструктивных элементов, от общего числа многоквартирных домов, включенных в Перечень многоквартирных домов, в который предусмотрено проведение работ по замене или ремонту отдельных конструктивных элементов на текущий год,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городского населения, обеспеченного качественной питьевой водой из систем централизованного водоснабжения, в общей численности населения Республики Татарстан,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99,78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98,78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Количество построенных и реконструированных (модернизированных) объектов питьевого водоснабжения и водоподготовки, предусмотренных региональными программами, Ед.</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населения, обеспеченного качественной питьевой водой из систем централизованного водоснабжения, в общей численности населения Республики Татарстан,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95,64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95,64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Снижение объема отводимых в р. Волгу загрязненных сточных вод, нарастающим итогом, куб. км</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Прирост мощности очистных сооружений, обеспечивающих сокращение отведения в р. Волгу загрязненных сточных вод, нарастающим итогом, куб. км</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0,055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0,055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Удельный   расход тепловой энергии в многоквартирных домах, Гкал/</a:t>
                      </a:r>
                      <a:r>
                        <a:rPr lang="ru-RU" sz="900" b="0" i="0" u="none" strike="noStrike" kern="1200" dirty="0" err="1">
                          <a:solidFill>
                            <a:schemeClr val="tx1"/>
                          </a:solidFill>
                          <a:effectLst/>
                          <a:latin typeface="+mn-lt"/>
                          <a:ea typeface="+mn-ea"/>
                          <a:cs typeface="+mn-cs"/>
                        </a:rPr>
                        <a:t>кв.метр</a:t>
                      </a:r>
                      <a:endParaRPr lang="ru-RU" sz="9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Удельный расход холодной воды в многоквартирных домах, куб. метров/человека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36,3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36,3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Удельный расход горячей воды в многоквартирных домах, </a:t>
                      </a:r>
                      <a:r>
                        <a:rPr lang="ru-RU" sz="900" b="0" i="0" u="none" strike="noStrike" kern="1200" dirty="0" err="1">
                          <a:solidFill>
                            <a:schemeClr val="tx1"/>
                          </a:solidFill>
                          <a:effectLst/>
                          <a:latin typeface="+mn-lt"/>
                          <a:ea typeface="+mn-ea"/>
                          <a:cs typeface="+mn-cs"/>
                        </a:rPr>
                        <a:t>куб.метров</a:t>
                      </a:r>
                      <a:r>
                        <a:rPr lang="ru-RU" sz="900" b="0" i="0" u="none" strike="noStrike" kern="1200" dirty="0">
                          <a:solidFill>
                            <a:schemeClr val="tx1"/>
                          </a:solidFill>
                          <a:effectLst/>
                          <a:latin typeface="+mn-lt"/>
                          <a:ea typeface="+mn-ea"/>
                          <a:cs typeface="+mn-cs"/>
                        </a:rPr>
                        <a:t>/человека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10,58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10,58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Удельный расход электрической энергии в многоквартирных домах, кВт × ч/</a:t>
                      </a:r>
                      <a:r>
                        <a:rPr lang="ru-RU" sz="900" b="0" i="0" u="none" strike="noStrike" kern="1200" dirty="0" err="1">
                          <a:solidFill>
                            <a:schemeClr val="tx1"/>
                          </a:solidFill>
                          <a:effectLst/>
                          <a:latin typeface="+mn-lt"/>
                          <a:ea typeface="+mn-ea"/>
                          <a:cs typeface="+mn-cs"/>
                        </a:rPr>
                        <a:t>кв.метр</a:t>
                      </a:r>
                      <a:endParaRPr lang="ru-RU" sz="9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19,01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19,01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многоквартирных домов, имеющих класс энергоэффективности «В» и выше,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энергоэффективных источников света в системах уличного освещения,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70,5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70,5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8" name="Скругленный прямоугольник 7"/>
          <p:cNvSpPr/>
          <p:nvPr/>
        </p:nvSpPr>
        <p:spPr>
          <a:xfrm>
            <a:off x="636139" y="68876"/>
            <a:ext cx="7943850" cy="527804"/>
          </a:xfrm>
          <a:prstGeom prst="round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ts val="1500"/>
              </a:lnSpc>
            </a:pPr>
            <a:r>
              <a:rPr lang="ru-RU" sz="1400" b="1" dirty="0"/>
              <a:t>4. Государственная программа «Обеспечение качественным жильем и услугами жилищно-коммунального хозяйства населения Республики Татарстан» (продолжение)</a:t>
            </a:r>
          </a:p>
        </p:txBody>
      </p:sp>
    </p:spTree>
    <p:extLst>
      <p:ext uri="{BB962C8B-B14F-4D97-AF65-F5344CB8AC3E}">
        <p14:creationId xmlns:p14="http://schemas.microsoft.com/office/powerpoint/2010/main" val="1908743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3"/>
            <p:extLst>
              <p:ext uri="{D42A27DB-BD31-4B8C-83A1-F6EECF244321}">
                <p14:modId xmlns:p14="http://schemas.microsoft.com/office/powerpoint/2010/main" val="3301037997"/>
              </p:ext>
            </p:extLst>
          </p:nvPr>
        </p:nvGraphicFramePr>
        <p:xfrm>
          <a:off x="639254" y="968193"/>
          <a:ext cx="8228121" cy="4903530"/>
        </p:xfrm>
        <a:graphic>
          <a:graphicData uri="http://schemas.openxmlformats.org/drawingml/2006/table">
            <a:tbl>
              <a:tblPr firstRow="1" bandRow="1">
                <a:tableStyleId>{5C22544A-7EE6-4342-B048-85BDC9FD1C3A}</a:tableStyleId>
              </a:tblPr>
              <a:tblGrid>
                <a:gridCol w="5823018">
                  <a:extLst>
                    <a:ext uri="{9D8B030D-6E8A-4147-A177-3AD203B41FA5}">
                      <a16:colId xmlns:a16="http://schemas.microsoft.com/office/drawing/2014/main" val="20000"/>
                    </a:ext>
                  </a:extLst>
                </a:gridCol>
                <a:gridCol w="1244814">
                  <a:extLst>
                    <a:ext uri="{9D8B030D-6E8A-4147-A177-3AD203B41FA5}">
                      <a16:colId xmlns:a16="http://schemas.microsoft.com/office/drawing/2014/main" val="20001"/>
                    </a:ext>
                  </a:extLst>
                </a:gridCol>
                <a:gridCol w="1160289">
                  <a:extLst>
                    <a:ext uri="{9D8B030D-6E8A-4147-A177-3AD203B41FA5}">
                      <a16:colId xmlns:a16="http://schemas.microsoft.com/office/drawing/2014/main" val="20002"/>
                    </a:ext>
                  </a:extLst>
                </a:gridCol>
              </a:tblGrid>
              <a:tr h="291989">
                <a:tc>
                  <a:txBody>
                    <a:bodyPr/>
                    <a:lstStyle/>
                    <a:p>
                      <a:pPr algn="ctr" fontAlgn="ctr"/>
                      <a:r>
                        <a:rPr lang="ru-RU" sz="800" b="1" i="0" u="none" strike="noStrike" dirty="0">
                          <a:solidFill>
                            <a:srgbClr val="000000"/>
                          </a:solidFill>
                          <a:effectLst/>
                          <a:latin typeface="+mn-lt"/>
                        </a:rPr>
                        <a:t>Целевые показатели реализации государственной программы</a:t>
                      </a:r>
                    </a:p>
                  </a:txBody>
                  <a:tcPr marL="6318" marR="6318" marT="631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a:solidFill>
                            <a:schemeClr val="tx1"/>
                          </a:solidFill>
                          <a:effectLst/>
                          <a:latin typeface="+mn-lt"/>
                        </a:rPr>
                        <a:t>2023 год</a:t>
                      </a:r>
                    </a:p>
                    <a:p>
                      <a:pPr algn="ctr" fontAlgn="ctr"/>
                      <a:r>
                        <a:rPr lang="ru-RU" sz="900" b="1" u="none" strike="noStrike" dirty="0">
                          <a:solidFill>
                            <a:schemeClr val="tx1"/>
                          </a:solidFill>
                          <a:effectLst/>
                          <a:latin typeface="+mn-lt"/>
                        </a:rPr>
                        <a:t>(план)</a:t>
                      </a:r>
                      <a:endParaRPr lang="ru-RU" sz="900" b="1" i="0" u="none" strike="noStrike" dirty="0">
                        <a:solidFill>
                          <a:schemeClr val="tx1"/>
                        </a:solidFill>
                        <a:effectLst/>
                        <a:latin typeface="+mn-lt"/>
                      </a:endParaRPr>
                    </a:p>
                  </a:txBody>
                  <a:tcPr marL="6318" marR="6318" marT="631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a:solidFill>
                            <a:schemeClr val="tx1"/>
                          </a:solidFill>
                          <a:effectLst/>
                          <a:latin typeface="+mn-lt"/>
                        </a:rPr>
                        <a:t>2023 год </a:t>
                      </a:r>
                    </a:p>
                    <a:p>
                      <a:pPr algn="ctr" fontAlgn="ctr"/>
                      <a:r>
                        <a:rPr lang="ru-RU" sz="900" b="1" u="none" strike="noStrike" dirty="0">
                          <a:solidFill>
                            <a:schemeClr val="tx1"/>
                          </a:solidFill>
                          <a:effectLst/>
                          <a:latin typeface="+mn-lt"/>
                        </a:rPr>
                        <a:t>(факт)</a:t>
                      </a:r>
                      <a:endParaRPr lang="ru-RU" sz="900" b="1" i="0" u="none" strike="noStrike" dirty="0">
                        <a:solidFill>
                          <a:schemeClr val="tx1"/>
                        </a:solidFill>
                        <a:effectLst/>
                        <a:latin typeface="+mn-lt"/>
                      </a:endParaRPr>
                    </a:p>
                  </a:txBody>
                  <a:tcPr marL="6318" marR="6318" marT="631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30628">
                <a:tc>
                  <a:txBody>
                    <a:bodyPr/>
                    <a:lstStyle/>
                    <a:p>
                      <a:pPr marL="0" marR="0" lvl="0" indent="0" algn="just" defTabSz="685800" rtl="0" eaLnBrk="1" fontAlgn="t" latinLnBrk="0" hangingPunct="1">
                        <a:lnSpc>
                          <a:spcPct val="100000"/>
                        </a:lnSpc>
                        <a:spcBef>
                          <a:spcPts val="0"/>
                        </a:spcBef>
                        <a:spcAft>
                          <a:spcPts val="0"/>
                        </a:spcAft>
                        <a:buClrTx/>
                        <a:buSzTx/>
                        <a:buFontTx/>
                        <a:buNone/>
                        <a:tabLst/>
                        <a:defRPr/>
                      </a:pPr>
                      <a:r>
                        <a:rPr lang="ru-RU" sz="900" b="0" i="0" u="none" strike="noStrike" kern="1200" dirty="0">
                          <a:solidFill>
                            <a:schemeClr val="tx1"/>
                          </a:solidFill>
                          <a:effectLst/>
                          <a:latin typeface="+mn-lt"/>
                          <a:ea typeface="+mn-ea"/>
                          <a:cs typeface="+mn-cs"/>
                        </a:rPr>
                        <a:t>Доля потерь тепловой энергии при ее передаче в общем объеме переданной тепловой энергии, удельный вес потерь тепловой энергии в общем количестве поданного в сеть тепла,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6,47</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6,47</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0628">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Уровень износа коммунальной инфраструктуры,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45,8</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45,8</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0549620"/>
                  </a:ext>
                </a:extLst>
              </a:tr>
              <a:tr h="130628">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площади жилищного фонда, обеспеченного всеми видами благоустройства, в общей площади жилищного фонда Республики Татарстан,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885</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89,6</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9012346"/>
                  </a:ext>
                </a:extLst>
              </a:tr>
              <a:tr h="130628">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Общая площадь жилых помещений, приходящаяся в среднем на 1 жителя Республики Татарстан, кв. метров (уточненный)</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29,3</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29,5</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0628">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Обеспечение инфраструктурой ОЭЗ «</a:t>
                      </a:r>
                      <a:r>
                        <a:rPr lang="ru-RU" sz="900" b="0" i="0" u="none" strike="noStrike" kern="1200" dirty="0" err="1">
                          <a:solidFill>
                            <a:schemeClr val="tx1"/>
                          </a:solidFill>
                          <a:effectLst/>
                          <a:latin typeface="+mn-lt"/>
                          <a:ea typeface="+mn-ea"/>
                          <a:cs typeface="+mn-cs"/>
                        </a:rPr>
                        <a:t>Алабуга</a:t>
                      </a:r>
                      <a:r>
                        <a:rPr lang="ru-RU" sz="900" b="0" i="0" u="none" strike="noStrike" kern="1200" dirty="0">
                          <a:solidFill>
                            <a:schemeClr val="tx1"/>
                          </a:solidFill>
                          <a:effectLst/>
                          <a:latin typeface="+mn-lt"/>
                          <a:ea typeface="+mn-ea"/>
                          <a:cs typeface="+mn-cs"/>
                        </a:rPr>
                        <a:t>», % от запланированного объема</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0628">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убыточных предприятий строительства в общем количестве предприятий строительства, % (уточненный)</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28,0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28,0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30628">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Объем работ, выполненных по виду деятельности «Строительство», в сопоставимых ценах к соответствующему периоду предыдущего года,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101,0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115,1</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69256">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фактически сданных объектов от графика производства работ по программам капитальных вложений (без учета строительства и реконструкции дорог),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126">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Количество семей, улучшивших жилищные условия, тыс. семей, </a:t>
                      </a:r>
                      <a:r>
                        <a:rPr lang="ru-RU" sz="900" b="0" i="0" u="none" strike="noStrike" kern="1200" dirty="0" err="1">
                          <a:solidFill>
                            <a:schemeClr val="tx1"/>
                          </a:solidFill>
                          <a:effectLst/>
                          <a:latin typeface="+mn-lt"/>
                          <a:ea typeface="+mn-ea"/>
                          <a:cs typeface="+mn-cs"/>
                        </a:rPr>
                        <a:t>тыс.семей</a:t>
                      </a:r>
                      <a:endParaRPr lang="ru-RU" sz="900" b="0" i="0" u="none" strike="noStrike" kern="1200" dirty="0">
                        <a:solidFill>
                          <a:schemeClr val="tx1"/>
                        </a:solidFill>
                        <a:effectLst/>
                        <a:latin typeface="+mn-lt"/>
                        <a:ea typeface="+mn-ea"/>
                        <a:cs typeface="+mn-cs"/>
                      </a:endParaRP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116,5</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119,49</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83392">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Введено в эксплуатацию арендного жилья нарастающим итогом с 2019 года, </a:t>
                      </a:r>
                      <a:r>
                        <a:rPr lang="ru-RU" sz="900" b="0" i="0" u="none" strike="noStrike" kern="1200" dirty="0" err="1">
                          <a:solidFill>
                            <a:schemeClr val="tx1"/>
                          </a:solidFill>
                          <a:effectLst/>
                          <a:latin typeface="+mn-lt"/>
                          <a:ea typeface="+mn-ea"/>
                          <a:cs typeface="+mn-cs"/>
                        </a:rPr>
                        <a:t>тыс.кв.метров</a:t>
                      </a:r>
                      <a:endParaRPr lang="ru-RU" sz="900" b="0" i="0" u="none" strike="noStrike" kern="1200" dirty="0">
                        <a:solidFill>
                          <a:schemeClr val="tx1"/>
                        </a:solidFill>
                        <a:effectLst/>
                        <a:latin typeface="+mn-lt"/>
                        <a:ea typeface="+mn-ea"/>
                        <a:cs typeface="+mn-cs"/>
                      </a:endParaRP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43,4</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52,1</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53680">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многоквартирных домов, в которых собственники помещений выбрали и реализуют управление многоквартирными домами посредством товариществ собственников жилья либо жилищных кооперативов или иного специализированного кооператива,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13,0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13,0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08702">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Ввод новых и модернизация существующих предприятий по выпуску строительной продукции, единиц</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7,0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08701">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убыточных организаций жилищно-коммунального хозяйства,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26,0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20,8</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6129">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многодетных семей, получивших жилые помещения и улучшивших жилищные условия в отчетном году, в общем числе многодетных семей, состоящих на учете в качестве нуждающихся в жилых помещениях,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5,5</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5,41</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62490">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проведенных Государственной жилищной инспекцией Республики Татарстан плановых проверок организаций от числа запланированных (без учета количества проверок, невозможность проведения которых обусловлена ликвидацией или реорганизацией юридического лица, прекращением юридическим лицом или индивидуальным предпринимателем подлежащей плановой проверке деятельности в Республике Татарстан, а также наступлением обстоятельств непреодолимой силы),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45997">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устраненных нарушений и нарушений, по устранению которых Государственной жилищной инспекцией Республики Татарстан приняты меры, от общего числа выявленных нарушений,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sp>
        <p:nvSpPr>
          <p:cNvPr id="4" name="Текст 3"/>
          <p:cNvSpPr>
            <a:spLocks noGrp="1"/>
          </p:cNvSpPr>
          <p:nvPr>
            <p:ph type="body" sz="quarter" idx="14"/>
          </p:nvPr>
        </p:nvSpPr>
        <p:spPr>
          <a:xfrm>
            <a:off x="614723" y="138246"/>
            <a:ext cx="8026158" cy="527804"/>
          </a:xfrm>
          <a:prstGeom prst="round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ts val="1500"/>
              </a:lnSpc>
            </a:pPr>
            <a:r>
              <a:rPr lang="ru-RU" sz="1400" b="1" dirty="0"/>
              <a:t>4. Государственная программа «Обеспечение качественным жильем и услугами жилищно-коммунального хозяйства населения Республики Татарстан» (окончание)</a:t>
            </a:r>
          </a:p>
        </p:txBody>
      </p:sp>
      <p:sp>
        <p:nvSpPr>
          <p:cNvPr id="7" name="Прямоугольник 6"/>
          <p:cNvSpPr/>
          <p:nvPr/>
        </p:nvSpPr>
        <p:spPr>
          <a:xfrm>
            <a:off x="610879" y="5889807"/>
            <a:ext cx="8148917" cy="400110"/>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строительства, архитектуры и жилищно-коммунального хозяйства Республики Татарстан</a:t>
            </a:r>
            <a:endParaRPr lang="ru-RU" sz="1000" b="1" i="1" dirty="0">
              <a:solidFill>
                <a:srgbClr val="000000"/>
              </a:solidFill>
              <a:latin typeface="Times New Roman" panose="02020603050405020304" pitchFamily="18" charset="0"/>
            </a:endParaRPr>
          </a:p>
        </p:txBody>
      </p:sp>
      <p:sp>
        <p:nvSpPr>
          <p:cNvPr id="8" name="Прямоугольник 7"/>
          <p:cNvSpPr/>
          <p:nvPr/>
        </p:nvSpPr>
        <p:spPr>
          <a:xfrm>
            <a:off x="610879" y="6319644"/>
            <a:ext cx="7903029" cy="400110"/>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a:t>
            </a:r>
            <a:r>
              <a:rPr lang="ru-RU" sz="1000" b="1" i="1">
                <a:solidFill>
                  <a:schemeClr val="accent6"/>
                </a:solidFill>
              </a:rPr>
              <a:t>адресу: http</a:t>
            </a:r>
            <a:r>
              <a:rPr lang="ru-RU" sz="1000" b="1" i="1" dirty="0">
                <a:solidFill>
                  <a:schemeClr val="accent6"/>
                </a:solidFill>
              </a:rPr>
              <a:t>://minstroy.tatarstan.ru</a:t>
            </a:r>
            <a:endParaRPr lang="ru-RU" sz="1000" b="1" i="1" dirty="0">
              <a:solidFill>
                <a:schemeClr val="accent6"/>
              </a:solidFill>
              <a:latin typeface="Times New Roman" panose="02020603050405020304" pitchFamily="18" charset="0"/>
            </a:endParaRPr>
          </a:p>
        </p:txBody>
      </p:sp>
    </p:spTree>
    <p:extLst>
      <p:ext uri="{BB962C8B-B14F-4D97-AF65-F5344CB8AC3E}">
        <p14:creationId xmlns:p14="http://schemas.microsoft.com/office/powerpoint/2010/main" val="2093480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1579039376"/>
              </p:ext>
            </p:extLst>
          </p:nvPr>
        </p:nvGraphicFramePr>
        <p:xfrm>
          <a:off x="504856" y="1349576"/>
          <a:ext cx="8477250" cy="529845"/>
        </p:xfrm>
        <a:graphic>
          <a:graphicData uri="http://schemas.openxmlformats.org/drawingml/2006/table">
            <a:tbl>
              <a:tblPr firstRow="1" firstCol="1" bandRow="1">
                <a:tableStyleId>{5C22544A-7EE6-4342-B048-85BDC9FD1C3A}</a:tableStyleId>
              </a:tblPr>
              <a:tblGrid>
                <a:gridCol w="5905499">
                  <a:extLst>
                    <a:ext uri="{9D8B030D-6E8A-4147-A177-3AD203B41FA5}">
                      <a16:colId xmlns:a16="http://schemas.microsoft.com/office/drawing/2014/main" val="20000"/>
                    </a:ext>
                  </a:extLst>
                </a:gridCol>
                <a:gridCol w="1323976">
                  <a:extLst>
                    <a:ext uri="{9D8B030D-6E8A-4147-A177-3AD203B41FA5}">
                      <a16:colId xmlns:a16="http://schemas.microsoft.com/office/drawing/2014/main" val="20001"/>
                    </a:ext>
                  </a:extLst>
                </a:gridCol>
                <a:gridCol w="1247775">
                  <a:extLst>
                    <a:ext uri="{9D8B030D-6E8A-4147-A177-3AD203B41FA5}">
                      <a16:colId xmlns:a16="http://schemas.microsoft.com/office/drawing/2014/main" val="20002"/>
                    </a:ext>
                  </a:extLst>
                </a:gridCol>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 рублей)</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6615">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1 497 186,5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1 431 289,9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2" name="Скругленный прямоугольник 1"/>
          <p:cNvSpPr/>
          <p:nvPr/>
        </p:nvSpPr>
        <p:spPr>
          <a:xfrm>
            <a:off x="674730" y="149508"/>
            <a:ext cx="794385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altLang="ru-RU" b="1" dirty="0">
                <a:latin typeface="Arial" panose="020B0604020202020204" pitchFamily="34" charset="0"/>
                <a:ea typeface="Times New Roman" panose="02020603050405020304" pitchFamily="18" charset="0"/>
              </a:rPr>
              <a:t>5. </a:t>
            </a:r>
            <a:r>
              <a:rPr lang="ru-RU" b="1" dirty="0"/>
              <a:t>Государственная программа «Содействие занятости населения Республики Татарстан»</a:t>
            </a:r>
            <a:endParaRPr lang="ru-RU" b="1" dirty="0">
              <a:solidFill>
                <a:srgbClr val="000000"/>
              </a:solidFill>
            </a:endParaRPr>
          </a:p>
        </p:txBody>
      </p:sp>
      <p:sp>
        <p:nvSpPr>
          <p:cNvPr id="4" name="Прямоугольник 3"/>
          <p:cNvSpPr/>
          <p:nvPr/>
        </p:nvSpPr>
        <p:spPr>
          <a:xfrm>
            <a:off x="524676" y="907163"/>
            <a:ext cx="8477250" cy="646331"/>
          </a:xfrm>
          <a:prstGeom prst="rect">
            <a:avLst/>
          </a:prstGeom>
        </p:spPr>
        <p:txBody>
          <a:bodyPr wrap="square">
            <a:spAutoFit/>
          </a:bodyPr>
          <a:lstStyle/>
          <a:p>
            <a:pPr algn="just"/>
            <a:r>
              <a:rPr lang="ru-RU" sz="1200" b="1" dirty="0">
                <a:solidFill>
                  <a:srgbClr val="000000"/>
                </a:solidFill>
              </a:rPr>
              <a:t>Цель: </a:t>
            </a:r>
            <a:r>
              <a:rPr lang="en-US" sz="1200" dirty="0">
                <a:solidFill>
                  <a:srgbClr val="000000"/>
                </a:solidFill>
              </a:rPr>
              <a:t> </a:t>
            </a:r>
            <a:r>
              <a:rPr lang="ru-RU" sz="1200" dirty="0"/>
              <a:t>содействие реализации прав граждан на полную, продуктивную занятость, а также обеспечение кадрами экономики Республики Татарстан</a:t>
            </a:r>
          </a:p>
          <a:p>
            <a:pPr algn="just"/>
            <a:endParaRPr lang="ru-RU" sz="1200" dirty="0"/>
          </a:p>
        </p:txBody>
      </p:sp>
      <p:graphicFrame>
        <p:nvGraphicFramePr>
          <p:cNvPr id="3" name="Таблица 2"/>
          <p:cNvGraphicFramePr>
            <a:graphicFrameLocks noGrp="1"/>
          </p:cNvGraphicFramePr>
          <p:nvPr>
            <p:extLst>
              <p:ext uri="{D42A27DB-BD31-4B8C-83A1-F6EECF244321}">
                <p14:modId xmlns:p14="http://schemas.microsoft.com/office/powerpoint/2010/main" val="3764852463"/>
              </p:ext>
            </p:extLst>
          </p:nvPr>
        </p:nvGraphicFramePr>
        <p:xfrm>
          <a:off x="522771" y="1968843"/>
          <a:ext cx="8479155" cy="3185160"/>
        </p:xfrm>
        <a:graphic>
          <a:graphicData uri="http://schemas.openxmlformats.org/drawingml/2006/table">
            <a:tbl>
              <a:tblPr>
                <a:tableStyleId>{616DA210-FB5B-4158-B5E0-FEB733F419BA}</a:tableStyleId>
              </a:tblPr>
              <a:tblGrid>
                <a:gridCol w="5903595">
                  <a:extLst>
                    <a:ext uri="{9D8B030D-6E8A-4147-A177-3AD203B41FA5}">
                      <a16:colId xmlns:a16="http://schemas.microsoft.com/office/drawing/2014/main" val="20000"/>
                    </a:ext>
                  </a:extLst>
                </a:gridCol>
                <a:gridCol w="1335405">
                  <a:extLst>
                    <a:ext uri="{9D8B030D-6E8A-4147-A177-3AD203B41FA5}">
                      <a16:colId xmlns:a16="http://schemas.microsoft.com/office/drawing/2014/main" val="20001"/>
                    </a:ext>
                  </a:extLst>
                </a:gridCol>
                <a:gridCol w="1240155">
                  <a:extLst>
                    <a:ext uri="{9D8B030D-6E8A-4147-A177-3AD203B41FA5}">
                      <a16:colId xmlns:a16="http://schemas.microsoft.com/office/drawing/2014/main" val="20002"/>
                    </a:ext>
                  </a:extLst>
                </a:gridCol>
              </a:tblGrid>
              <a:tr h="269065">
                <a:tc>
                  <a:txBody>
                    <a:bodyPr/>
                    <a:lstStyle/>
                    <a:p>
                      <a:pPr algn="ctr" fontAlgn="ctr"/>
                      <a:r>
                        <a:rPr lang="ru-RU" sz="1000" b="1" i="0" u="none" strike="noStrike" dirty="0">
                          <a:solidFill>
                            <a:srgbClr val="000000"/>
                          </a:solidFill>
                          <a:effectLst/>
                          <a:latin typeface="+mn-lt"/>
                        </a:rPr>
                        <a:t>Целевые показатели реализации государственной программы</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a:t>
                      </a:r>
                      <a:br>
                        <a:rPr lang="ru-RU" sz="1000" b="1" u="none" strike="noStrike" dirty="0">
                          <a:solidFill>
                            <a:schemeClr val="tx1"/>
                          </a:solidFill>
                          <a:effectLst/>
                        </a:rPr>
                      </a:br>
                      <a:r>
                        <a:rPr lang="ru-RU" sz="1000" b="1" u="none" strike="noStrike" dirty="0">
                          <a:solidFill>
                            <a:schemeClr val="tx1"/>
                          </a:solidFill>
                          <a:effectLst/>
                        </a:rPr>
                        <a:t>(факт)</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292768">
                <a:tc>
                  <a:txBody>
                    <a:bodyPr/>
                    <a:lstStyle/>
                    <a:p>
                      <a:pPr algn="just" fontAlgn="ctr">
                        <a:lnSpc>
                          <a:spcPct val="115000"/>
                        </a:lnSpc>
                        <a:spcAft>
                          <a:spcPts val="0"/>
                        </a:spcAft>
                      </a:pPr>
                      <a:r>
                        <a:rPr lang="ru-RU" sz="1000" kern="1200" dirty="0">
                          <a:solidFill>
                            <a:schemeClr val="tx1"/>
                          </a:solidFill>
                          <a:effectLst/>
                          <a:latin typeface="Arial"/>
                          <a:ea typeface="Times New Roman"/>
                          <a:cs typeface="Times New Roman"/>
                        </a:rPr>
                        <a:t>Уровень общей безработицы в среднем за год (по методологии Международной организации труда), процентов</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3,3</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2,1</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algn="just" fontAlgn="ctr">
                        <a:lnSpc>
                          <a:spcPct val="115000"/>
                        </a:lnSpc>
                        <a:spcAft>
                          <a:spcPts val="0"/>
                        </a:spcAft>
                      </a:pPr>
                      <a:r>
                        <a:rPr lang="ru-RU" sz="1000" kern="1200" dirty="0">
                          <a:solidFill>
                            <a:schemeClr val="tx1"/>
                          </a:solidFill>
                          <a:effectLst/>
                          <a:latin typeface="Arial"/>
                          <a:ea typeface="Times New Roman"/>
                          <a:cs typeface="Times New Roman"/>
                        </a:rPr>
                        <a:t>Уровень регистрируемой безработицы на конец года, процентов</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0,6</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0,21</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just" fontAlgn="ctr">
                        <a:lnSpc>
                          <a:spcPct val="115000"/>
                        </a:lnSpc>
                        <a:spcAft>
                          <a:spcPts val="0"/>
                        </a:spcAft>
                      </a:pPr>
                      <a:r>
                        <a:rPr lang="ru-RU" sz="1000" kern="1200">
                          <a:solidFill>
                            <a:schemeClr val="tx1"/>
                          </a:solidFill>
                          <a:effectLst/>
                          <a:latin typeface="Arial"/>
                          <a:ea typeface="Times New Roman"/>
                          <a:cs typeface="Times New Roman"/>
                        </a:rPr>
                        <a:t>Коэффициент напряженности на рынке труда на конец года, человек/вакансию</a:t>
                      </a:r>
                      <a:endParaRPr lang="ru-RU" sz="100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0,4</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0,09</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algn="just" fontAlgn="ctr">
                        <a:lnSpc>
                          <a:spcPct val="115000"/>
                        </a:lnSpc>
                        <a:spcAft>
                          <a:spcPts val="0"/>
                        </a:spcAft>
                      </a:pPr>
                      <a:r>
                        <a:rPr lang="ru-RU" sz="1000" kern="1200" dirty="0">
                          <a:solidFill>
                            <a:schemeClr val="tx1"/>
                          </a:solidFill>
                          <a:effectLst/>
                          <a:latin typeface="Arial"/>
                          <a:ea typeface="Times New Roman"/>
                          <a:cs typeface="Times New Roman"/>
                        </a:rPr>
                        <a:t>Доля выпускников образовательных организаций профессионального образования, трудоустроившихся по специальности в первый год после окончания обучения, в общей численности выпускников образовательных организаций профессионального образования, процентов</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79</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80</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92768">
                <a:tc>
                  <a:txBody>
                    <a:bodyPr/>
                    <a:lstStyle/>
                    <a:p>
                      <a:pPr algn="just" fontAlgn="ctr">
                        <a:lnSpc>
                          <a:spcPct val="115000"/>
                        </a:lnSpc>
                        <a:spcAft>
                          <a:spcPts val="0"/>
                        </a:spcAft>
                      </a:pPr>
                      <a:r>
                        <a:rPr lang="ru-RU" sz="1000" kern="1200" dirty="0">
                          <a:solidFill>
                            <a:schemeClr val="tx1"/>
                          </a:solidFill>
                          <a:effectLst/>
                          <a:latin typeface="Arial"/>
                          <a:ea typeface="Times New Roman"/>
                          <a:cs typeface="Times New Roman"/>
                        </a:rPr>
                        <a:t>Доля выпускников образовательных организаций высшего образования, трудоустроившихся по специальности в первый год после окончания обучения, в общей численности выпускников указанных организаций, процентов</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65</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93,7</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algn="just" fontAlgn="ctr">
                        <a:lnSpc>
                          <a:spcPct val="115000"/>
                        </a:lnSpc>
                        <a:spcAft>
                          <a:spcPts val="0"/>
                        </a:spcAft>
                      </a:pPr>
                      <a:r>
                        <a:rPr lang="ru-RU" sz="1000" kern="1200">
                          <a:solidFill>
                            <a:schemeClr val="tx1"/>
                          </a:solidFill>
                          <a:effectLst/>
                          <a:latin typeface="Arial"/>
                          <a:ea typeface="Times New Roman"/>
                          <a:cs typeface="Times New Roman"/>
                        </a:rPr>
                        <a:t>Число пострадавших на производстве из расчета на 1000 работающих, человек</a:t>
                      </a:r>
                      <a:endParaRPr lang="ru-RU" sz="100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0,79</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0</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algn="just" fontAlgn="ctr">
                        <a:lnSpc>
                          <a:spcPct val="115000"/>
                        </a:lnSpc>
                        <a:spcAft>
                          <a:spcPts val="0"/>
                        </a:spcAft>
                      </a:pPr>
                      <a:r>
                        <a:rPr lang="ru-RU" sz="1000" kern="1200">
                          <a:solidFill>
                            <a:schemeClr val="tx1"/>
                          </a:solidFill>
                          <a:effectLst/>
                          <a:latin typeface="Arial"/>
                          <a:ea typeface="Times New Roman"/>
                          <a:cs typeface="Times New Roman"/>
                        </a:rPr>
                        <a:t>Доля молодежи в возрасте от 16 до 29 лет в составе безработных граждан, процентов</a:t>
                      </a:r>
                      <a:endParaRPr lang="ru-RU" sz="100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17,5</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15,9</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58140">
                <a:tc>
                  <a:txBody>
                    <a:bodyPr/>
                    <a:lstStyle/>
                    <a:p>
                      <a:pPr algn="just" fontAlgn="ctr">
                        <a:lnSpc>
                          <a:spcPct val="115000"/>
                        </a:lnSpc>
                        <a:spcAft>
                          <a:spcPts val="0"/>
                        </a:spcAft>
                      </a:pPr>
                      <a:r>
                        <a:rPr lang="ru-RU" sz="1000" kern="1200">
                          <a:solidFill>
                            <a:schemeClr val="tx1"/>
                          </a:solidFill>
                          <a:effectLst/>
                          <a:latin typeface="Arial"/>
                          <a:ea typeface="Times New Roman"/>
                          <a:cs typeface="Times New Roman"/>
                        </a:rPr>
                        <a:t>Доля выпускников профессиональных образовательных организаций и образовательных организаций высшего образования, обучавшихся за счет бюджетных ассигнований федерального бюджета и бюджета Республики Татарстан, в составе безработных, процентов</a:t>
                      </a:r>
                      <a:endParaRPr lang="ru-RU" sz="100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2</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1,3</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5" name="Прямоугольник 4"/>
          <p:cNvSpPr/>
          <p:nvPr/>
        </p:nvSpPr>
        <p:spPr>
          <a:xfrm>
            <a:off x="509307" y="6057780"/>
            <a:ext cx="8492619" cy="400110"/>
          </a:xfrm>
          <a:prstGeom prst="rect">
            <a:avLst/>
          </a:prstGeom>
        </p:spPr>
        <p:txBody>
          <a:bodyPr wrap="square">
            <a:spAutoFit/>
          </a:bodyPr>
          <a:lstStyle/>
          <a:p>
            <a:r>
              <a:rPr lang="ru-RU" sz="1000" b="1" i="1" dirty="0">
                <a:solidFill>
                  <a:schemeClr val="accent1"/>
                </a:solidFill>
              </a:rPr>
              <a:t>Ответственный исполнитель ГП: Министерство труда, занятости и социальной защиты </a:t>
            </a:r>
            <a:br>
              <a:rPr lang="en-US" sz="1000" b="1" i="1" dirty="0">
                <a:solidFill>
                  <a:schemeClr val="accent1"/>
                </a:solidFill>
              </a:rPr>
            </a:br>
            <a:r>
              <a:rPr lang="ru-RU" sz="1000" b="1" i="1" dirty="0">
                <a:solidFill>
                  <a:schemeClr val="accent1"/>
                </a:solidFill>
              </a:rPr>
              <a:t>Республики Татарстан</a:t>
            </a:r>
          </a:p>
        </p:txBody>
      </p:sp>
      <p:sp>
        <p:nvSpPr>
          <p:cNvPr id="6" name="Прямоугольник 5"/>
          <p:cNvSpPr/>
          <p:nvPr/>
        </p:nvSpPr>
        <p:spPr>
          <a:xfrm>
            <a:off x="483134" y="6457890"/>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a:t>
            </a:r>
            <a:r>
              <a:rPr lang="en-US" sz="1000" b="1" i="1" dirty="0">
                <a:solidFill>
                  <a:schemeClr val="accent6"/>
                </a:solidFill>
              </a:rPr>
              <a:t> http://mtsz.tatarstan.ru</a:t>
            </a:r>
            <a:endParaRPr lang="ru-RU" sz="1000" b="1" i="1" dirty="0">
              <a:solidFill>
                <a:schemeClr val="accent6"/>
              </a:solidFill>
            </a:endParaRPr>
          </a:p>
        </p:txBody>
      </p:sp>
    </p:spTree>
    <p:extLst>
      <p:ext uri="{BB962C8B-B14F-4D97-AF65-F5344CB8AC3E}">
        <p14:creationId xmlns:p14="http://schemas.microsoft.com/office/powerpoint/2010/main" val="1886188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1364891762"/>
              </p:ext>
            </p:extLst>
          </p:nvPr>
        </p:nvGraphicFramePr>
        <p:xfrm>
          <a:off x="552450" y="1696141"/>
          <a:ext cx="8477250" cy="529845"/>
        </p:xfrm>
        <a:graphic>
          <a:graphicData uri="http://schemas.openxmlformats.org/drawingml/2006/table">
            <a:tbl>
              <a:tblPr firstRow="1" firstCol="1" bandRow="1">
                <a:tableStyleId>{5C22544A-7EE6-4342-B048-85BDC9FD1C3A}</a:tableStyleId>
              </a:tblPr>
              <a:tblGrid>
                <a:gridCol w="5905499">
                  <a:extLst>
                    <a:ext uri="{9D8B030D-6E8A-4147-A177-3AD203B41FA5}">
                      <a16:colId xmlns:a16="http://schemas.microsoft.com/office/drawing/2014/main" val="20000"/>
                    </a:ext>
                  </a:extLst>
                </a:gridCol>
                <a:gridCol w="1209675">
                  <a:extLst>
                    <a:ext uri="{9D8B030D-6E8A-4147-A177-3AD203B41FA5}">
                      <a16:colId xmlns:a16="http://schemas.microsoft.com/office/drawing/2014/main" val="20001"/>
                    </a:ext>
                  </a:extLst>
                </a:gridCol>
                <a:gridCol w="1362076">
                  <a:extLst>
                    <a:ext uri="{9D8B030D-6E8A-4147-A177-3AD203B41FA5}">
                      <a16:colId xmlns:a16="http://schemas.microsoft.com/office/drawing/2014/main" val="20002"/>
                    </a:ext>
                  </a:extLst>
                </a:gridCol>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 рублей)</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6615">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2 860 172,5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2 847 029,2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15" name="Rectangle 4"/>
          <p:cNvSpPr>
            <a:spLocks noChangeArrowheads="1"/>
          </p:cNvSpPr>
          <p:nvPr/>
        </p:nvSpPr>
        <p:spPr bwMode="auto">
          <a:xfrm>
            <a:off x="542925" y="1162966"/>
            <a:ext cx="84867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altLang="ru-RU" sz="1200" b="1" dirty="0">
                <a:latin typeface="Arial" panose="020B0604020202020204" pitchFamily="34" charset="0"/>
                <a:ea typeface="Times New Roman" panose="02020603050405020304" pitchFamily="18" charset="0"/>
              </a:rPr>
              <a:t>Цель</a:t>
            </a:r>
            <a:r>
              <a:rPr lang="ru-RU" altLang="ru-RU" sz="1200" dirty="0">
                <a:latin typeface="Arial" panose="020B0604020202020204" pitchFamily="34" charset="0"/>
                <a:ea typeface="Times New Roman" panose="02020603050405020304" pitchFamily="18" charset="0"/>
              </a:rPr>
              <a:t>: повышение качества и результативности противодействия преступности, охраны общественного порядка и обеспечения общественной безопасности в Республике Татарстан</a:t>
            </a:r>
          </a:p>
        </p:txBody>
      </p:sp>
      <p:sp>
        <p:nvSpPr>
          <p:cNvPr id="2" name="Скругленный прямоугольник 1"/>
          <p:cNvSpPr/>
          <p:nvPr/>
        </p:nvSpPr>
        <p:spPr>
          <a:xfrm>
            <a:off x="542925" y="33317"/>
            <a:ext cx="7943850" cy="102155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b="1" dirty="0">
                <a:latin typeface="Arial" panose="020B0604020202020204" pitchFamily="34" charset="0"/>
                <a:ea typeface="Times New Roman" panose="02020603050405020304" pitchFamily="18" charset="0"/>
              </a:rPr>
              <a:t>6. Государственная программа «Обеспечение общественного порядка и противодействие преступности в Республике Татарстан»</a:t>
            </a:r>
          </a:p>
        </p:txBody>
      </p:sp>
      <p:graphicFrame>
        <p:nvGraphicFramePr>
          <p:cNvPr id="3" name="Таблица 2"/>
          <p:cNvGraphicFramePr>
            <a:graphicFrameLocks noGrp="1"/>
          </p:cNvGraphicFramePr>
          <p:nvPr>
            <p:extLst>
              <p:ext uri="{D42A27DB-BD31-4B8C-83A1-F6EECF244321}">
                <p14:modId xmlns:p14="http://schemas.microsoft.com/office/powerpoint/2010/main" val="482975256"/>
              </p:ext>
            </p:extLst>
          </p:nvPr>
        </p:nvGraphicFramePr>
        <p:xfrm>
          <a:off x="559593" y="2288631"/>
          <a:ext cx="8453438" cy="1119302"/>
        </p:xfrm>
        <a:graphic>
          <a:graphicData uri="http://schemas.openxmlformats.org/drawingml/2006/table">
            <a:tbl>
              <a:tblPr>
                <a:tableStyleId>{616DA210-FB5B-4158-B5E0-FEB733F419BA}</a:tableStyleId>
              </a:tblPr>
              <a:tblGrid>
                <a:gridCol w="5897880">
                  <a:extLst>
                    <a:ext uri="{9D8B030D-6E8A-4147-A177-3AD203B41FA5}">
                      <a16:colId xmlns:a16="http://schemas.microsoft.com/office/drawing/2014/main" val="20000"/>
                    </a:ext>
                  </a:extLst>
                </a:gridCol>
                <a:gridCol w="1211580">
                  <a:extLst>
                    <a:ext uri="{9D8B030D-6E8A-4147-A177-3AD203B41FA5}">
                      <a16:colId xmlns:a16="http://schemas.microsoft.com/office/drawing/2014/main" val="20001"/>
                    </a:ext>
                  </a:extLst>
                </a:gridCol>
                <a:gridCol w="1343978">
                  <a:extLst>
                    <a:ext uri="{9D8B030D-6E8A-4147-A177-3AD203B41FA5}">
                      <a16:colId xmlns:a16="http://schemas.microsoft.com/office/drawing/2014/main" val="20002"/>
                    </a:ext>
                  </a:extLst>
                </a:gridCol>
              </a:tblGrid>
              <a:tr h="331624">
                <a:tc>
                  <a:txBody>
                    <a:bodyPr/>
                    <a:lstStyle/>
                    <a:p>
                      <a:pPr algn="ctr" fontAlgn="ctr"/>
                      <a:r>
                        <a:rPr lang="ru-RU" sz="1000" b="1" i="0" u="none" strike="noStrike" dirty="0">
                          <a:solidFill>
                            <a:schemeClr val="tx1"/>
                          </a:solidFill>
                          <a:effectLst/>
                          <a:latin typeface="+mn-lt"/>
                        </a:rPr>
                        <a:t>Целевые показатели реализации государственной программы</a:t>
                      </a:r>
                    </a:p>
                  </a:txBody>
                  <a:tcPr marL="33482" marR="33482" marT="55084" marB="550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a:solidFill>
                            <a:schemeClr val="tx1"/>
                          </a:solidFill>
                          <a:effectLst/>
                        </a:rPr>
                        <a:t>2023 год</a:t>
                      </a:r>
                    </a:p>
                    <a:p>
                      <a:pPr algn="ctr">
                        <a:spcAft>
                          <a:spcPts val="0"/>
                        </a:spcAft>
                      </a:pP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33482" marR="33482" marT="55084" marB="550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a:solidFill>
                            <a:schemeClr val="tx1"/>
                          </a:solidFill>
                          <a:effectLst/>
                        </a:rPr>
                        <a:t>2023 год</a:t>
                      </a:r>
                    </a:p>
                    <a:p>
                      <a:pPr algn="ctr">
                        <a:spcAft>
                          <a:spcPts val="0"/>
                        </a:spcAft>
                      </a:pPr>
                      <a:r>
                        <a:rPr lang="ru-RU" sz="1000" b="1"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33482" marR="33482" marT="55084" marB="550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24695">
                <a:tc>
                  <a:txBody>
                    <a:bodyPr/>
                    <a:lstStyle/>
                    <a:p>
                      <a:pPr>
                        <a:lnSpc>
                          <a:spcPct val="115000"/>
                        </a:lnSpc>
                        <a:spcAft>
                          <a:spcPts val="0"/>
                        </a:spcAft>
                      </a:pPr>
                      <a:r>
                        <a:rPr lang="ru-RU" sz="1000" dirty="0"/>
                        <a:t>Количество преступлений, совершенных на 100 тыс. населения, единиц</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1 292,0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ctr" latinLnBrk="0" hangingPunct="1">
                        <a:lnSpc>
                          <a:spcPct val="115000"/>
                        </a:lnSpc>
                        <a:spcAft>
                          <a:spcPts val="0"/>
                        </a:spcAft>
                      </a:pPr>
                      <a:r>
                        <a:rPr lang="ru-RU" sz="1000" kern="1200" dirty="0">
                          <a:solidFill>
                            <a:schemeClr val="tx1"/>
                          </a:solidFill>
                          <a:effectLst/>
                          <a:latin typeface="+mn-lt"/>
                          <a:cs typeface="Times New Roman"/>
                        </a:rPr>
                        <a:t>1385,5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4749">
                <a:tc>
                  <a:txBody>
                    <a:bodyPr/>
                    <a:lstStyle/>
                    <a:p>
                      <a:pPr algn="just">
                        <a:spcAft>
                          <a:spcPts val="0"/>
                        </a:spcAft>
                      </a:pPr>
                      <a:r>
                        <a:rPr lang="ru-RU" sz="1000" dirty="0"/>
                        <a:t>Число лиц, погибших в ДТП, человек</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343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ctr" latinLnBrk="0" hangingPunct="1">
                        <a:lnSpc>
                          <a:spcPct val="115000"/>
                        </a:lnSpc>
                        <a:spcAft>
                          <a:spcPts val="0"/>
                        </a:spcAft>
                      </a:pPr>
                      <a:r>
                        <a:rPr lang="ru-RU" sz="1000" kern="1200" dirty="0">
                          <a:solidFill>
                            <a:schemeClr val="tx1"/>
                          </a:solidFill>
                          <a:effectLst/>
                          <a:latin typeface="+mn-lt"/>
                          <a:cs typeface="Times New Roman"/>
                        </a:rPr>
                        <a:t>279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2175">
                <a:tc>
                  <a:txBody>
                    <a:bodyPr/>
                    <a:lstStyle/>
                    <a:p>
                      <a:pPr>
                        <a:spcAft>
                          <a:spcPts val="0"/>
                        </a:spcAft>
                      </a:pPr>
                      <a:r>
                        <a:rPr lang="ru-RU" sz="1000" dirty="0"/>
                        <a:t>Удельный вес количества потребительских споров, урегулированных в досудебном порядке, удельный вес</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115,5</a:t>
                      </a: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ctr" latinLnBrk="0" hangingPunct="1">
                        <a:lnSpc>
                          <a:spcPct val="115000"/>
                        </a:lnSpc>
                        <a:spcAft>
                          <a:spcPts val="0"/>
                        </a:spcAft>
                      </a:pPr>
                      <a:r>
                        <a:rPr lang="ru-RU" sz="1000" kern="1200" dirty="0">
                          <a:solidFill>
                            <a:schemeClr val="tx1"/>
                          </a:solidFill>
                          <a:effectLst/>
                          <a:latin typeface="+mn-lt"/>
                          <a:cs typeface="Times New Roman"/>
                        </a:rPr>
                        <a:t>115,5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Прямоугольник 5"/>
          <p:cNvSpPr/>
          <p:nvPr/>
        </p:nvSpPr>
        <p:spPr>
          <a:xfrm>
            <a:off x="495300" y="5747578"/>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внутренних дел по Республике Татарстан</a:t>
            </a:r>
          </a:p>
        </p:txBody>
      </p:sp>
      <p:sp>
        <p:nvSpPr>
          <p:cNvPr id="7" name="Прямоугольник 6"/>
          <p:cNvSpPr/>
          <p:nvPr/>
        </p:nvSpPr>
        <p:spPr>
          <a:xfrm>
            <a:off x="485775" y="5995545"/>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a:t>
            </a:r>
            <a:r>
              <a:rPr lang="en-US" sz="1000" b="1" i="1" dirty="0">
                <a:solidFill>
                  <a:schemeClr val="accent6"/>
                </a:solidFill>
              </a:rPr>
              <a:t> https://16.</a:t>
            </a:r>
            <a:r>
              <a:rPr lang="ru-RU" sz="1000" b="1" i="1" dirty="0" err="1">
                <a:solidFill>
                  <a:schemeClr val="accent6"/>
                </a:solidFill>
              </a:rPr>
              <a:t>мвд.рф</a:t>
            </a:r>
            <a:r>
              <a:rPr lang="ru-RU" sz="1000" b="1" i="1" dirty="0">
                <a:solidFill>
                  <a:schemeClr val="accent6"/>
                </a:solidFill>
              </a:rPr>
              <a:t>/</a:t>
            </a:r>
            <a:r>
              <a:rPr lang="en-US" sz="1000" b="1" i="1" dirty="0" err="1">
                <a:solidFill>
                  <a:schemeClr val="accent6"/>
                </a:solidFill>
              </a:rPr>
              <a:t>mvd</a:t>
            </a:r>
            <a:endParaRPr lang="ru-RU" sz="1000" b="1" i="1" dirty="0">
              <a:solidFill>
                <a:schemeClr val="accent6"/>
              </a:solidFill>
            </a:endParaRPr>
          </a:p>
        </p:txBody>
      </p:sp>
    </p:spTree>
    <p:extLst>
      <p:ext uri="{BB962C8B-B14F-4D97-AF65-F5344CB8AC3E}">
        <p14:creationId xmlns:p14="http://schemas.microsoft.com/office/powerpoint/2010/main" val="2122137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090947297"/>
              </p:ext>
            </p:extLst>
          </p:nvPr>
        </p:nvGraphicFramePr>
        <p:xfrm>
          <a:off x="619124" y="1844457"/>
          <a:ext cx="8337141" cy="545815"/>
        </p:xfrm>
        <a:graphic>
          <a:graphicData uri="http://schemas.openxmlformats.org/drawingml/2006/table">
            <a:tbl>
              <a:tblPr firstRow="1" firstCol="1" bandRow="1">
                <a:tableStyleId>{5C22544A-7EE6-4342-B048-85BDC9FD1C3A}</a:tableStyleId>
              </a:tblPr>
              <a:tblGrid>
                <a:gridCol w="6362701">
                  <a:extLst>
                    <a:ext uri="{9D8B030D-6E8A-4147-A177-3AD203B41FA5}">
                      <a16:colId xmlns:a16="http://schemas.microsoft.com/office/drawing/2014/main" val="20000"/>
                    </a:ext>
                  </a:extLst>
                </a:gridCol>
                <a:gridCol w="1019175">
                  <a:extLst>
                    <a:ext uri="{9D8B030D-6E8A-4147-A177-3AD203B41FA5}">
                      <a16:colId xmlns:a16="http://schemas.microsoft.com/office/drawing/2014/main" val="20001"/>
                    </a:ext>
                  </a:extLst>
                </a:gridCol>
                <a:gridCol w="955265">
                  <a:extLst>
                    <a:ext uri="{9D8B030D-6E8A-4147-A177-3AD203B41FA5}">
                      <a16:colId xmlns:a16="http://schemas.microsoft.com/office/drawing/2014/main" val="20002"/>
                    </a:ext>
                  </a:extLst>
                </a:gridCol>
              </a:tblGrid>
              <a:tr h="363877">
                <a:tc rowSpan="2">
                  <a:txBody>
                    <a:bodyPr/>
                    <a:lstStyle/>
                    <a:p>
                      <a:pPr algn="ctr">
                        <a:spcAft>
                          <a:spcPts val="0"/>
                        </a:spcAft>
                      </a:pPr>
                      <a:r>
                        <a:rPr lang="ru-RU" sz="1000" dirty="0">
                          <a:solidFill>
                            <a:schemeClr val="tx1"/>
                          </a:solidFill>
                          <a:effectLst/>
                        </a:rPr>
                        <a:t>Объем финансирования государственной программы (тыс. рублей)</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8480" marR="584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 (план)</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8480" marR="584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 (факт)</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8480" marR="584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81938">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1 703 739,1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1 698 309,3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242452738"/>
              </p:ext>
            </p:extLst>
          </p:nvPr>
        </p:nvGraphicFramePr>
        <p:xfrm>
          <a:off x="641555" y="2482375"/>
          <a:ext cx="8337140" cy="1391146"/>
        </p:xfrm>
        <a:graphic>
          <a:graphicData uri="http://schemas.openxmlformats.org/drawingml/2006/table">
            <a:tbl>
              <a:tblPr>
                <a:tableStyleId>{616DA210-FB5B-4158-B5E0-FEB733F419BA}</a:tableStyleId>
              </a:tblPr>
              <a:tblGrid>
                <a:gridCol w="6381751">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949549">
                  <a:extLst>
                    <a:ext uri="{9D8B030D-6E8A-4147-A177-3AD203B41FA5}">
                      <a16:colId xmlns:a16="http://schemas.microsoft.com/office/drawing/2014/main" val="20002"/>
                    </a:ext>
                  </a:extLst>
                </a:gridCol>
              </a:tblGrid>
              <a:tr h="430347">
                <a:tc>
                  <a:txBody>
                    <a:bodyPr/>
                    <a:lstStyle/>
                    <a:p>
                      <a:pPr algn="ctr" fontAlgn="ctr"/>
                      <a:r>
                        <a:rPr lang="ru-RU" sz="1000" b="1" i="0" u="none" strike="noStrike" dirty="0">
                          <a:solidFill>
                            <a:schemeClr val="tx1"/>
                          </a:solidFill>
                          <a:effectLst/>
                          <a:latin typeface="+mn-lt"/>
                        </a:rPr>
                        <a:t>Целевые показатели реализации государственной программы</a:t>
                      </a: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a:solidFill>
                            <a:schemeClr val="tx1"/>
                          </a:solidFill>
                          <a:effectLst/>
                        </a:rPr>
                        <a:t>2023 год</a:t>
                      </a:r>
                    </a:p>
                    <a:p>
                      <a:pPr algn="ctr">
                        <a:spcAft>
                          <a:spcPts val="0"/>
                        </a:spcAft>
                      </a:pP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a:solidFill>
                            <a:schemeClr val="tx1"/>
                          </a:solidFill>
                          <a:effectLst/>
                        </a:rPr>
                        <a:t>2023 год</a:t>
                      </a:r>
                    </a:p>
                    <a:p>
                      <a:pPr algn="ctr">
                        <a:spcAft>
                          <a:spcPts val="0"/>
                        </a:spcAft>
                      </a:pPr>
                      <a:r>
                        <a:rPr lang="ru-RU" sz="1000" b="1"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55949">
                <a:tc>
                  <a:txBody>
                    <a:bodyPr/>
                    <a:lstStyle/>
                    <a:p>
                      <a:pPr algn="just">
                        <a:lnSpc>
                          <a:spcPct val="115000"/>
                        </a:lnSpc>
                        <a:spcAft>
                          <a:spcPts val="0"/>
                        </a:spcAft>
                      </a:pPr>
                      <a:r>
                        <a:rPr lang="ru-RU" sz="1050" dirty="0">
                          <a:solidFill>
                            <a:schemeClr val="tx1"/>
                          </a:solidFill>
                          <a:effectLst/>
                        </a:rPr>
                        <a:t>Уровень готовности министерства к реагированию на чрезвычайные ситуации, в процентах</a:t>
                      </a:r>
                      <a:endParaRPr lang="ru-RU"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281" marR="5628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100</a:t>
                      </a: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15000"/>
                        </a:lnSpc>
                        <a:spcAft>
                          <a:spcPts val="0"/>
                        </a:spcAft>
                      </a:pPr>
                      <a:r>
                        <a:rPr lang="ru-RU" sz="1050" kern="1200" dirty="0">
                          <a:solidFill>
                            <a:schemeClr val="tx1"/>
                          </a:solidFill>
                          <a:effectLst/>
                          <a:latin typeface="+mn-lt"/>
                          <a:ea typeface="+mn-ea"/>
                          <a:cs typeface="+mn-cs"/>
                        </a:rPr>
                        <a:t>100</a:t>
                      </a:r>
                    </a:p>
                  </a:txBody>
                  <a:tcPr marL="56281" marR="5628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5949">
                <a:tc>
                  <a:txBody>
                    <a:bodyPr/>
                    <a:lstStyle/>
                    <a:p>
                      <a:pPr algn="just">
                        <a:lnSpc>
                          <a:spcPct val="115000"/>
                        </a:lnSpc>
                        <a:spcAft>
                          <a:spcPts val="0"/>
                        </a:spcAft>
                      </a:pPr>
                      <a:r>
                        <a:rPr lang="ru-RU" sz="1050" dirty="0">
                          <a:solidFill>
                            <a:schemeClr val="tx1"/>
                          </a:solidFill>
                          <a:effectLst/>
                          <a:latin typeface="+mn-lt"/>
                          <a:ea typeface="Calibri" panose="020F0502020204030204" pitchFamily="34" charset="0"/>
                          <a:cs typeface="Times New Roman" panose="02020603050405020304" pitchFamily="18" charset="0"/>
                        </a:rPr>
                        <a:t>Среднее время прибытия</a:t>
                      </a:r>
                      <a:r>
                        <a:rPr lang="ru-RU" sz="1050" baseline="0" dirty="0">
                          <a:solidFill>
                            <a:schemeClr val="tx1"/>
                          </a:solidFill>
                          <a:effectLst/>
                          <a:latin typeface="+mn-lt"/>
                          <a:ea typeface="Calibri" panose="020F0502020204030204" pitchFamily="34" charset="0"/>
                          <a:cs typeface="Times New Roman" panose="02020603050405020304" pitchFamily="18" charset="0"/>
                        </a:rPr>
                        <a:t> первых пожарных подразделений к месту вызова: по городу, не более, минут</a:t>
                      </a:r>
                      <a:endParaRPr lang="ru-RU" sz="1050" dirty="0">
                        <a:solidFill>
                          <a:schemeClr val="tx1"/>
                        </a:solidFill>
                        <a:effectLst/>
                        <a:latin typeface="+mn-lt"/>
                        <a:ea typeface="Calibri" panose="020F0502020204030204" pitchFamily="34" charset="0"/>
                        <a:cs typeface="Times New Roman" panose="02020603050405020304" pitchFamily="18" charset="0"/>
                      </a:endParaRPr>
                    </a:p>
                  </a:txBody>
                  <a:tcPr marL="56281" marR="5628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7,9</a:t>
                      </a: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ru-RU" sz="1050" kern="1200" dirty="0">
                          <a:solidFill>
                            <a:schemeClr val="tx1"/>
                          </a:solidFill>
                          <a:effectLst/>
                          <a:latin typeface="+mn-lt"/>
                          <a:ea typeface="+mn-ea"/>
                          <a:cs typeface="+mn-cs"/>
                        </a:rPr>
                        <a:t>7,9</a:t>
                      </a:r>
                    </a:p>
                  </a:txBody>
                  <a:tcPr marL="56281" marR="5628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9347">
                <a:tc>
                  <a:txBody>
                    <a:bodyPr/>
                    <a:lstStyle/>
                    <a:p>
                      <a:pPr algn="just">
                        <a:lnSpc>
                          <a:spcPct val="115000"/>
                        </a:lnSpc>
                        <a:spcAft>
                          <a:spcPts val="0"/>
                        </a:spcAft>
                      </a:pPr>
                      <a:r>
                        <a:rPr lang="ru-RU" sz="1050" kern="1200" dirty="0">
                          <a:solidFill>
                            <a:schemeClr val="tx1"/>
                          </a:solidFill>
                          <a:effectLst/>
                          <a:latin typeface="+mn-lt"/>
                          <a:ea typeface="Calibri" panose="020F0502020204030204" pitchFamily="34" charset="0"/>
                          <a:cs typeface="Times New Roman" panose="02020603050405020304" pitchFamily="18" charset="0"/>
                        </a:rPr>
                        <a:t>Индивидуальный риск гибели на водных объектах Республики Татарстан на 100 тыс. населения, условных единиц</a:t>
                      </a:r>
                    </a:p>
                  </a:txBody>
                  <a:tcPr marL="56281" marR="5628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3,35</a:t>
                      </a: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15000"/>
                        </a:lnSpc>
                        <a:spcAft>
                          <a:spcPts val="0"/>
                        </a:spcAft>
                      </a:pPr>
                      <a:r>
                        <a:rPr lang="ru-RU" sz="1050" kern="1200" dirty="0">
                          <a:solidFill>
                            <a:schemeClr val="tx1"/>
                          </a:solidFill>
                          <a:effectLst/>
                          <a:latin typeface="+mn-lt"/>
                          <a:ea typeface="+mn-ea"/>
                          <a:cs typeface="+mn-cs"/>
                        </a:rPr>
                        <a:t>2</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6" name="Rectangle 1"/>
          <p:cNvSpPr>
            <a:spLocks noChangeArrowheads="1"/>
          </p:cNvSpPr>
          <p:nvPr/>
        </p:nvSpPr>
        <p:spPr bwMode="auto">
          <a:xfrm>
            <a:off x="552449" y="1052719"/>
            <a:ext cx="83456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1" strike="noStrike" cap="none" normalizeH="0" baseline="0" dirty="0">
                <a:ln>
                  <a:noFill/>
                </a:ln>
                <a:solidFill>
                  <a:schemeClr val="tx1"/>
                </a:solidFill>
                <a:effectLst/>
                <a:latin typeface="+mn-lt"/>
                <a:ea typeface="Calibri" panose="020F0502020204030204" pitchFamily="34" charset="0"/>
              </a:rPr>
              <a:t>Цель: </a:t>
            </a:r>
            <a:r>
              <a:rPr kumimoji="0" lang="ru-RU" altLang="ru-RU" sz="1200" strike="noStrike" cap="none" normalizeH="0" baseline="0" dirty="0">
                <a:ln>
                  <a:noFill/>
                </a:ln>
                <a:effectLst/>
                <a:latin typeface="+mn-lt"/>
                <a:ea typeface="Calibri" panose="020F0502020204030204" pitchFamily="34" charset="0"/>
              </a:rPr>
              <a:t>минимизация социального, экономического и экологического ущерба, наносимого населению, экономике и природной среде, от чрезвычайных ситуаций природного и техногенного характера, пожаров и происшествий на водных объектах</a:t>
            </a:r>
            <a:endParaRPr kumimoji="0" lang="ru-RU" altLang="ru-RU" sz="1200" strike="noStrike" cap="none" normalizeH="0" baseline="0" dirty="0">
              <a:ln>
                <a:noFill/>
              </a:ln>
              <a:effectLst/>
              <a:latin typeface="+mn-lt"/>
            </a:endParaRPr>
          </a:p>
        </p:txBody>
      </p:sp>
      <p:sp>
        <p:nvSpPr>
          <p:cNvPr id="7" name="Скругленный прямоугольник 6"/>
          <p:cNvSpPr/>
          <p:nvPr/>
        </p:nvSpPr>
        <p:spPr>
          <a:xfrm>
            <a:off x="600074" y="46106"/>
            <a:ext cx="7943850" cy="86832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500" b="1" dirty="0">
                <a:solidFill>
                  <a:schemeClr val="tx1"/>
                </a:solidFill>
                <a:ea typeface="Calibri" panose="020F0502020204030204" pitchFamily="34" charset="0"/>
              </a:rPr>
              <a:t>7. Государственная  программа «Защита населения и территорий от чрезвычайных ситуаций, обеспечение пожарной безопасности и безопасности людей на водных объектах в Республике Татарстан»</a:t>
            </a:r>
            <a:endParaRPr lang="ru-RU" altLang="ru-RU" sz="1500" b="1" dirty="0">
              <a:solidFill>
                <a:schemeClr val="tx1"/>
              </a:solidFill>
            </a:endParaRPr>
          </a:p>
        </p:txBody>
      </p:sp>
      <p:sp>
        <p:nvSpPr>
          <p:cNvPr id="8" name="Прямоугольник 7"/>
          <p:cNvSpPr/>
          <p:nvPr/>
        </p:nvSpPr>
        <p:spPr>
          <a:xfrm>
            <a:off x="542925" y="5617700"/>
            <a:ext cx="8534400" cy="400110"/>
          </a:xfrm>
          <a:prstGeom prst="rect">
            <a:avLst/>
          </a:prstGeom>
        </p:spPr>
        <p:txBody>
          <a:bodyPr wrap="square">
            <a:spAutoFit/>
          </a:bodyPr>
          <a:lstStyle/>
          <a:p>
            <a:r>
              <a:rPr lang="ru-RU" sz="1000" b="1" i="1" dirty="0">
                <a:solidFill>
                  <a:schemeClr val="accent1"/>
                </a:solidFill>
              </a:rPr>
              <a:t>Ответственный исполнитель ГП: Министерство по делам гражданской обороны и чрезвычайным ситуациям Республики Татарстан</a:t>
            </a:r>
          </a:p>
        </p:txBody>
      </p:sp>
      <p:sp>
        <p:nvSpPr>
          <p:cNvPr id="9" name="Прямоугольник 8"/>
          <p:cNvSpPr/>
          <p:nvPr/>
        </p:nvSpPr>
        <p:spPr>
          <a:xfrm>
            <a:off x="485775" y="5995545"/>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a:t>
            </a:r>
            <a:r>
              <a:rPr lang="en-US" sz="1000" b="1" i="1" dirty="0">
                <a:solidFill>
                  <a:schemeClr val="accent6"/>
                </a:solidFill>
              </a:rPr>
              <a:t> http://mchs.tatarstan.ru</a:t>
            </a:r>
            <a:endParaRPr lang="ru-RU" sz="1000" b="1" i="1" dirty="0">
              <a:solidFill>
                <a:schemeClr val="accent6"/>
              </a:solidFill>
            </a:endParaRPr>
          </a:p>
        </p:txBody>
      </p:sp>
    </p:spTree>
    <p:extLst>
      <p:ext uri="{BB962C8B-B14F-4D97-AF65-F5344CB8AC3E}">
        <p14:creationId xmlns:p14="http://schemas.microsoft.com/office/powerpoint/2010/main" val="1837774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2895446503"/>
              </p:ext>
            </p:extLst>
          </p:nvPr>
        </p:nvGraphicFramePr>
        <p:xfrm>
          <a:off x="514350" y="1593623"/>
          <a:ext cx="8477250" cy="529845"/>
        </p:xfrm>
        <a:graphic>
          <a:graphicData uri="http://schemas.openxmlformats.org/drawingml/2006/table">
            <a:tbl>
              <a:tblPr firstRow="1" firstCol="1" bandRow="1">
                <a:tableStyleId>{5C22544A-7EE6-4342-B048-85BDC9FD1C3A}</a:tableStyleId>
              </a:tblPr>
              <a:tblGrid>
                <a:gridCol w="6459854">
                  <a:extLst>
                    <a:ext uri="{9D8B030D-6E8A-4147-A177-3AD203B41FA5}">
                      <a16:colId xmlns:a16="http://schemas.microsoft.com/office/drawing/2014/main" val="20000"/>
                    </a:ext>
                  </a:extLst>
                </a:gridCol>
                <a:gridCol w="1089660">
                  <a:extLst>
                    <a:ext uri="{9D8B030D-6E8A-4147-A177-3AD203B41FA5}">
                      <a16:colId xmlns:a16="http://schemas.microsoft.com/office/drawing/2014/main" val="20001"/>
                    </a:ext>
                  </a:extLst>
                </a:gridCol>
                <a:gridCol w="927736">
                  <a:extLst>
                    <a:ext uri="{9D8B030D-6E8A-4147-A177-3AD203B41FA5}">
                      <a16:colId xmlns:a16="http://schemas.microsoft.com/office/drawing/2014/main" val="20002"/>
                    </a:ext>
                  </a:extLst>
                </a:gridCol>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 рублей)</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6615">
                <a:tc vMerge="1">
                  <a:txBody>
                    <a:bodyPr/>
                    <a:lstStyle/>
                    <a:p>
                      <a:endParaRPr lang="ru-RU" dirty="0"/>
                    </a:p>
                  </a:txBody>
                  <a:tcPr/>
                </a:tc>
                <a:tc>
                  <a:txBody>
                    <a:bodyPr/>
                    <a:lstStyle/>
                    <a:p>
                      <a:pPr algn="ctr" fontAlgn="ctr"/>
                      <a:r>
                        <a:rPr lang="ru-RU" sz="1000" b="0" i="0" u="none" strike="noStrike" dirty="0">
                          <a:solidFill>
                            <a:srgbClr val="000000"/>
                          </a:solidFill>
                          <a:effectLst/>
                          <a:latin typeface="Arial" panose="020B0604020202020204" pitchFamily="34" charset="0"/>
                        </a:rPr>
                        <a:t>24 608 938,7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24 565 405,5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15" name="Rectangle 4"/>
          <p:cNvSpPr>
            <a:spLocks noChangeArrowheads="1"/>
          </p:cNvSpPr>
          <p:nvPr/>
        </p:nvSpPr>
        <p:spPr bwMode="auto">
          <a:xfrm>
            <a:off x="542925" y="901125"/>
            <a:ext cx="84772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u-RU" altLang="ru-RU" sz="1200" b="1" dirty="0">
                <a:latin typeface="Arial" panose="020B0604020202020204" pitchFamily="34" charset="0"/>
                <a:ea typeface="Times New Roman" panose="02020603050405020304" pitchFamily="18" charset="0"/>
              </a:rPr>
              <a:t>Цель</a:t>
            </a:r>
            <a:r>
              <a:rPr lang="ru-RU" altLang="ru-RU" sz="1200" dirty="0">
                <a:latin typeface="Arial" panose="020B0604020202020204" pitchFamily="34" charset="0"/>
                <a:ea typeface="Times New Roman" panose="02020603050405020304" pitchFamily="18" charset="0"/>
              </a:rPr>
              <a:t>:</a:t>
            </a:r>
            <a:r>
              <a:rPr lang="en-US" altLang="ru-RU" sz="1200" dirty="0">
                <a:latin typeface="Arial" panose="020B0604020202020204" pitchFamily="34" charset="0"/>
                <a:ea typeface="Times New Roman" panose="02020603050405020304" pitchFamily="18" charset="0"/>
              </a:rPr>
              <a:t> </a:t>
            </a:r>
            <a:r>
              <a:rPr lang="ru-RU" altLang="ru-RU" sz="1200" dirty="0">
                <a:latin typeface="Arial" panose="020B0604020202020204" pitchFamily="34" charset="0"/>
                <a:ea typeface="Times New Roman" panose="02020603050405020304" pitchFamily="18" charset="0"/>
              </a:rPr>
              <a:t>удовлетворение текущих и формирование новых потребностей жителей Республики Татарстан в сфере культуры, искусства и кинематографии, повышение привлекательности учреждений культуры, искусства и кинематографии для жителей и гостей республики</a:t>
            </a:r>
            <a:r>
              <a:rPr kumimoji="0" lang="en-US" altLang="ru-RU" sz="1200" i="0" u="none" strike="noStrike" cap="none" normalizeH="0" baseline="0" dirty="0">
                <a:ln>
                  <a:noFill/>
                </a:ln>
                <a:effectLst/>
                <a:latin typeface="Arial" panose="020B0604020202020204" pitchFamily="34" charset="0"/>
                <a:ea typeface="Times New Roman" panose="02020603050405020304" pitchFamily="18" charset="0"/>
              </a:rPr>
              <a:t> </a:t>
            </a:r>
            <a:endParaRPr kumimoji="0" lang="ru-RU" altLang="ru-RU" sz="1200" i="0" u="none" strike="noStrike" cap="none" normalizeH="0" baseline="0" dirty="0">
              <a:ln>
                <a:noFill/>
              </a:ln>
              <a:effectLst/>
              <a:latin typeface="Arial" panose="020B0604020202020204" pitchFamily="34" charset="0"/>
            </a:endParaRPr>
          </a:p>
        </p:txBody>
      </p:sp>
      <p:sp>
        <p:nvSpPr>
          <p:cNvPr id="2" name="Скругленный прямоугольник 1"/>
          <p:cNvSpPr/>
          <p:nvPr/>
        </p:nvSpPr>
        <p:spPr>
          <a:xfrm>
            <a:off x="542925" y="195242"/>
            <a:ext cx="794385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altLang="ru-RU" b="1" dirty="0">
                <a:latin typeface="Arial" panose="020B0604020202020204" pitchFamily="34" charset="0"/>
                <a:ea typeface="Times New Roman" panose="02020603050405020304" pitchFamily="18" charset="0"/>
              </a:rPr>
              <a:t>8. </a:t>
            </a:r>
            <a:r>
              <a:rPr lang="ru-RU" b="1" dirty="0"/>
              <a:t>Государственная программа </a:t>
            </a:r>
          </a:p>
          <a:p>
            <a:pPr algn="ctr" fontAlgn="t"/>
            <a:r>
              <a:rPr lang="ru-RU" b="1" dirty="0"/>
              <a:t>«Развитие культуры Республики Татарстан»</a:t>
            </a:r>
            <a:endParaRPr lang="ru-RU" b="1" dirty="0">
              <a:solidFill>
                <a:srgbClr val="000000"/>
              </a:solidFill>
            </a:endParaRPr>
          </a:p>
        </p:txBody>
      </p:sp>
      <p:sp>
        <p:nvSpPr>
          <p:cNvPr id="6" name="Прямоугольник 5"/>
          <p:cNvSpPr/>
          <p:nvPr/>
        </p:nvSpPr>
        <p:spPr>
          <a:xfrm>
            <a:off x="485776" y="5789493"/>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культуры Республики Татарстан</a:t>
            </a:r>
          </a:p>
        </p:txBody>
      </p:sp>
      <p:sp>
        <p:nvSpPr>
          <p:cNvPr id="7" name="Прямоугольник 6"/>
          <p:cNvSpPr/>
          <p:nvPr/>
        </p:nvSpPr>
        <p:spPr>
          <a:xfrm>
            <a:off x="485775" y="5995545"/>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a:t>
            </a:r>
            <a:r>
              <a:rPr lang="en-US" sz="1000" b="1" i="1" dirty="0">
                <a:solidFill>
                  <a:schemeClr val="accent6"/>
                </a:solidFill>
              </a:rPr>
              <a:t> http://mincult.tatarstan.ru/</a:t>
            </a:r>
            <a:endParaRPr lang="ru-RU" sz="1000" b="1" i="1" dirty="0">
              <a:solidFill>
                <a:schemeClr val="accent6"/>
              </a:solidFill>
            </a:endParaRPr>
          </a:p>
        </p:txBody>
      </p:sp>
      <p:graphicFrame>
        <p:nvGraphicFramePr>
          <p:cNvPr id="9" name="Таблица 8">
            <a:extLst>
              <a:ext uri="{FF2B5EF4-FFF2-40B4-BE49-F238E27FC236}">
                <a16:creationId xmlns:a16="http://schemas.microsoft.com/office/drawing/2014/main" id="{84794BD9-E01A-4326-BADE-9114F07B31CA}"/>
              </a:ext>
            </a:extLst>
          </p:cNvPr>
          <p:cNvGraphicFramePr>
            <a:graphicFrameLocks noGrp="1"/>
          </p:cNvGraphicFramePr>
          <p:nvPr>
            <p:extLst>
              <p:ext uri="{D42A27DB-BD31-4B8C-83A1-F6EECF244321}">
                <p14:modId xmlns:p14="http://schemas.microsoft.com/office/powerpoint/2010/main" val="3868285241"/>
              </p:ext>
            </p:extLst>
          </p:nvPr>
        </p:nvGraphicFramePr>
        <p:xfrm>
          <a:off x="514351" y="2237580"/>
          <a:ext cx="8477249" cy="2308989"/>
        </p:xfrm>
        <a:graphic>
          <a:graphicData uri="http://schemas.openxmlformats.org/drawingml/2006/table">
            <a:tbl>
              <a:tblPr>
                <a:tableStyleId>{616DA210-FB5B-4158-B5E0-FEB733F419BA}</a:tableStyleId>
              </a:tblPr>
              <a:tblGrid>
                <a:gridCol w="6465289">
                  <a:extLst>
                    <a:ext uri="{9D8B030D-6E8A-4147-A177-3AD203B41FA5}">
                      <a16:colId xmlns:a16="http://schemas.microsoft.com/office/drawing/2014/main" val="20001"/>
                    </a:ext>
                  </a:extLst>
                </a:gridCol>
                <a:gridCol w="1073791">
                  <a:extLst>
                    <a:ext uri="{9D8B030D-6E8A-4147-A177-3AD203B41FA5}">
                      <a16:colId xmlns:a16="http://schemas.microsoft.com/office/drawing/2014/main" val="20002"/>
                    </a:ext>
                  </a:extLst>
                </a:gridCol>
                <a:gridCol w="938169">
                  <a:extLst>
                    <a:ext uri="{9D8B030D-6E8A-4147-A177-3AD203B41FA5}">
                      <a16:colId xmlns:a16="http://schemas.microsoft.com/office/drawing/2014/main" val="20003"/>
                    </a:ext>
                  </a:extLst>
                </a:gridCol>
              </a:tblGrid>
              <a:tr h="236679">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ru-RU" sz="1000" b="1" i="0" u="none" strike="noStrike" kern="1200" dirty="0">
                          <a:solidFill>
                            <a:schemeClr val="tx1"/>
                          </a:solidFill>
                          <a:effectLst/>
                          <a:latin typeface="+mn-lt"/>
                          <a:ea typeface="+mn-ea"/>
                          <a:cs typeface="+mn-cs"/>
                        </a:rPr>
                        <a:t>Целевые показатели реализации государственной программы</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a:t>
                      </a:r>
                      <a:r>
                        <a:rPr lang="ru-RU" sz="1000" b="1" u="none" strike="noStrike" baseline="0" dirty="0">
                          <a:solidFill>
                            <a:schemeClr val="tx1"/>
                          </a:solidFill>
                          <a:effectLst/>
                        </a:rPr>
                        <a:t> </a:t>
                      </a:r>
                      <a:r>
                        <a:rPr lang="ru-RU" sz="1000" b="1" u="none" strike="noStrike" dirty="0">
                          <a:solidFill>
                            <a:schemeClr val="tx1"/>
                          </a:solidFill>
                          <a:effectLst/>
                        </a:rPr>
                        <a:t>год </a:t>
                      </a:r>
                    </a:p>
                    <a:p>
                      <a:pPr algn="ctr" fontAlgn="ctr"/>
                      <a:r>
                        <a:rPr lang="ru-RU" sz="1000" b="1" u="none" strike="noStrike" dirty="0">
                          <a:solidFill>
                            <a:schemeClr val="tx1"/>
                          </a:solidFill>
                          <a:effectLst/>
                        </a:rPr>
                        <a:t>(план)</a:t>
                      </a:r>
                      <a:endParaRPr lang="ru-RU" sz="1000" b="1" i="0" u="none" strike="noStrike" dirty="0">
                        <a:solidFill>
                          <a:schemeClr val="tx1"/>
                        </a:solidFill>
                        <a:effectLst/>
                        <a:latin typeface="Calibri" panose="020F0502020204030204" pitchFamily="34"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 (факт)</a:t>
                      </a:r>
                      <a:endParaRPr lang="ru-RU" sz="1000" b="1" i="0" u="none" strike="noStrike" dirty="0">
                        <a:solidFill>
                          <a:schemeClr val="tx1"/>
                        </a:solidFill>
                        <a:effectLst/>
                        <a:latin typeface="Calibri" panose="020F0502020204030204" pitchFamily="34"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17084">
                <a:tc>
                  <a:txBody>
                    <a:bodyPr/>
                    <a:lstStyle/>
                    <a:p>
                      <a:pPr algn="l"/>
                      <a:r>
                        <a:rPr lang="ru-RU" sz="1000" u="none" strike="noStrike" kern="1200" dirty="0">
                          <a:solidFill>
                            <a:schemeClr val="tx1"/>
                          </a:solidFill>
                          <a:effectLst/>
                          <a:latin typeface="+mn-lt"/>
                          <a:ea typeface="+mn-ea"/>
                          <a:cs typeface="+mn-cs"/>
                        </a:rPr>
                        <a:t>Число зрителей в театрах РТ, </a:t>
                      </a:r>
                      <a:r>
                        <a:rPr lang="ru-RU" sz="1000" u="none" strike="noStrike" kern="1200" dirty="0" err="1">
                          <a:solidFill>
                            <a:schemeClr val="tx1"/>
                          </a:solidFill>
                          <a:effectLst/>
                          <a:latin typeface="+mn-lt"/>
                          <a:ea typeface="+mn-ea"/>
                          <a:cs typeface="+mn-cs"/>
                        </a:rPr>
                        <a:t>тыс</a:t>
                      </a:r>
                      <a:r>
                        <a:rPr lang="ru-RU" sz="1000" u="none" strike="noStrike" kern="1200" dirty="0">
                          <a:solidFill>
                            <a:schemeClr val="tx1"/>
                          </a:solidFill>
                          <a:effectLst/>
                          <a:latin typeface="+mn-lt"/>
                          <a:ea typeface="+mn-ea"/>
                          <a:cs typeface="+mn-cs"/>
                        </a:rPr>
                        <a:t> человек</a:t>
                      </a:r>
                    </a:p>
                  </a:txBody>
                  <a:tcPr marL="47625" marR="47625" marT="66675" marB="6667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ru-RU" sz="1000" u="none" strike="noStrike" kern="1200" dirty="0">
                          <a:solidFill>
                            <a:schemeClr val="tx1"/>
                          </a:solidFill>
                          <a:effectLst/>
                          <a:latin typeface="+mn-lt"/>
                          <a:ea typeface="+mn-ea"/>
                          <a:cs typeface="+mn-cs"/>
                        </a:rPr>
                        <a:t>1 023,0</a:t>
                      </a:r>
                    </a:p>
                  </a:txBody>
                  <a:tcPr marL="47625" marR="47625" marT="66675" marB="6667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ru-RU" sz="1000" u="none" strike="noStrike" kern="1200" dirty="0">
                          <a:solidFill>
                            <a:schemeClr val="tx1"/>
                          </a:solidFill>
                          <a:effectLst/>
                          <a:latin typeface="+mn-lt"/>
                          <a:ea typeface="+mn-ea"/>
                          <a:cs typeface="+mn-cs"/>
                        </a:rPr>
                        <a:t>1 461,0</a:t>
                      </a:r>
                    </a:p>
                  </a:txBody>
                  <a:tcPr marL="47625" marR="47625" marT="66675" marB="6667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129">
                <a:tc>
                  <a:txBody>
                    <a:bodyPr/>
                    <a:lstStyle/>
                    <a:p>
                      <a:pPr marL="0" algn="l" defTabSz="685800" rtl="0" eaLnBrk="1" latinLnBrk="0" hangingPunct="1"/>
                      <a:r>
                        <a:rPr lang="ru-RU" sz="1000" u="none" strike="noStrike" kern="1200" dirty="0">
                          <a:solidFill>
                            <a:schemeClr val="tx1"/>
                          </a:solidFill>
                          <a:effectLst/>
                          <a:latin typeface="+mn-lt"/>
                          <a:ea typeface="+mn-ea"/>
                          <a:cs typeface="+mn-cs"/>
                        </a:rPr>
                        <a:t>Количество библиографических записей в сводном электронном каталоге библиотек Республики Татарстан, тыс. единиц</a:t>
                      </a:r>
                    </a:p>
                  </a:txBody>
                  <a:tcPr marL="47625" marR="47625" marT="66675" marB="6667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ru-RU" sz="1000" u="none" strike="noStrike" kern="1200" dirty="0">
                          <a:solidFill>
                            <a:schemeClr val="tx1"/>
                          </a:solidFill>
                          <a:effectLst/>
                          <a:latin typeface="+mn-lt"/>
                          <a:ea typeface="+mn-ea"/>
                          <a:cs typeface="+mn-cs"/>
                        </a:rPr>
                        <a:t>808,0</a:t>
                      </a:r>
                    </a:p>
                  </a:txBody>
                  <a:tcPr marL="47625" marR="47625" marT="66675" marB="6667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r>
                        <a:rPr lang="ru-RU" sz="1000" u="none" strike="noStrike" kern="1200" dirty="0">
                          <a:solidFill>
                            <a:schemeClr val="tx1"/>
                          </a:solidFill>
                          <a:effectLst/>
                          <a:latin typeface="+mn-lt"/>
                          <a:ea typeface="+mn-ea"/>
                          <a:cs typeface="+mn-cs"/>
                        </a:rPr>
                        <a:t>1 128,0</a:t>
                      </a:r>
                    </a:p>
                  </a:txBody>
                  <a:tcPr marL="47625" marR="47625" marT="66675" marB="6667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7308">
                <a:tc>
                  <a:txBody>
                    <a:bodyPr/>
                    <a:lstStyle/>
                    <a:p>
                      <a:pPr algn="l" fontAlgn="b"/>
                      <a:r>
                        <a:rPr lang="ru-RU" sz="1000" u="none" strike="noStrike" dirty="0">
                          <a:solidFill>
                            <a:schemeClr val="tx1"/>
                          </a:solidFill>
                          <a:effectLst/>
                          <a:latin typeface="+mn-lt"/>
                        </a:rPr>
                        <a:t>Доля новых концертных программ в общем количестве концертных программ, %</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7000"/>
                        </a:lnSpc>
                        <a:spcAft>
                          <a:spcPts val="0"/>
                        </a:spcAft>
                      </a:pPr>
                      <a:r>
                        <a:rPr lang="ru-RU" sz="1000" kern="1200" dirty="0">
                          <a:solidFill>
                            <a:schemeClr val="tx1"/>
                          </a:solidFill>
                          <a:effectLst/>
                          <a:latin typeface="+mn-lt"/>
                          <a:ea typeface="Calibri"/>
                          <a:cs typeface="Times New Roman"/>
                        </a:rPr>
                        <a:t>2</a:t>
                      </a:r>
                      <a:r>
                        <a:rPr lang="en-US" sz="1000" kern="1200" dirty="0">
                          <a:solidFill>
                            <a:schemeClr val="tx1"/>
                          </a:solidFill>
                          <a:effectLst/>
                          <a:latin typeface="+mn-lt"/>
                          <a:ea typeface="Calibri"/>
                          <a:cs typeface="Times New Roman"/>
                        </a:rPr>
                        <a:t>7</a:t>
                      </a:r>
                      <a:r>
                        <a:rPr lang="ru-RU" sz="1000" kern="1200" dirty="0">
                          <a:solidFill>
                            <a:schemeClr val="tx1"/>
                          </a:solidFill>
                          <a:effectLst/>
                          <a:latin typeface="+mn-lt"/>
                          <a:ea typeface="Calibri"/>
                          <a:cs typeface="Times New Roman"/>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7000"/>
                        </a:lnSpc>
                        <a:spcAft>
                          <a:spcPts val="0"/>
                        </a:spcAft>
                      </a:pPr>
                      <a:r>
                        <a:rPr lang="ru-RU" sz="1000" kern="1200" dirty="0">
                          <a:solidFill>
                            <a:schemeClr val="tx1"/>
                          </a:solidFill>
                          <a:effectLst/>
                          <a:latin typeface="+mn-lt"/>
                          <a:ea typeface="Calibri"/>
                          <a:cs typeface="Times New Roman"/>
                        </a:rPr>
                        <a:t>2</a:t>
                      </a:r>
                      <a:r>
                        <a:rPr lang="en-US" sz="1000" kern="1200" dirty="0">
                          <a:solidFill>
                            <a:schemeClr val="tx1"/>
                          </a:solidFill>
                          <a:effectLst/>
                          <a:latin typeface="+mn-lt"/>
                          <a:ea typeface="Calibri"/>
                          <a:cs typeface="Times New Roman"/>
                        </a:rPr>
                        <a:t>7</a:t>
                      </a:r>
                      <a:r>
                        <a:rPr lang="ru-RU" sz="1000" kern="1200" dirty="0">
                          <a:solidFill>
                            <a:schemeClr val="tx1"/>
                          </a:solidFill>
                          <a:effectLst/>
                          <a:latin typeface="+mn-lt"/>
                          <a:ea typeface="Calibri"/>
                          <a:cs typeface="Times New Roman"/>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9081">
                <a:tc>
                  <a:txBody>
                    <a:bodyPr/>
                    <a:lstStyle/>
                    <a:p>
                      <a:pPr marL="0" algn="l" defTabSz="685800" rtl="0" eaLnBrk="1" latinLnBrk="0" hangingPunct="1"/>
                      <a:r>
                        <a:rPr lang="ru-RU" sz="1000" u="none" strike="noStrike" kern="1200" dirty="0">
                          <a:solidFill>
                            <a:schemeClr val="tx1"/>
                          </a:solidFill>
                          <a:effectLst/>
                          <a:latin typeface="+mn-lt"/>
                          <a:ea typeface="+mn-ea"/>
                          <a:cs typeface="+mn-cs"/>
                        </a:rPr>
                        <a:t>Доля концертов для детей и молодежи от общего количества мероприятий в концертных залах, процентов</a:t>
                      </a:r>
                    </a:p>
                  </a:txBody>
                  <a:tcPr marL="47625" marR="47625" marT="66675" marB="6667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ru-RU" sz="1000" u="none" strike="noStrike" kern="1200" dirty="0">
                          <a:solidFill>
                            <a:schemeClr val="tx1"/>
                          </a:solidFill>
                          <a:effectLst/>
                          <a:latin typeface="+mn-lt"/>
                          <a:ea typeface="+mn-ea"/>
                          <a:cs typeface="+mn-cs"/>
                        </a:rPr>
                        <a:t>26,0</a:t>
                      </a:r>
                    </a:p>
                  </a:txBody>
                  <a:tcPr marL="47625" marR="47625" marT="66675" marB="6667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r>
                        <a:rPr lang="ru-RU" sz="1000" u="none" strike="noStrike" kern="1200" dirty="0">
                          <a:solidFill>
                            <a:schemeClr val="tx1"/>
                          </a:solidFill>
                          <a:effectLst/>
                          <a:latin typeface="+mn-lt"/>
                          <a:ea typeface="+mn-ea"/>
                          <a:cs typeface="+mn-cs"/>
                        </a:rPr>
                        <a:t>43,0</a:t>
                      </a:r>
                    </a:p>
                  </a:txBody>
                  <a:tcPr marL="47625" marR="47625" marT="66675" marB="6667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9247573"/>
                  </a:ext>
                </a:extLst>
              </a:tr>
              <a:tr h="199081">
                <a:tc>
                  <a:txBody>
                    <a:bodyPr/>
                    <a:lstStyle/>
                    <a:p>
                      <a:pPr algn="l" fontAlgn="b"/>
                      <a:r>
                        <a:rPr lang="ru-RU" sz="1000" u="none" strike="noStrike" dirty="0">
                          <a:solidFill>
                            <a:schemeClr val="tx1"/>
                          </a:solidFill>
                          <a:effectLst/>
                          <a:latin typeface="+mn-lt"/>
                        </a:rPr>
                        <a:t>Доля национальных фильмов в общем объеме кинопроката, %</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7000"/>
                        </a:lnSpc>
                        <a:spcAft>
                          <a:spcPts val="0"/>
                        </a:spcAft>
                      </a:pPr>
                      <a:r>
                        <a:rPr lang="ru-RU" sz="1000" kern="1200" dirty="0">
                          <a:solidFill>
                            <a:schemeClr val="tx1"/>
                          </a:solidFill>
                          <a:effectLst/>
                          <a:latin typeface="+mn-lt"/>
                          <a:ea typeface="Calibri"/>
                          <a:cs typeface="Times New Roman"/>
                        </a:rPr>
                        <a:t>44,0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7000"/>
                        </a:lnSpc>
                        <a:spcAft>
                          <a:spcPts val="0"/>
                        </a:spcAft>
                      </a:pPr>
                      <a:r>
                        <a:rPr lang="ru-RU" sz="1000" kern="1200" dirty="0">
                          <a:solidFill>
                            <a:schemeClr val="tx1"/>
                          </a:solidFill>
                          <a:effectLst/>
                          <a:latin typeface="+mn-lt"/>
                          <a:ea typeface="Calibri"/>
                          <a:cs typeface="Times New Roman"/>
                        </a:rPr>
                        <a:t>44,0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37458">
                <a:tc>
                  <a:txBody>
                    <a:bodyPr/>
                    <a:lstStyle/>
                    <a:p>
                      <a:pPr marL="0" algn="l" defTabSz="685800" rtl="0" eaLnBrk="1" latinLnBrk="0" hangingPunct="1"/>
                      <a:r>
                        <a:rPr lang="ru-RU" sz="1000" u="none" strike="noStrike" kern="1200" dirty="0">
                          <a:solidFill>
                            <a:schemeClr val="tx1"/>
                          </a:solidFill>
                          <a:effectLst/>
                          <a:latin typeface="+mn-lt"/>
                          <a:ea typeface="+mn-ea"/>
                          <a:cs typeface="+mn-cs"/>
                        </a:rPr>
                        <a:t>Доля исследовательских, научно-методических и культурно-массовых мероприятий в области традиционной культуры, процентов</a:t>
                      </a:r>
                    </a:p>
                  </a:txBody>
                  <a:tcPr marL="47625" marR="47625" marT="66675" marB="6667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ru-RU" sz="1000" u="none" strike="noStrike" kern="1200" dirty="0">
                          <a:solidFill>
                            <a:schemeClr val="tx1"/>
                          </a:solidFill>
                          <a:effectLst/>
                          <a:latin typeface="+mn-lt"/>
                          <a:ea typeface="+mn-ea"/>
                          <a:cs typeface="+mn-cs"/>
                        </a:rPr>
                        <a:t>28,0</a:t>
                      </a:r>
                    </a:p>
                  </a:txBody>
                  <a:tcPr marL="47625" marR="47625" marT="66675" marB="6667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r>
                        <a:rPr lang="ru-RU" sz="1000" u="none" strike="noStrike" kern="1200" dirty="0">
                          <a:solidFill>
                            <a:schemeClr val="tx1"/>
                          </a:solidFill>
                          <a:effectLst/>
                          <a:latin typeface="+mn-lt"/>
                          <a:ea typeface="+mn-ea"/>
                          <a:cs typeface="+mn-cs"/>
                        </a:rPr>
                        <a:t>28,0</a:t>
                      </a:r>
                    </a:p>
                  </a:txBody>
                  <a:tcPr marL="47625" marR="47625" marT="66675" marB="6667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85696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278778722"/>
              </p:ext>
            </p:extLst>
          </p:nvPr>
        </p:nvGraphicFramePr>
        <p:xfrm>
          <a:off x="492220" y="1325942"/>
          <a:ext cx="8435774" cy="479806"/>
        </p:xfrm>
        <a:graphic>
          <a:graphicData uri="http://schemas.openxmlformats.org/drawingml/2006/table">
            <a:tbl>
              <a:tblPr firstRow="1" firstCol="1" bandRow="1">
                <a:tableStyleId>{5940675A-B579-460E-94D1-54222C63F5DA}</a:tableStyleId>
              </a:tblPr>
              <a:tblGrid>
                <a:gridCol w="6640100">
                  <a:extLst>
                    <a:ext uri="{9D8B030D-6E8A-4147-A177-3AD203B41FA5}">
                      <a16:colId xmlns:a16="http://schemas.microsoft.com/office/drawing/2014/main" val="20000"/>
                    </a:ext>
                  </a:extLst>
                </a:gridCol>
                <a:gridCol w="958967">
                  <a:extLst>
                    <a:ext uri="{9D8B030D-6E8A-4147-A177-3AD203B41FA5}">
                      <a16:colId xmlns:a16="http://schemas.microsoft.com/office/drawing/2014/main" val="20001"/>
                    </a:ext>
                  </a:extLst>
                </a:gridCol>
                <a:gridCol w="836707">
                  <a:extLst>
                    <a:ext uri="{9D8B030D-6E8A-4147-A177-3AD203B41FA5}">
                      <a16:colId xmlns:a16="http://schemas.microsoft.com/office/drawing/2014/main" val="20002"/>
                    </a:ext>
                  </a:extLst>
                </a:gridCol>
              </a:tblGrid>
              <a:tr h="282962">
                <a:tc rowSpan="2">
                  <a:txBody>
                    <a:bodyPr/>
                    <a:lstStyle/>
                    <a:p>
                      <a:pPr algn="ctr">
                        <a:lnSpc>
                          <a:spcPct val="107000"/>
                        </a:lnSpc>
                        <a:spcAft>
                          <a:spcPts val="0"/>
                        </a:spcAft>
                      </a:pPr>
                      <a:r>
                        <a:rPr lang="ru-RU" sz="1000" b="1" dirty="0">
                          <a:effectLst/>
                        </a:rPr>
                        <a:t>Объем финансирования государственной программы (тыс. рублей)</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a:solidFill>
                            <a:schemeClr val="tx1"/>
                          </a:solidFill>
                          <a:effectLst/>
                        </a:rPr>
                        <a:t>2023 год </a:t>
                      </a:r>
                    </a:p>
                    <a:p>
                      <a:pPr algn="ctr">
                        <a:lnSpc>
                          <a:spcPct val="107000"/>
                        </a:lnSpc>
                        <a:spcAft>
                          <a:spcPts val="0"/>
                        </a:spcAft>
                      </a:pPr>
                      <a:r>
                        <a:rPr lang="ru-RU" sz="1000" b="1" dirty="0">
                          <a:solidFill>
                            <a:schemeClr val="tx1"/>
                          </a:solidFill>
                          <a:effectLst/>
                        </a:rPr>
                        <a:t>(план)</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a:solidFill>
                            <a:schemeClr val="tx1"/>
                          </a:solidFill>
                          <a:effectLst/>
                        </a:rPr>
                        <a:t>2023 год </a:t>
                      </a:r>
                    </a:p>
                    <a:p>
                      <a:pPr algn="ctr">
                        <a:lnSpc>
                          <a:spcPct val="107000"/>
                        </a:lnSpc>
                        <a:spcAft>
                          <a:spcPts val="0"/>
                        </a:spcAft>
                      </a:pPr>
                      <a:r>
                        <a:rPr lang="ru-RU" sz="1000" b="1" dirty="0">
                          <a:solidFill>
                            <a:schemeClr val="tx1"/>
                          </a:solidFill>
                          <a:effectLst/>
                        </a:rPr>
                        <a:t>(факт)</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41814">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3 787 897,8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3 770 666,8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6" name="Rectangle 1"/>
          <p:cNvSpPr>
            <a:spLocks noChangeArrowheads="1"/>
          </p:cNvSpPr>
          <p:nvPr/>
        </p:nvSpPr>
        <p:spPr bwMode="auto">
          <a:xfrm>
            <a:off x="475323" y="801582"/>
            <a:ext cx="84695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just"/>
            <a:r>
              <a:rPr kumimoji="0" lang="ru-RU" altLang="ru-RU" sz="1200" b="1"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Цель:</a:t>
            </a:r>
            <a:r>
              <a:rPr lang="ru-RU" altLang="ru-RU" sz="1200" b="1" dirty="0">
                <a:latin typeface="Calibri" panose="020F0502020204030204" pitchFamily="34" charset="0"/>
                <a:ea typeface="Calibri" panose="020F0502020204030204" pitchFamily="34" charset="0"/>
                <a:cs typeface="Times New Roman" panose="02020603050405020304" pitchFamily="18" charset="0"/>
              </a:rPr>
              <a:t> </a:t>
            </a:r>
            <a:r>
              <a:rPr lang="ru-RU" altLang="ru-RU" sz="1200" dirty="0">
                <a:latin typeface="+mn-lt"/>
                <a:ea typeface="Calibri" panose="020F0502020204030204" pitchFamily="34" charset="0"/>
                <a:cs typeface="Times New Roman" panose="02020603050405020304" pitchFamily="18" charset="0"/>
              </a:rPr>
              <a:t>повышение уровня экологической безопасности граждан, сохранение и рациональное использование природных ресурсов Республики Татарстан</a:t>
            </a:r>
            <a:endParaRPr kumimoji="0" lang="ru-RU" altLang="ru-RU" sz="1200" i="0" u="none" strike="noStrike" cap="none" normalizeH="0" baseline="0" dirty="0">
              <a:ln>
                <a:noFill/>
              </a:ln>
              <a:effectLst/>
              <a:latin typeface="+mn-l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565816036"/>
              </p:ext>
            </p:extLst>
          </p:nvPr>
        </p:nvGraphicFramePr>
        <p:xfrm>
          <a:off x="492220" y="1877716"/>
          <a:ext cx="8435773" cy="4092382"/>
        </p:xfrm>
        <a:graphic>
          <a:graphicData uri="http://schemas.openxmlformats.org/drawingml/2006/table">
            <a:tbl>
              <a:tblPr>
                <a:tableStyleId>{5940675A-B579-460E-94D1-54222C63F5DA}</a:tableStyleId>
              </a:tblPr>
              <a:tblGrid>
                <a:gridCol w="6682937">
                  <a:extLst>
                    <a:ext uri="{9D8B030D-6E8A-4147-A177-3AD203B41FA5}">
                      <a16:colId xmlns:a16="http://schemas.microsoft.com/office/drawing/2014/main" val="20000"/>
                    </a:ext>
                  </a:extLst>
                </a:gridCol>
                <a:gridCol w="922638">
                  <a:extLst>
                    <a:ext uri="{9D8B030D-6E8A-4147-A177-3AD203B41FA5}">
                      <a16:colId xmlns:a16="http://schemas.microsoft.com/office/drawing/2014/main" val="20001"/>
                    </a:ext>
                  </a:extLst>
                </a:gridCol>
                <a:gridCol w="830198">
                  <a:extLst>
                    <a:ext uri="{9D8B030D-6E8A-4147-A177-3AD203B41FA5}">
                      <a16:colId xmlns:a16="http://schemas.microsoft.com/office/drawing/2014/main" val="20002"/>
                    </a:ext>
                  </a:extLst>
                </a:gridCol>
              </a:tblGrid>
              <a:tr h="250124">
                <a:tc>
                  <a:txBody>
                    <a:bodyPr/>
                    <a:lstStyle/>
                    <a:p>
                      <a:pPr algn="ctr" fontAlgn="ctr"/>
                      <a:r>
                        <a:rPr lang="ru-RU" sz="800" b="1" i="0" u="none" strike="noStrike" dirty="0">
                          <a:solidFill>
                            <a:schemeClr val="tx1"/>
                          </a:solidFill>
                          <a:effectLst/>
                          <a:latin typeface="+mn-lt"/>
                        </a:rPr>
                        <a:t>Целевые показатели реализации государственной программы</a:t>
                      </a: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rPr>
                        <a:t>2023 год </a:t>
                      </a:r>
                      <a:br>
                        <a:rPr lang="ru-RU" sz="800" b="1" u="none" strike="noStrike" dirty="0">
                          <a:solidFill>
                            <a:schemeClr val="tx1"/>
                          </a:solidFill>
                          <a:effectLst/>
                        </a:rPr>
                      </a:br>
                      <a:r>
                        <a:rPr lang="ru-RU" sz="800" b="1" u="none" strike="noStrike" dirty="0">
                          <a:solidFill>
                            <a:schemeClr val="tx1"/>
                          </a:solidFill>
                          <a:effectLst/>
                        </a:rPr>
                        <a:t>(план)</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rPr>
                        <a:t>2023 год </a:t>
                      </a:r>
                      <a:br>
                        <a:rPr lang="ru-RU" sz="800" b="1" u="none" strike="noStrike" dirty="0">
                          <a:solidFill>
                            <a:schemeClr val="tx1"/>
                          </a:solidFill>
                          <a:effectLst/>
                        </a:rPr>
                      </a:br>
                      <a:r>
                        <a:rPr lang="ru-RU" sz="800" b="1" u="none" strike="noStrike" dirty="0">
                          <a:solidFill>
                            <a:schemeClr val="tx1"/>
                          </a:solidFill>
                          <a:effectLst/>
                        </a:rPr>
                        <a:t>(факт)</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85054">
                <a:tc>
                  <a:txBody>
                    <a:bodyPr/>
                    <a:lstStyle/>
                    <a:p>
                      <a:pPr algn="just">
                        <a:lnSpc>
                          <a:spcPct val="115000"/>
                        </a:lnSpc>
                        <a:spcAft>
                          <a:spcPts val="0"/>
                        </a:spcAft>
                      </a:pPr>
                      <a:r>
                        <a:rPr lang="ru-RU" sz="900" dirty="0">
                          <a:effectLst/>
                          <a:latin typeface="+mn-lt"/>
                          <a:ea typeface="Times New Roman"/>
                          <a:cs typeface="Times New Roman"/>
                        </a:rPr>
                        <a:t>Количество муниципальных районов (городских округов), охваченных территориальной системой наблюдения за состоянием окружающей среды, единиц</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mn-lt"/>
                          <a:ea typeface="Times New Roman"/>
                          <a:cs typeface="Times New Roman"/>
                        </a:rPr>
                        <a:t>39</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just">
                        <a:lnSpc>
                          <a:spcPct val="115000"/>
                        </a:lnSpc>
                        <a:spcAft>
                          <a:spcPts val="0"/>
                        </a:spcAft>
                      </a:pPr>
                      <a:r>
                        <a:rPr lang="ru-RU" sz="900" dirty="0">
                          <a:effectLst/>
                          <a:latin typeface="+mn-lt"/>
                          <a:ea typeface="Times New Roman"/>
                          <a:cs typeface="Times New Roman"/>
                        </a:rPr>
                        <a:t>Количество разработанных и введенных в действие региональных нормативов качества окружающей среды, единиц</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mn-lt"/>
                          <a:ea typeface="Times New Roman"/>
                          <a:cs typeface="Times New Roman"/>
                        </a:rPr>
                        <a:t>35</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just">
                        <a:lnSpc>
                          <a:spcPct val="115000"/>
                        </a:lnSpc>
                        <a:spcAft>
                          <a:spcPts val="0"/>
                        </a:spcAft>
                      </a:pPr>
                      <a:r>
                        <a:rPr lang="ru-RU" sz="900" dirty="0">
                          <a:effectLst/>
                          <a:latin typeface="+mn-lt"/>
                          <a:ea typeface="Times New Roman"/>
                          <a:cs typeface="Times New Roman"/>
                        </a:rPr>
                        <a:t>Доля размещенных в открытом доступе подсистем ГИС "Экологическая карта Республики Татарстан" от их общего количества,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mn-lt"/>
                          <a:ea typeface="Times New Roman"/>
                          <a:cs typeface="Times New Roman"/>
                        </a:rPr>
                        <a:t>42</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just">
                        <a:lnSpc>
                          <a:spcPct val="115000"/>
                        </a:lnSpc>
                        <a:spcAft>
                          <a:spcPts val="0"/>
                        </a:spcAft>
                      </a:pPr>
                      <a:r>
                        <a:rPr lang="ru-RU" sz="900" dirty="0">
                          <a:effectLst/>
                          <a:latin typeface="+mn-lt"/>
                          <a:ea typeface="Times New Roman"/>
                          <a:cs typeface="Times New Roman"/>
                        </a:rPr>
                        <a:t>Доля населения от общего числа жителей республики, принимающего участие в природоохранных, эколого-просветительских мероприятиях,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mn-lt"/>
                          <a:ea typeface="Times New Roman"/>
                          <a:cs typeface="Times New Roman"/>
                        </a:rPr>
                        <a:t>34,7</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34,7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just">
                        <a:lnSpc>
                          <a:spcPct val="115000"/>
                        </a:lnSpc>
                        <a:spcAft>
                          <a:spcPts val="0"/>
                        </a:spcAft>
                      </a:pPr>
                      <a:r>
                        <a:rPr lang="ru-RU" sz="900" dirty="0">
                          <a:effectLst/>
                          <a:latin typeface="+mn-lt"/>
                          <a:ea typeface="Times New Roman"/>
                          <a:cs typeface="Times New Roman"/>
                        </a:rPr>
                        <a:t>Количество целевых материалов по экологической тематике, размещенных в печатных, электронных средствах массовой информации и транслируемых на городских, республиканских каналах, штук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mn-lt"/>
                          <a:ea typeface="Times New Roman"/>
                          <a:cs typeface="Times New Roman"/>
                        </a:rPr>
                        <a:t>940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987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06831">
                <a:tc>
                  <a:txBody>
                    <a:bodyPr/>
                    <a:lstStyle/>
                    <a:p>
                      <a:pPr algn="just">
                        <a:lnSpc>
                          <a:spcPct val="115000"/>
                        </a:lnSpc>
                        <a:spcAft>
                          <a:spcPts val="0"/>
                        </a:spcAft>
                      </a:pPr>
                      <a:r>
                        <a:rPr lang="ru-RU" sz="900" dirty="0">
                          <a:effectLst/>
                          <a:latin typeface="+mn-lt"/>
                          <a:ea typeface="Times New Roman"/>
                          <a:cs typeface="Times New Roman"/>
                        </a:rPr>
                        <a:t>Соотношение количества обработанных отчетов по операциям с единицами учета радиоактивных веществ и радиоактивных отходов к общему количеству поступивших,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mn-lt"/>
                          <a:ea typeface="Times New Roman"/>
                          <a:cs typeface="Times New Roman"/>
                        </a:rPr>
                        <a:t>95</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algn="just">
                        <a:lnSpc>
                          <a:spcPct val="115000"/>
                        </a:lnSpc>
                        <a:spcAft>
                          <a:spcPts val="0"/>
                        </a:spcAft>
                      </a:pPr>
                      <a:r>
                        <a:rPr lang="ru-RU" sz="900" dirty="0">
                          <a:effectLst/>
                          <a:latin typeface="+mn-lt"/>
                          <a:ea typeface="Times New Roman"/>
                          <a:cs typeface="Times New Roman"/>
                        </a:rPr>
                        <a:t>Количество действующих пунктов приема утильсырья (вторичных ресурсов), штук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mn-lt"/>
                          <a:ea typeface="Times New Roman"/>
                          <a:cs typeface="Times New Roman"/>
                        </a:rPr>
                        <a:t>79</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ru-RU" sz="900" b="0" i="0" u="none" strike="noStrike" dirty="0">
                          <a:solidFill>
                            <a:schemeClr val="tx1"/>
                          </a:solidFill>
                          <a:effectLst/>
                          <a:latin typeface="+mn-lt"/>
                        </a:rPr>
                        <a:t>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pPr algn="just">
                        <a:lnSpc>
                          <a:spcPct val="115000"/>
                        </a:lnSpc>
                        <a:spcAft>
                          <a:spcPts val="0"/>
                        </a:spcAft>
                      </a:pPr>
                      <a:r>
                        <a:rPr lang="ru-RU" sz="900" dirty="0">
                          <a:effectLst/>
                          <a:latin typeface="+mn-lt"/>
                          <a:ea typeface="Times New Roman"/>
                          <a:cs typeface="Times New Roman"/>
                        </a:rPr>
                        <a:t>Доля ТКО, термически обезвреженных с генерацией электрической и (или) тепловой энергии, от общего количества образовавшихся ТКО,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mn-lt"/>
                          <a:ea typeface="Times New Roman"/>
                          <a:cs typeface="Times New Roman"/>
                        </a:rPr>
                        <a:t>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ru-RU" sz="9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06831">
                <a:tc>
                  <a:txBody>
                    <a:bodyPr/>
                    <a:lstStyle/>
                    <a:p>
                      <a:pPr algn="just">
                        <a:lnSpc>
                          <a:spcPct val="115000"/>
                        </a:lnSpc>
                        <a:spcAft>
                          <a:spcPts val="0"/>
                        </a:spcAft>
                      </a:pPr>
                      <a:r>
                        <a:rPr lang="ru-RU" sz="900" dirty="0">
                          <a:effectLst/>
                          <a:latin typeface="+mn-lt"/>
                          <a:ea typeface="Times New Roman"/>
                          <a:cs typeface="Times New Roman"/>
                        </a:rPr>
                        <a:t>Доля контейнерных площадок, оборудованных для осуществления раздельного накопления ТКО,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mn-lt"/>
                          <a:ea typeface="Times New Roman"/>
                          <a:cs typeface="Times New Roman"/>
                        </a:rPr>
                        <a:t>30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ru-RU" sz="900" b="0" i="0" u="none" strike="noStrike" dirty="0">
                          <a:solidFill>
                            <a:schemeClr val="tx1"/>
                          </a:solidFill>
                          <a:effectLst/>
                          <a:latin typeface="+mn-lt"/>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87610">
                <a:tc>
                  <a:txBody>
                    <a:bodyPr/>
                    <a:lstStyle/>
                    <a:p>
                      <a:pPr algn="just">
                        <a:lnSpc>
                          <a:spcPct val="115000"/>
                        </a:lnSpc>
                        <a:spcAft>
                          <a:spcPts val="0"/>
                        </a:spcAft>
                      </a:pPr>
                      <a:r>
                        <a:rPr lang="ru-RU" sz="900" dirty="0">
                          <a:effectLst/>
                          <a:latin typeface="+mn-lt"/>
                          <a:ea typeface="Times New Roman"/>
                          <a:cs typeface="Times New Roman"/>
                        </a:rPr>
                        <a:t>Доля направленных на захоронение ТКО, в том числе прошедших обработку (сортировку), в общей массе образованных твердых коммунальных отходов,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mn-lt"/>
                          <a:ea typeface="Times New Roman"/>
                          <a:cs typeface="Times New Roman"/>
                        </a:rPr>
                        <a:t>97,5</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ru-RU" sz="900" b="0" i="0" u="none" strike="noStrike" dirty="0">
                          <a:solidFill>
                            <a:schemeClr val="tx1"/>
                          </a:solidFill>
                          <a:effectLst/>
                          <a:latin typeface="+mn-lt"/>
                        </a:rPr>
                        <a:t>91,7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Скругленный прямоугольник 4"/>
          <p:cNvSpPr/>
          <p:nvPr/>
        </p:nvSpPr>
        <p:spPr>
          <a:xfrm>
            <a:off x="509118" y="72033"/>
            <a:ext cx="7943850" cy="69806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a:solidFill>
                  <a:schemeClr val="tx1"/>
                </a:solidFill>
                <a:ea typeface="Calibri" panose="020F0502020204030204" pitchFamily="34" charset="0"/>
                <a:cs typeface="Times New Roman" panose="02020603050405020304" pitchFamily="18" charset="0"/>
              </a:rPr>
              <a:t>9. </a:t>
            </a:r>
            <a:r>
              <a:rPr lang="ru-RU" altLang="ru-RU" sz="1400" b="1" dirty="0">
                <a:solidFill>
                  <a:schemeClr val="tx1"/>
                </a:solidFill>
                <a:ea typeface="Calibri" panose="020F0502020204030204" pitchFamily="34" charset="0"/>
                <a:cs typeface="Times New Roman" panose="02020603050405020304" pitchFamily="18" charset="0"/>
              </a:rPr>
              <a:t>Государственная программа</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a:t>
            </a:r>
          </a:p>
          <a:p>
            <a:pPr lvl="0" indent="0" algn="ctr">
              <a:lnSpc>
                <a:spcPts val="1400"/>
              </a:lnSpc>
            </a:pPr>
            <a:r>
              <a:rPr lang="ru-RU" altLang="ru-RU" sz="1400" b="1" dirty="0">
                <a:ea typeface="Calibri" panose="020F0502020204030204" pitchFamily="34" charset="0"/>
                <a:cs typeface="Times New Roman" panose="02020603050405020304" pitchFamily="18" charset="0"/>
              </a:rPr>
              <a:t>природных ресурсов Республики Татарстан»</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4244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537693" y="134738"/>
            <a:ext cx="7943850" cy="698063"/>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a:solidFill>
                  <a:schemeClr val="tx1"/>
                </a:solidFill>
                <a:ea typeface="Calibri" panose="020F0502020204030204" pitchFamily="34" charset="0"/>
                <a:cs typeface="Times New Roman" panose="02020603050405020304" pitchFamily="18" charset="0"/>
              </a:rPr>
              <a:t>9. </a:t>
            </a:r>
            <a:r>
              <a:rPr lang="ru-RU" altLang="ru-RU" sz="1400" b="1" dirty="0">
                <a:solidFill>
                  <a:schemeClr val="tx1"/>
                </a:solidFill>
                <a:ea typeface="Calibri" panose="020F0502020204030204" pitchFamily="34" charset="0"/>
                <a:cs typeface="Times New Roman" panose="02020603050405020304" pitchFamily="18" charset="0"/>
              </a:rPr>
              <a:t>Государственная программа</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a:t>
            </a:r>
          </a:p>
          <a:p>
            <a:pPr lvl="0" indent="0" algn="ctr">
              <a:lnSpc>
                <a:spcPts val="1400"/>
              </a:lnSpc>
            </a:pPr>
            <a:r>
              <a:rPr lang="ru-RU" altLang="ru-RU" sz="1400" b="1" dirty="0">
                <a:ea typeface="Calibri" panose="020F0502020204030204" pitchFamily="34" charset="0"/>
                <a:cs typeface="Times New Roman" panose="02020603050405020304" pitchFamily="18" charset="0"/>
              </a:rPr>
              <a:t>природных ресурсов Республики Татарстан» (продолжение)</a:t>
            </a:r>
            <a:endParaRPr lang="ru-RU" altLang="ru-RU" sz="1400" b="1" u="sng" dirty="0">
              <a:ea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609550931"/>
              </p:ext>
            </p:extLst>
          </p:nvPr>
        </p:nvGraphicFramePr>
        <p:xfrm>
          <a:off x="537693" y="894161"/>
          <a:ext cx="8435773" cy="5915717"/>
        </p:xfrm>
        <a:graphic>
          <a:graphicData uri="http://schemas.openxmlformats.org/drawingml/2006/table">
            <a:tbl>
              <a:tblPr>
                <a:tableStyleId>{5940675A-B579-460E-94D1-54222C63F5DA}</a:tableStyleId>
              </a:tblPr>
              <a:tblGrid>
                <a:gridCol w="6961969">
                  <a:extLst>
                    <a:ext uri="{9D8B030D-6E8A-4147-A177-3AD203B41FA5}">
                      <a16:colId xmlns:a16="http://schemas.microsoft.com/office/drawing/2014/main" val="20000"/>
                    </a:ext>
                  </a:extLst>
                </a:gridCol>
                <a:gridCol w="746679">
                  <a:extLst>
                    <a:ext uri="{9D8B030D-6E8A-4147-A177-3AD203B41FA5}">
                      <a16:colId xmlns:a16="http://schemas.microsoft.com/office/drawing/2014/main" val="20001"/>
                    </a:ext>
                  </a:extLst>
                </a:gridCol>
                <a:gridCol w="727125">
                  <a:extLst>
                    <a:ext uri="{9D8B030D-6E8A-4147-A177-3AD203B41FA5}">
                      <a16:colId xmlns:a16="http://schemas.microsoft.com/office/drawing/2014/main" val="20002"/>
                    </a:ext>
                  </a:extLst>
                </a:gridCol>
              </a:tblGrid>
              <a:tr h="250124">
                <a:tc>
                  <a:txBody>
                    <a:bodyPr/>
                    <a:lstStyle/>
                    <a:p>
                      <a:pPr algn="ctr" fontAlgn="ctr"/>
                      <a:r>
                        <a:rPr lang="ru-RU" sz="800" b="1" i="0" u="none" strike="noStrike" dirty="0">
                          <a:solidFill>
                            <a:schemeClr val="tx1"/>
                          </a:solidFill>
                          <a:effectLst/>
                          <a:latin typeface="+mn-lt"/>
                        </a:rPr>
                        <a:t>Целевые показатели реализации государственной программы</a:t>
                      </a: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rPr>
                        <a:t>2023 год </a:t>
                      </a:r>
                      <a:br>
                        <a:rPr lang="ru-RU" sz="800" b="1" u="none" strike="noStrike" dirty="0">
                          <a:solidFill>
                            <a:schemeClr val="tx1"/>
                          </a:solidFill>
                          <a:effectLst/>
                        </a:rPr>
                      </a:br>
                      <a:r>
                        <a:rPr lang="ru-RU" sz="800" b="1" u="none" strike="noStrike" dirty="0">
                          <a:solidFill>
                            <a:schemeClr val="tx1"/>
                          </a:solidFill>
                          <a:effectLst/>
                        </a:rPr>
                        <a:t>(план)</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rPr>
                        <a:t>2023 год </a:t>
                      </a:r>
                      <a:br>
                        <a:rPr lang="ru-RU" sz="800" b="1" u="none" strike="noStrike" dirty="0">
                          <a:solidFill>
                            <a:schemeClr val="tx1"/>
                          </a:solidFill>
                          <a:effectLst/>
                        </a:rPr>
                      </a:br>
                      <a:r>
                        <a:rPr lang="ru-RU" sz="800" b="1" u="none" strike="noStrike" dirty="0">
                          <a:solidFill>
                            <a:schemeClr val="tx1"/>
                          </a:solidFill>
                          <a:effectLst/>
                        </a:rPr>
                        <a:t>(факт)</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83647">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ТКО, направленных на обработку (сортировку), в общей массе образованных ТКО,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21</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3647">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направленных на утилизацию отходов, выделенных в результате раздельного накопления и обработки (сортировки) твердых коммунальных отходов, в общей массе образованных твердых коммунальных отходов,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2,5</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7519631"/>
                  </a:ext>
                </a:extLst>
              </a:tr>
              <a:tr h="183647">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импорта оборудования для обработки и утилизации ТКО,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37</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83647">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разработанных электронных моделей, штук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6831">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разработанных электронных моделей,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ликвидированных наиболее опасных объектов накопленного вреда окружающей среде, штук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2</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ликвидированных несанкционированных свалок в границах городов, штук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3</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06831">
                <a:tc>
                  <a:txBody>
                    <a:bodyPr/>
                    <a:lstStyle/>
                    <a:p>
                      <a:pPr algn="just">
                        <a:lnSpc>
                          <a:spcPct val="115000"/>
                        </a:lnSpc>
                        <a:spcAft>
                          <a:spcPts val="0"/>
                        </a:spcAft>
                      </a:pPr>
                      <a:r>
                        <a:rPr lang="ru-RU" sz="800" dirty="0">
                          <a:solidFill>
                            <a:schemeClr val="tx1"/>
                          </a:solidFill>
                          <a:effectLst/>
                          <a:latin typeface="+mn-lt"/>
                          <a:ea typeface="Times New Roman"/>
                          <a:cs typeface="Times New Roman"/>
                        </a:rPr>
                        <a:t>Численность населения, качество жизни которого улучшится в связи с ликвидацией наиболее опасных объектов накопленного вреда окружающей среде, тыс. человек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95,9</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Численность населения, качество жизни которого улучшится в связи с ликвидацией несанкционированных свалок в границах городов, тыс. человек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1152,14</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1152,14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78761">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ликвидированных объектов накопленного экологического вреда, представляющих угрозу р.Волге, единиц</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06831">
                <a:tc>
                  <a:txBody>
                    <a:bodyPr/>
                    <a:lstStyle/>
                    <a:p>
                      <a:pPr algn="just">
                        <a:lnSpc>
                          <a:spcPct val="115000"/>
                        </a:lnSpc>
                        <a:spcAft>
                          <a:spcPts val="0"/>
                        </a:spcAft>
                      </a:pPr>
                      <a:r>
                        <a:rPr lang="ru-RU" sz="800" dirty="0">
                          <a:solidFill>
                            <a:schemeClr val="tx1"/>
                          </a:solidFill>
                          <a:effectLst/>
                          <a:latin typeface="+mn-lt"/>
                          <a:ea typeface="Times New Roman"/>
                          <a:cs typeface="Times New Roman"/>
                        </a:rPr>
                        <a:t>Отношение количества муниципальных районов Республики Татарстан, охваченных мониторингом опасных экзогенных геологических процессов, к количеству муниципальных районов Республики Татарстан, подверженных негативному влиянию опасных экзогенных геологических процессов,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38,8</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38,8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42542">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площади территории, охваченной новыми данными геологических, гидрогеологических и </a:t>
                      </a:r>
                      <a:r>
                        <a:rPr lang="ru-RU" sz="800" dirty="0" err="1">
                          <a:solidFill>
                            <a:schemeClr val="tx1"/>
                          </a:solidFill>
                          <a:effectLst/>
                          <a:latin typeface="+mn-lt"/>
                          <a:ea typeface="Times New Roman"/>
                          <a:cs typeface="Times New Roman"/>
                        </a:rPr>
                        <a:t>геоэкологических</a:t>
                      </a:r>
                      <a:r>
                        <a:rPr lang="ru-RU" sz="800" dirty="0">
                          <a:solidFill>
                            <a:schemeClr val="tx1"/>
                          </a:solidFill>
                          <a:effectLst/>
                          <a:latin typeface="+mn-lt"/>
                          <a:ea typeface="Times New Roman"/>
                          <a:cs typeface="Times New Roman"/>
                        </a:rPr>
                        <a:t> исследований, к общей площади территории Республики Татарстан,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28</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Отношение количества муниципальных районов Республики Татарстан, охваченных ревизией водозаборных скважин, к общему количеству муниципальных районов Республики Татарстан,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35</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площади территории, охваченной мониторингом геологической среды, к общей площади территории РТ,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48</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утвержденных запасов подземных вод и их прогнозных ресурсов,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42,5</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42,5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водозаборных сооружений, оснащенных системами учета воды, в общем количестве водозаборных сооружений,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96</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06831">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водопользователей, осуществляющих использование водных объектов на основании предоставленных в установленном порядке прав пользования, в общем количестве пользователей, осуществление водопользования которыми предусматривает приобретение прав пользования водными объектами,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99</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933059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537693" y="134738"/>
            <a:ext cx="7943850" cy="698063"/>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a:solidFill>
                  <a:schemeClr val="tx1"/>
                </a:solidFill>
                <a:ea typeface="Calibri" panose="020F0502020204030204" pitchFamily="34" charset="0"/>
                <a:cs typeface="Times New Roman" panose="02020603050405020304" pitchFamily="18" charset="0"/>
              </a:rPr>
              <a:t>9. </a:t>
            </a:r>
            <a:r>
              <a:rPr lang="ru-RU" altLang="ru-RU" sz="1400" b="1" dirty="0">
                <a:solidFill>
                  <a:schemeClr val="tx1"/>
                </a:solidFill>
                <a:ea typeface="Calibri" panose="020F0502020204030204" pitchFamily="34" charset="0"/>
                <a:cs typeface="Times New Roman" panose="02020603050405020304" pitchFamily="18" charset="0"/>
              </a:rPr>
              <a:t>Государственная программа</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a:t>
            </a:r>
          </a:p>
          <a:p>
            <a:pPr lvl="0" indent="0" algn="ctr">
              <a:lnSpc>
                <a:spcPts val="1400"/>
              </a:lnSpc>
            </a:pPr>
            <a:r>
              <a:rPr lang="ru-RU" altLang="ru-RU" sz="1400" b="1" dirty="0">
                <a:ea typeface="Calibri" panose="020F0502020204030204" pitchFamily="34" charset="0"/>
                <a:cs typeface="Times New Roman" panose="02020603050405020304" pitchFamily="18" charset="0"/>
              </a:rPr>
              <a:t>природных ресурсов Республики Татарстан» (продолжение)</a:t>
            </a:r>
            <a:endParaRPr lang="ru-RU" altLang="ru-RU" sz="1400" b="1" u="sng" dirty="0">
              <a:ea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961284766"/>
              </p:ext>
            </p:extLst>
          </p:nvPr>
        </p:nvGraphicFramePr>
        <p:xfrm>
          <a:off x="537693" y="897132"/>
          <a:ext cx="8435773" cy="5451814"/>
        </p:xfrm>
        <a:graphic>
          <a:graphicData uri="http://schemas.openxmlformats.org/drawingml/2006/table">
            <a:tbl>
              <a:tblPr>
                <a:tableStyleId>{5940675A-B579-460E-94D1-54222C63F5DA}</a:tableStyleId>
              </a:tblPr>
              <a:tblGrid>
                <a:gridCol w="6961969">
                  <a:extLst>
                    <a:ext uri="{9D8B030D-6E8A-4147-A177-3AD203B41FA5}">
                      <a16:colId xmlns:a16="http://schemas.microsoft.com/office/drawing/2014/main" val="20000"/>
                    </a:ext>
                  </a:extLst>
                </a:gridCol>
                <a:gridCol w="746679">
                  <a:extLst>
                    <a:ext uri="{9D8B030D-6E8A-4147-A177-3AD203B41FA5}">
                      <a16:colId xmlns:a16="http://schemas.microsoft.com/office/drawing/2014/main" val="20001"/>
                    </a:ext>
                  </a:extLst>
                </a:gridCol>
                <a:gridCol w="727125">
                  <a:extLst>
                    <a:ext uri="{9D8B030D-6E8A-4147-A177-3AD203B41FA5}">
                      <a16:colId xmlns:a16="http://schemas.microsoft.com/office/drawing/2014/main" val="20002"/>
                    </a:ext>
                  </a:extLst>
                </a:gridCol>
              </a:tblGrid>
              <a:tr h="345398">
                <a:tc>
                  <a:txBody>
                    <a:bodyPr/>
                    <a:lstStyle/>
                    <a:p>
                      <a:pPr algn="ctr" fontAlgn="ctr"/>
                      <a:r>
                        <a:rPr lang="ru-RU" sz="800" b="1" i="0" u="none" strike="noStrike" dirty="0">
                          <a:solidFill>
                            <a:schemeClr val="tx1"/>
                          </a:solidFill>
                          <a:effectLst/>
                          <a:latin typeface="+mn-lt"/>
                        </a:rPr>
                        <a:t>Целевые показатели реализации государственной программы</a:t>
                      </a: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rPr>
                        <a:t>2023 год </a:t>
                      </a:r>
                      <a:br>
                        <a:rPr lang="ru-RU" sz="800" b="1" u="none" strike="noStrike" dirty="0">
                          <a:solidFill>
                            <a:schemeClr val="tx1"/>
                          </a:solidFill>
                          <a:effectLst/>
                        </a:rPr>
                      </a:br>
                      <a:r>
                        <a:rPr lang="ru-RU" sz="800" b="1" u="none" strike="noStrike" dirty="0">
                          <a:solidFill>
                            <a:schemeClr val="tx1"/>
                          </a:solidFill>
                          <a:effectLst/>
                        </a:rPr>
                        <a:t>(план)</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rPr>
                        <a:t>2023 год </a:t>
                      </a:r>
                      <a:br>
                        <a:rPr lang="ru-RU" sz="800" b="1" u="none" strike="noStrike" dirty="0">
                          <a:solidFill>
                            <a:schemeClr val="tx1"/>
                          </a:solidFill>
                          <a:effectLst/>
                        </a:rPr>
                      </a:br>
                      <a:r>
                        <a:rPr lang="ru-RU" sz="800" b="1" u="none" strike="noStrike" dirty="0">
                          <a:solidFill>
                            <a:schemeClr val="tx1"/>
                          </a:solidFill>
                          <a:effectLst/>
                        </a:rPr>
                        <a:t>(факт)</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величины фактического поступления в бюджетную систему Российской Федерации сумм платы за пользование водными объектами к утвержденным плановым значениям сумм платы за пользование водными объектами, находящимися в федеральной собственности,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94</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118,47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Протяженность очищенной прибрежной полосы водных объектов, тыс. км</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36,2</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35,5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Протяженность расчищенных участков русел рек, км</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21,3</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населения, улучшившего экологические условия проживания вблизи водных объектов, млн человек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0,0192</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0,0192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населения, вовлеченного в мероприятия по очистке берегов водных объектов, млн человек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0,9861</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населения, проживающего на подверженных негативному воздействию вод территориях, защищенного в результате проведения мероприятий по повышению защищенности от негативного воздействия вод, в общем количестве населения, проживающего на таких территориях,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83,7</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85,3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Протяженность новых и реконструированных сооружений инженерной защиты и берегоукрепления, км</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24,52</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24,52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гидротехнических сооружений с неудовлетворительным и опасным уровнем безопасности, приведенных в безопасное техническое состояние, в общем количестве гидротехнических сооружений с неудовлетворительным и опасным уровнем безопасности,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81</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ГТС с неудовлетворительным и опасным уровнем безопасности, приведенных в безопасное техническое состояние, единиц</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6</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Численность населения, экологические условия проживания которого будут улучшены в результате реализации мероприятий по восстановлению и экологической реабилитации водных объектов, человек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284 026</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301 791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Объем выемки донных отложений в результате реализации мероприятий по восстановлению и экологической реабилитации водных объектов, тыс. куб. метров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6,28</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6,28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Протяженность работ по восстановлению и экологической реабилитации водных объектов, км</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5,65</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5,65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Площадь работ по восстановлению и экологической реабилитации водных объектов, тыс. кв. метров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24,09</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24,09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94643">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площади Республики Татарстан, занятой особо охраняемыми природными территориями всех уровней, в общей площади РТ,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7,0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выявленных и пресеченных нарушений на особо охраняемых природных территориях Республики Татарстан, единиц</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690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735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заполненных карточек встреч редких и находящихся под угрозой исчезновения видов животных, растений и грибов, единиц</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2050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2357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877171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3"/>
            <p:extLst>
              <p:ext uri="{D42A27DB-BD31-4B8C-83A1-F6EECF244321}">
                <p14:modId xmlns:p14="http://schemas.microsoft.com/office/powerpoint/2010/main" val="1192283825"/>
              </p:ext>
            </p:extLst>
          </p:nvPr>
        </p:nvGraphicFramePr>
        <p:xfrm>
          <a:off x="616266" y="1035050"/>
          <a:ext cx="8299134" cy="4487037"/>
        </p:xfrm>
        <a:graphic>
          <a:graphicData uri="http://schemas.openxmlformats.org/drawingml/2006/table">
            <a:tbl>
              <a:tblPr firstRow="1" bandRow="1">
                <a:tableStyleId>{5C22544A-7EE6-4342-B048-85BDC9FD1C3A}</a:tableStyleId>
              </a:tblPr>
              <a:tblGrid>
                <a:gridCol w="6295074">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937260">
                  <a:extLst>
                    <a:ext uri="{9D8B030D-6E8A-4147-A177-3AD203B41FA5}">
                      <a16:colId xmlns:a16="http://schemas.microsoft.com/office/drawing/2014/main" val="20002"/>
                    </a:ext>
                  </a:extLst>
                </a:gridCol>
              </a:tblGrid>
              <a:tr h="370840">
                <a:tc>
                  <a:txBody>
                    <a:bodyPr/>
                    <a:lstStyle/>
                    <a:p>
                      <a:pPr algn="ctr" fontAlgn="ctr"/>
                      <a:r>
                        <a:rPr lang="ru-RU" sz="800" b="1" i="0" u="none" strike="noStrike" dirty="0">
                          <a:solidFill>
                            <a:schemeClr val="tx1"/>
                          </a:solidFill>
                          <a:effectLst/>
                          <a:latin typeface="+mn-lt"/>
                        </a:rPr>
                        <a:t>Целевые показатели реализации государственной программы</a:t>
                      </a: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rPr>
                        <a:t>2023 год </a:t>
                      </a:r>
                      <a:br>
                        <a:rPr lang="ru-RU" sz="800" b="1" u="none" strike="noStrike" dirty="0">
                          <a:solidFill>
                            <a:schemeClr val="tx1"/>
                          </a:solidFill>
                          <a:effectLst/>
                        </a:rPr>
                      </a:br>
                      <a:r>
                        <a:rPr lang="ru-RU" sz="800" b="1" u="none" strike="noStrike" dirty="0">
                          <a:solidFill>
                            <a:schemeClr val="tx1"/>
                          </a:solidFill>
                          <a:effectLst/>
                        </a:rPr>
                        <a:t>(план)</a:t>
                      </a:r>
                      <a:endParaRPr lang="ru-RU" sz="800" b="1" i="0" u="none" strike="noStrike" dirty="0">
                        <a:solidFill>
                          <a:schemeClr val="tx1"/>
                        </a:solidFill>
                        <a:effectLst/>
                        <a:latin typeface="+mn-lt"/>
                      </a:endParaRP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rPr>
                        <a:t>2023 год </a:t>
                      </a:r>
                      <a:br>
                        <a:rPr lang="ru-RU" sz="800" b="1" u="none" strike="noStrike" dirty="0">
                          <a:solidFill>
                            <a:schemeClr val="tx1"/>
                          </a:solidFill>
                          <a:effectLst/>
                        </a:rPr>
                      </a:br>
                      <a:r>
                        <a:rPr lang="ru-RU" sz="800" b="1" u="none" strike="noStrike" dirty="0">
                          <a:solidFill>
                            <a:schemeClr val="tx1"/>
                          </a:solidFill>
                          <a:effectLst/>
                        </a:rPr>
                        <a:t>(факт)</a:t>
                      </a:r>
                      <a:endParaRPr lang="ru-RU" sz="800" b="1" i="0" u="none" strike="noStrike" dirty="0">
                        <a:solidFill>
                          <a:schemeClr val="tx1"/>
                        </a:solidFill>
                        <a:effectLst/>
                        <a:latin typeface="+mn-lt"/>
                      </a:endParaRP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7165">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учащихся, охваченных лекциями и иными публичными мероприятиями по вопросам особо охраняемых природных территорий, человек</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22900</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26325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видов охотничьих ресурсов, по которым ведется мониторинг численности, в общем количестве видов охотничьих ресурсов, обитающих на территории Республики Татарстан,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привлеченных к ответственности лиц за нарушения законодательства в области охоты и сохранения охотничьих ресурсов к общему количеству возбужденных дел об административных правонарушениях в области охоты и сохранения охотничьих ресурсов,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84</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площади охотничьих угодий, на которых проведено внутрихозяйственное охотустройство, в общей площади охотничьих угодий,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6225">
                <a:tc>
                  <a:txBody>
                    <a:bodyPr/>
                    <a:lstStyle/>
                    <a:p>
                      <a:pPr algn="just">
                        <a:lnSpc>
                          <a:spcPct val="115000"/>
                        </a:lnSpc>
                        <a:spcAft>
                          <a:spcPts val="0"/>
                        </a:spcAft>
                      </a:pPr>
                      <a:r>
                        <a:rPr lang="ru-RU" sz="800" kern="1200" dirty="0">
                          <a:solidFill>
                            <a:schemeClr val="tx1"/>
                          </a:solidFill>
                          <a:effectLst/>
                          <a:latin typeface="+mn-lt"/>
                          <a:ea typeface="Times New Roman"/>
                          <a:cs typeface="Times New Roman"/>
                        </a:rPr>
                        <a:t>Площадь акватории водных объектов Республики Татарстан, очищенной от брошенных орудий лова (вылова), кв. километров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878</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878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61925">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количества зарегистрированных обращений в области экологического нормирования и количества подготовленных согласований и документов,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количества зарегистрированных обращений в области охраны окружающей среды при планировании хозяйственной и иной деятельности, территориального планирования и государственной экологической экспертизы и количества подготовленных согласований и проведенных государственных экологических экспертиз,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908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автотранспортных средств с повышенным содержанием загрязняющих веществ в отработавших газах к общему количеству проверенных автомобилей,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6,9</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9812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загрязненных (без очистки) сточных вод в общем объеме водоотведения,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11,2</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2098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нормативно очищенных сточных вод в общем объеме сточных вод,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18,7</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2098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Качество окружающей среды,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104,2</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4" name="Текст 3"/>
          <p:cNvSpPr>
            <a:spLocks noGrp="1"/>
          </p:cNvSpPr>
          <p:nvPr>
            <p:ph type="body" sz="quarter" idx="14"/>
          </p:nvPr>
        </p:nvSpPr>
        <p:spPr>
          <a:xfrm>
            <a:off x="678180" y="46039"/>
            <a:ext cx="7924282" cy="612934"/>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ct val="100000"/>
              </a:lnSpc>
              <a:spcBef>
                <a:spcPts val="0"/>
              </a:spcBef>
            </a:pPr>
            <a:r>
              <a:rPr lang="ru-RU" altLang="ru-RU" sz="1600" b="1" dirty="0">
                <a:solidFill>
                  <a:schemeClr val="tx1"/>
                </a:solidFill>
                <a:ea typeface="Calibri" panose="020F0502020204030204" pitchFamily="34" charset="0"/>
                <a:cs typeface="Times New Roman" panose="02020603050405020304" pitchFamily="18" charset="0"/>
              </a:rPr>
              <a:t>9. </a:t>
            </a:r>
            <a:r>
              <a:rPr lang="ru-RU" altLang="ru-RU" sz="1400" b="1" dirty="0">
                <a:solidFill>
                  <a:schemeClr val="tx1"/>
                </a:solidFill>
                <a:ea typeface="Calibri" panose="020F0502020204030204" pitchFamily="34" charset="0"/>
                <a:cs typeface="Times New Roman" panose="02020603050405020304" pitchFamily="18" charset="0"/>
              </a:rPr>
              <a:t>Государственная программа </a:t>
            </a: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природных ресурсов Республики Татарстан» (продолжение)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656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380999" y="121920"/>
            <a:ext cx="8391525" cy="600075"/>
          </a:xfrm>
        </p:spPr>
        <p:txBody>
          <a:bodyPr>
            <a:normAutofit fontScale="55000" lnSpcReduction="20000"/>
          </a:bodyPr>
          <a:lstStyle/>
          <a:p>
            <a:r>
              <a:rPr lang="ru-RU" dirty="0"/>
              <a:t>Расходы консолидированного бюджета Республики Татарстан в отдельных секторах экономики и социальной сферы в расчете на душу населения (рублей) в 2023 году</a:t>
            </a:r>
          </a:p>
        </p:txBody>
      </p:sp>
      <p:graphicFrame>
        <p:nvGraphicFramePr>
          <p:cNvPr id="4" name="Таблица 3"/>
          <p:cNvGraphicFramePr>
            <a:graphicFrameLocks noGrp="1"/>
          </p:cNvGraphicFramePr>
          <p:nvPr>
            <p:extLst>
              <p:ext uri="{D42A27DB-BD31-4B8C-83A1-F6EECF244321}">
                <p14:modId xmlns:p14="http://schemas.microsoft.com/office/powerpoint/2010/main" val="1525784111"/>
              </p:ext>
            </p:extLst>
          </p:nvPr>
        </p:nvGraphicFramePr>
        <p:xfrm>
          <a:off x="571501" y="577217"/>
          <a:ext cx="4219574" cy="5428167"/>
        </p:xfrm>
        <a:graphic>
          <a:graphicData uri="http://schemas.openxmlformats.org/drawingml/2006/table">
            <a:tbl>
              <a:tblPr>
                <a:tableStyleId>{E8B1032C-EA38-4F05-BA0D-38AFFFC7BED3}</a:tableStyleId>
              </a:tblPr>
              <a:tblGrid>
                <a:gridCol w="3204488">
                  <a:extLst>
                    <a:ext uri="{9D8B030D-6E8A-4147-A177-3AD203B41FA5}">
                      <a16:colId xmlns:a16="http://schemas.microsoft.com/office/drawing/2014/main" val="20000"/>
                    </a:ext>
                  </a:extLst>
                </a:gridCol>
                <a:gridCol w="1015086">
                  <a:extLst>
                    <a:ext uri="{9D8B030D-6E8A-4147-A177-3AD203B41FA5}">
                      <a16:colId xmlns:a16="http://schemas.microsoft.com/office/drawing/2014/main" val="20001"/>
                    </a:ext>
                  </a:extLst>
                </a:gridCol>
              </a:tblGrid>
              <a:tr h="364450">
                <a:tc>
                  <a:txBody>
                    <a:bodyPr/>
                    <a:lstStyle/>
                    <a:p>
                      <a:pPr algn="l" rtl="0" fontAlgn="ctr"/>
                      <a:r>
                        <a:rPr lang="ru-RU" sz="1400" b="0" i="0" u="none" strike="noStrike" dirty="0">
                          <a:solidFill>
                            <a:srgbClr val="000000"/>
                          </a:solidFill>
                          <a:effectLst/>
                          <a:latin typeface="Arial" panose="020B0604020202020204" pitchFamily="34" charset="0"/>
                        </a:rPr>
                        <a:t>Общеэкономические вопросы</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203,6</a:t>
                      </a:r>
                    </a:p>
                  </a:txBody>
                  <a:tcPr marL="9525" marR="9525" marT="9525" marB="0" anchor="ctr"/>
                </a:tc>
                <a:extLst>
                  <a:ext uri="{0D108BD9-81ED-4DB2-BD59-A6C34878D82A}">
                    <a16:rowId xmlns:a16="http://schemas.microsoft.com/office/drawing/2014/main" val="10000"/>
                  </a:ext>
                </a:extLst>
              </a:tr>
              <a:tr h="364450">
                <a:tc>
                  <a:txBody>
                    <a:bodyPr/>
                    <a:lstStyle/>
                    <a:p>
                      <a:pPr algn="l" rtl="0" fontAlgn="ctr"/>
                      <a:r>
                        <a:rPr lang="ru-RU" sz="1400" b="0" i="0" u="none" strike="noStrike">
                          <a:solidFill>
                            <a:srgbClr val="000000"/>
                          </a:solidFill>
                          <a:effectLst/>
                          <a:latin typeface="Arial" panose="020B0604020202020204" pitchFamily="34" charset="0"/>
                        </a:rPr>
                        <a:t>Сельское хозяйство и рыболовство</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4 200,4</a:t>
                      </a:r>
                    </a:p>
                  </a:txBody>
                  <a:tcPr marL="9525" marR="9525" marT="9525" marB="0" anchor="ctr"/>
                </a:tc>
                <a:extLst>
                  <a:ext uri="{0D108BD9-81ED-4DB2-BD59-A6C34878D82A}">
                    <a16:rowId xmlns:a16="http://schemas.microsoft.com/office/drawing/2014/main" val="10001"/>
                  </a:ext>
                </a:extLst>
              </a:tr>
              <a:tr h="364450">
                <a:tc>
                  <a:txBody>
                    <a:bodyPr/>
                    <a:lstStyle/>
                    <a:p>
                      <a:pPr algn="l" rtl="0" fontAlgn="ctr"/>
                      <a:r>
                        <a:rPr lang="ru-RU" sz="1400" b="0" i="0" u="none" strike="noStrike">
                          <a:solidFill>
                            <a:srgbClr val="000000"/>
                          </a:solidFill>
                          <a:effectLst/>
                          <a:latin typeface="Arial" panose="020B0604020202020204" pitchFamily="34" charset="0"/>
                        </a:rPr>
                        <a:t>Лесное хозяйство</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320,6</a:t>
                      </a:r>
                    </a:p>
                  </a:txBody>
                  <a:tcPr marL="9525" marR="9525" marT="9525" marB="0" anchor="ctr"/>
                </a:tc>
                <a:extLst>
                  <a:ext uri="{0D108BD9-81ED-4DB2-BD59-A6C34878D82A}">
                    <a16:rowId xmlns:a16="http://schemas.microsoft.com/office/drawing/2014/main" val="10002"/>
                  </a:ext>
                </a:extLst>
              </a:tr>
              <a:tr h="440173">
                <a:tc>
                  <a:txBody>
                    <a:bodyPr/>
                    <a:lstStyle/>
                    <a:p>
                      <a:pPr algn="l" rtl="0" fontAlgn="ctr"/>
                      <a:r>
                        <a:rPr lang="ru-RU" sz="1400" b="0" i="0" u="none" strike="noStrike">
                          <a:solidFill>
                            <a:srgbClr val="000000"/>
                          </a:solidFill>
                          <a:effectLst/>
                          <a:latin typeface="Arial" panose="020B0604020202020204" pitchFamily="34" charset="0"/>
                        </a:rPr>
                        <a:t>Транспорт</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2 886,2</a:t>
                      </a:r>
                    </a:p>
                  </a:txBody>
                  <a:tcPr marL="9525" marR="9525" marT="9525" marB="0" anchor="ctr"/>
                </a:tc>
                <a:extLst>
                  <a:ext uri="{0D108BD9-81ED-4DB2-BD59-A6C34878D82A}">
                    <a16:rowId xmlns:a16="http://schemas.microsoft.com/office/drawing/2014/main" val="10003"/>
                  </a:ext>
                </a:extLst>
              </a:tr>
              <a:tr h="364450">
                <a:tc>
                  <a:txBody>
                    <a:bodyPr/>
                    <a:lstStyle/>
                    <a:p>
                      <a:pPr algn="l" rtl="0" fontAlgn="ctr"/>
                      <a:r>
                        <a:rPr lang="ru-RU" sz="1400" b="0" i="0" u="none" strike="noStrike">
                          <a:solidFill>
                            <a:srgbClr val="000000"/>
                          </a:solidFill>
                          <a:effectLst/>
                          <a:latin typeface="Arial" panose="020B0604020202020204" pitchFamily="34" charset="0"/>
                        </a:rPr>
                        <a:t>Дорожное хозяйство (дорожные фонды)</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25 737,9</a:t>
                      </a:r>
                    </a:p>
                  </a:txBody>
                  <a:tcPr marL="9525" marR="9525" marT="9525" marB="0" anchor="ctr"/>
                </a:tc>
                <a:extLst>
                  <a:ext uri="{0D108BD9-81ED-4DB2-BD59-A6C34878D82A}">
                    <a16:rowId xmlns:a16="http://schemas.microsoft.com/office/drawing/2014/main" val="10004"/>
                  </a:ext>
                </a:extLst>
              </a:tr>
              <a:tr h="364450">
                <a:tc>
                  <a:txBody>
                    <a:bodyPr/>
                    <a:lstStyle/>
                    <a:p>
                      <a:pPr algn="l" rtl="0" fontAlgn="b"/>
                      <a:r>
                        <a:rPr lang="ru-RU" sz="1400" b="0" i="0" u="none" strike="noStrike">
                          <a:solidFill>
                            <a:srgbClr val="000000"/>
                          </a:solidFill>
                          <a:effectLst/>
                          <a:latin typeface="Arial" panose="020B0604020202020204" pitchFamily="34" charset="0"/>
                        </a:rPr>
                        <a:t>Связь и информатика</a:t>
                      </a:r>
                    </a:p>
                  </a:txBody>
                  <a:tcPr marL="9525" marR="9525" marT="9525" marB="0" anchor="b"/>
                </a:tc>
                <a:tc>
                  <a:txBody>
                    <a:bodyPr/>
                    <a:lstStyle/>
                    <a:p>
                      <a:pPr algn="r" rtl="0" fontAlgn="ctr"/>
                      <a:r>
                        <a:rPr lang="ru-RU" sz="1400" b="0" i="0" u="none" strike="noStrike" dirty="0">
                          <a:solidFill>
                            <a:srgbClr val="000000"/>
                          </a:solidFill>
                          <a:effectLst/>
                          <a:latin typeface="Arial" panose="020B0604020202020204" pitchFamily="34" charset="0"/>
                        </a:rPr>
                        <a:t>569,7</a:t>
                      </a:r>
                    </a:p>
                  </a:txBody>
                  <a:tcPr marL="9525" marR="9525" marT="9525" marB="0" anchor="ctr"/>
                </a:tc>
                <a:extLst>
                  <a:ext uri="{0D108BD9-81ED-4DB2-BD59-A6C34878D82A}">
                    <a16:rowId xmlns:a16="http://schemas.microsoft.com/office/drawing/2014/main" val="10005"/>
                  </a:ext>
                </a:extLst>
              </a:tr>
              <a:tr h="364450">
                <a:tc>
                  <a:txBody>
                    <a:bodyPr/>
                    <a:lstStyle/>
                    <a:p>
                      <a:pPr algn="l" rtl="0" fontAlgn="b"/>
                      <a:r>
                        <a:rPr lang="ru-RU" sz="1400" b="0" i="0" u="none" strike="noStrike">
                          <a:solidFill>
                            <a:srgbClr val="000000"/>
                          </a:solidFill>
                          <a:effectLst/>
                          <a:latin typeface="Arial" panose="020B0604020202020204" pitchFamily="34" charset="0"/>
                        </a:rPr>
                        <a:t>Жилищное хозяйство</a:t>
                      </a:r>
                    </a:p>
                  </a:txBody>
                  <a:tcPr marL="9525" marR="9525" marT="9525" marB="0" anchor="b"/>
                </a:tc>
                <a:tc>
                  <a:txBody>
                    <a:bodyPr/>
                    <a:lstStyle/>
                    <a:p>
                      <a:pPr algn="r" rtl="0" fontAlgn="ctr"/>
                      <a:r>
                        <a:rPr lang="ru-RU" sz="1400" b="0" i="0" u="none" strike="noStrike" dirty="0">
                          <a:solidFill>
                            <a:srgbClr val="000000"/>
                          </a:solidFill>
                          <a:effectLst/>
                          <a:latin typeface="Arial" panose="020B0604020202020204" pitchFamily="34" charset="0"/>
                        </a:rPr>
                        <a:t>538,8</a:t>
                      </a:r>
                    </a:p>
                  </a:txBody>
                  <a:tcPr marL="9525" marR="9525" marT="9525" marB="0" anchor="ctr"/>
                </a:tc>
                <a:extLst>
                  <a:ext uri="{0D108BD9-81ED-4DB2-BD59-A6C34878D82A}">
                    <a16:rowId xmlns:a16="http://schemas.microsoft.com/office/drawing/2014/main" val="10006"/>
                  </a:ext>
                </a:extLst>
              </a:tr>
              <a:tr h="364450">
                <a:tc>
                  <a:txBody>
                    <a:bodyPr/>
                    <a:lstStyle/>
                    <a:p>
                      <a:pPr algn="l" rtl="0" fontAlgn="b"/>
                      <a:r>
                        <a:rPr lang="ru-RU" sz="1400" b="0" i="0" u="none" strike="noStrike">
                          <a:solidFill>
                            <a:srgbClr val="000000"/>
                          </a:solidFill>
                          <a:effectLst/>
                          <a:latin typeface="Arial" panose="020B0604020202020204" pitchFamily="34" charset="0"/>
                        </a:rPr>
                        <a:t>Коммунальное хозяйство</a:t>
                      </a:r>
                    </a:p>
                  </a:txBody>
                  <a:tcPr marL="9525" marR="9525" marT="9525" marB="0" anchor="b"/>
                </a:tc>
                <a:tc>
                  <a:txBody>
                    <a:bodyPr/>
                    <a:lstStyle/>
                    <a:p>
                      <a:pPr algn="r" rtl="0" fontAlgn="ctr"/>
                      <a:r>
                        <a:rPr lang="ru-RU" sz="1400" b="0" i="0" u="none" strike="noStrike" dirty="0">
                          <a:solidFill>
                            <a:srgbClr val="000000"/>
                          </a:solidFill>
                          <a:effectLst/>
                          <a:latin typeface="Arial" panose="020B0604020202020204" pitchFamily="34" charset="0"/>
                        </a:rPr>
                        <a:t>3 771,5</a:t>
                      </a:r>
                    </a:p>
                  </a:txBody>
                  <a:tcPr marL="9525" marR="9525" marT="9525" marB="0" anchor="ctr"/>
                </a:tc>
                <a:extLst>
                  <a:ext uri="{0D108BD9-81ED-4DB2-BD59-A6C34878D82A}">
                    <a16:rowId xmlns:a16="http://schemas.microsoft.com/office/drawing/2014/main" val="10007"/>
                  </a:ext>
                </a:extLst>
              </a:tr>
              <a:tr h="364450">
                <a:tc>
                  <a:txBody>
                    <a:bodyPr/>
                    <a:lstStyle/>
                    <a:p>
                      <a:pPr algn="l" rtl="0" fontAlgn="ctr"/>
                      <a:r>
                        <a:rPr lang="ru-RU" sz="1400" b="0" i="0" u="none" strike="noStrike">
                          <a:solidFill>
                            <a:srgbClr val="000000"/>
                          </a:solidFill>
                          <a:effectLst/>
                          <a:latin typeface="Arial" panose="020B0604020202020204" pitchFamily="34" charset="0"/>
                        </a:rPr>
                        <a:t>Благоустройство</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5 893,7</a:t>
                      </a:r>
                    </a:p>
                  </a:txBody>
                  <a:tcPr marL="9525" marR="9525" marT="9525" marB="0" anchor="ctr"/>
                </a:tc>
                <a:extLst>
                  <a:ext uri="{0D108BD9-81ED-4DB2-BD59-A6C34878D82A}">
                    <a16:rowId xmlns:a16="http://schemas.microsoft.com/office/drawing/2014/main" val="10008"/>
                  </a:ext>
                </a:extLst>
              </a:tr>
              <a:tr h="439580">
                <a:tc>
                  <a:txBody>
                    <a:bodyPr/>
                    <a:lstStyle/>
                    <a:p>
                      <a:pPr algn="l" rtl="0" fontAlgn="ctr"/>
                      <a:r>
                        <a:rPr lang="ru-RU" sz="1400" b="0" i="0" u="none" strike="noStrike">
                          <a:solidFill>
                            <a:srgbClr val="000000"/>
                          </a:solidFill>
                          <a:effectLst/>
                          <a:latin typeface="Arial" panose="020B0604020202020204" pitchFamily="34" charset="0"/>
                        </a:rPr>
                        <a:t>Охрана объектов растительного и животного мира и среды их обитания</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95,9</a:t>
                      </a:r>
                    </a:p>
                  </a:txBody>
                  <a:tcPr marL="9525" marR="9525" marT="9525" marB="0" anchor="ctr"/>
                </a:tc>
                <a:extLst>
                  <a:ext uri="{0D108BD9-81ED-4DB2-BD59-A6C34878D82A}">
                    <a16:rowId xmlns:a16="http://schemas.microsoft.com/office/drawing/2014/main" val="10009"/>
                  </a:ext>
                </a:extLst>
              </a:tr>
              <a:tr h="434340">
                <a:tc>
                  <a:txBody>
                    <a:bodyPr/>
                    <a:lstStyle/>
                    <a:p>
                      <a:pPr algn="l" rtl="0" fontAlgn="ctr"/>
                      <a:r>
                        <a:rPr lang="ru-RU" sz="1400" b="0" i="0" u="none" strike="noStrike">
                          <a:solidFill>
                            <a:srgbClr val="000000"/>
                          </a:solidFill>
                          <a:effectLst/>
                          <a:latin typeface="Arial" panose="020B0604020202020204" pitchFamily="34" charset="0"/>
                        </a:rPr>
                        <a:t>Дошкольное образование</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8 955,4</a:t>
                      </a:r>
                    </a:p>
                  </a:txBody>
                  <a:tcPr marL="9525" marR="9525" marT="9525" marB="0" anchor="ctr"/>
                </a:tc>
                <a:extLst>
                  <a:ext uri="{0D108BD9-81ED-4DB2-BD59-A6C34878D82A}">
                    <a16:rowId xmlns:a16="http://schemas.microsoft.com/office/drawing/2014/main" val="10010"/>
                  </a:ext>
                </a:extLst>
              </a:tr>
              <a:tr h="364450">
                <a:tc>
                  <a:txBody>
                    <a:bodyPr/>
                    <a:lstStyle/>
                    <a:p>
                      <a:pPr algn="l" rtl="0" fontAlgn="ctr"/>
                      <a:r>
                        <a:rPr lang="ru-RU" sz="1400" b="0" i="0" u="none" strike="noStrike">
                          <a:solidFill>
                            <a:srgbClr val="000000"/>
                          </a:solidFill>
                          <a:effectLst/>
                          <a:latin typeface="Arial" panose="020B0604020202020204" pitchFamily="34" charset="0"/>
                        </a:rPr>
                        <a:t>Общее образование</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21 102,2</a:t>
                      </a:r>
                    </a:p>
                  </a:txBody>
                  <a:tcPr marL="9525" marR="9525" marT="9525" marB="0" anchor="ctr"/>
                </a:tc>
                <a:extLst>
                  <a:ext uri="{0D108BD9-81ED-4DB2-BD59-A6C34878D82A}">
                    <a16:rowId xmlns:a16="http://schemas.microsoft.com/office/drawing/2014/main" val="10011"/>
                  </a:ext>
                </a:extLst>
              </a:tr>
              <a:tr h="364450">
                <a:tc>
                  <a:txBody>
                    <a:bodyPr/>
                    <a:lstStyle/>
                    <a:p>
                      <a:pPr algn="l" rtl="0" fontAlgn="ctr"/>
                      <a:r>
                        <a:rPr lang="ru-RU" sz="1400" b="0" i="0" u="none" strike="noStrike">
                          <a:solidFill>
                            <a:srgbClr val="000000"/>
                          </a:solidFill>
                          <a:effectLst/>
                          <a:latin typeface="Arial" panose="020B0604020202020204" pitchFamily="34" charset="0"/>
                        </a:rPr>
                        <a:t>Среднее профессиональное образование</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2 470,7</a:t>
                      </a:r>
                    </a:p>
                  </a:txBody>
                  <a:tcPr marL="9525" marR="9525" marT="9525" marB="0" anchor="ctr"/>
                </a:tc>
                <a:extLst>
                  <a:ext uri="{0D108BD9-81ED-4DB2-BD59-A6C34878D82A}">
                    <a16:rowId xmlns:a16="http://schemas.microsoft.com/office/drawing/2014/main" val="10012"/>
                  </a:ext>
                </a:extLst>
              </a:tr>
              <a:tr h="325984">
                <a:tc>
                  <a:txBody>
                    <a:bodyPr/>
                    <a:lstStyle/>
                    <a:p>
                      <a:pPr algn="l" rtl="0" fontAlgn="ctr"/>
                      <a:r>
                        <a:rPr lang="ru-RU" sz="1400" b="0" i="0" u="none" strike="noStrike">
                          <a:solidFill>
                            <a:srgbClr val="000000"/>
                          </a:solidFill>
                          <a:effectLst/>
                          <a:latin typeface="Arial" panose="020B0604020202020204" pitchFamily="34" charset="0"/>
                        </a:rPr>
                        <a:t>Молодежная политика</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1 825,5</a:t>
                      </a:r>
                    </a:p>
                  </a:txBody>
                  <a:tcPr marL="9525" marR="9525" marT="9525" marB="0" anchor="ctr"/>
                </a:tc>
                <a:extLst>
                  <a:ext uri="{0D108BD9-81ED-4DB2-BD59-A6C34878D82A}">
                    <a16:rowId xmlns:a16="http://schemas.microsoft.com/office/drawing/2014/main" val="10013"/>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596943889"/>
              </p:ext>
            </p:extLst>
          </p:nvPr>
        </p:nvGraphicFramePr>
        <p:xfrm>
          <a:off x="4886325" y="577215"/>
          <a:ext cx="4138614" cy="4288155"/>
        </p:xfrm>
        <a:graphic>
          <a:graphicData uri="http://schemas.openxmlformats.org/drawingml/2006/table">
            <a:tbl>
              <a:tblPr>
                <a:tableStyleId>{E8B1032C-EA38-4F05-BA0D-38AFFFC7BED3}</a:tableStyleId>
              </a:tblPr>
              <a:tblGrid>
                <a:gridCol w="3143004">
                  <a:extLst>
                    <a:ext uri="{9D8B030D-6E8A-4147-A177-3AD203B41FA5}">
                      <a16:colId xmlns:a16="http://schemas.microsoft.com/office/drawing/2014/main" val="20000"/>
                    </a:ext>
                  </a:extLst>
                </a:gridCol>
                <a:gridCol w="995610">
                  <a:extLst>
                    <a:ext uri="{9D8B030D-6E8A-4147-A177-3AD203B41FA5}">
                      <a16:colId xmlns:a16="http://schemas.microsoft.com/office/drawing/2014/main" val="20001"/>
                    </a:ext>
                  </a:extLst>
                </a:gridCol>
              </a:tblGrid>
              <a:tr h="367665">
                <a:tc>
                  <a:txBody>
                    <a:bodyPr/>
                    <a:lstStyle/>
                    <a:p>
                      <a:pPr algn="l" rtl="0" fontAlgn="ctr"/>
                      <a:r>
                        <a:rPr lang="ru-RU" sz="1400" b="0" i="0" u="none" strike="noStrike" dirty="0">
                          <a:solidFill>
                            <a:srgbClr val="000000"/>
                          </a:solidFill>
                          <a:effectLst/>
                          <a:latin typeface="Arial" panose="020B0604020202020204" pitchFamily="34" charset="0"/>
                        </a:rPr>
                        <a:t>Культура </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8 540,7</a:t>
                      </a:r>
                    </a:p>
                  </a:txBody>
                  <a:tcPr marL="9525" marR="9525" marT="9525" marB="0" anchor="ctr"/>
                </a:tc>
                <a:extLst>
                  <a:ext uri="{0D108BD9-81ED-4DB2-BD59-A6C34878D82A}">
                    <a16:rowId xmlns:a16="http://schemas.microsoft.com/office/drawing/2014/main" val="10000"/>
                  </a:ext>
                </a:extLst>
              </a:tr>
              <a:tr h="373380">
                <a:tc>
                  <a:txBody>
                    <a:bodyPr/>
                    <a:lstStyle/>
                    <a:p>
                      <a:pPr algn="l" rtl="0" fontAlgn="ctr"/>
                      <a:r>
                        <a:rPr lang="ru-RU" sz="1400" b="0" i="0" u="none" strike="noStrike" dirty="0">
                          <a:solidFill>
                            <a:srgbClr val="000000"/>
                          </a:solidFill>
                          <a:effectLst/>
                          <a:latin typeface="Arial" panose="020B0604020202020204" pitchFamily="34" charset="0"/>
                        </a:rPr>
                        <a:t>Стационарная медицинская помощь</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5 404,7</a:t>
                      </a:r>
                    </a:p>
                  </a:txBody>
                  <a:tcPr marL="9525" marR="9525" marT="9525" marB="0" anchor="ctr"/>
                </a:tc>
                <a:extLst>
                  <a:ext uri="{0D108BD9-81ED-4DB2-BD59-A6C34878D82A}">
                    <a16:rowId xmlns:a16="http://schemas.microsoft.com/office/drawing/2014/main" val="10001"/>
                  </a:ext>
                </a:extLst>
              </a:tr>
              <a:tr h="342900">
                <a:tc>
                  <a:txBody>
                    <a:bodyPr/>
                    <a:lstStyle/>
                    <a:p>
                      <a:pPr algn="l" rtl="0" fontAlgn="ctr"/>
                      <a:r>
                        <a:rPr lang="ru-RU" sz="1400" b="0" i="0" u="none" strike="noStrike">
                          <a:solidFill>
                            <a:srgbClr val="000000"/>
                          </a:solidFill>
                          <a:effectLst/>
                          <a:latin typeface="Arial" panose="020B0604020202020204" pitchFamily="34" charset="0"/>
                        </a:rPr>
                        <a:t>Амбулаторная помощь</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759,2</a:t>
                      </a:r>
                    </a:p>
                  </a:txBody>
                  <a:tcPr marL="9525" marR="9525" marT="9525" marB="0" anchor="ctr"/>
                </a:tc>
                <a:extLst>
                  <a:ext uri="{0D108BD9-81ED-4DB2-BD59-A6C34878D82A}">
                    <a16:rowId xmlns:a16="http://schemas.microsoft.com/office/drawing/2014/main" val="10002"/>
                  </a:ext>
                </a:extLst>
              </a:tr>
              <a:tr h="358140">
                <a:tc>
                  <a:txBody>
                    <a:bodyPr/>
                    <a:lstStyle/>
                    <a:p>
                      <a:pPr algn="l" rtl="0" fontAlgn="ctr"/>
                      <a:r>
                        <a:rPr lang="ru-RU" sz="1400" b="0" i="0" u="none" strike="noStrike">
                          <a:solidFill>
                            <a:srgbClr val="000000"/>
                          </a:solidFill>
                          <a:effectLst/>
                          <a:latin typeface="Arial" panose="020B0604020202020204" pitchFamily="34" charset="0"/>
                        </a:rPr>
                        <a:t>Социальное обслуживание населения </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1 547,7</a:t>
                      </a:r>
                    </a:p>
                  </a:txBody>
                  <a:tcPr marL="9525" marR="9525" marT="9525" marB="0" anchor="ctr"/>
                </a:tc>
                <a:extLst>
                  <a:ext uri="{0D108BD9-81ED-4DB2-BD59-A6C34878D82A}">
                    <a16:rowId xmlns:a16="http://schemas.microsoft.com/office/drawing/2014/main" val="10003"/>
                  </a:ext>
                </a:extLst>
              </a:tr>
              <a:tr h="457200">
                <a:tc>
                  <a:txBody>
                    <a:bodyPr/>
                    <a:lstStyle/>
                    <a:p>
                      <a:pPr algn="l" rtl="0" fontAlgn="ctr"/>
                      <a:r>
                        <a:rPr lang="ru-RU" sz="1400" b="0" i="0" u="none" strike="noStrike">
                          <a:solidFill>
                            <a:srgbClr val="000000"/>
                          </a:solidFill>
                          <a:effectLst/>
                          <a:latin typeface="Arial" panose="020B0604020202020204" pitchFamily="34" charset="0"/>
                        </a:rPr>
                        <a:t>Социальное обеспечение населения</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8 088,4</a:t>
                      </a:r>
                    </a:p>
                  </a:txBody>
                  <a:tcPr marL="9525" marR="9525" marT="9525" marB="0" anchor="ctr"/>
                </a:tc>
                <a:extLst>
                  <a:ext uri="{0D108BD9-81ED-4DB2-BD59-A6C34878D82A}">
                    <a16:rowId xmlns:a16="http://schemas.microsoft.com/office/drawing/2014/main" val="10004"/>
                  </a:ext>
                </a:extLst>
              </a:tr>
              <a:tr h="358140">
                <a:tc>
                  <a:txBody>
                    <a:bodyPr/>
                    <a:lstStyle/>
                    <a:p>
                      <a:pPr algn="l" rtl="0" fontAlgn="ctr"/>
                      <a:r>
                        <a:rPr lang="ru-RU" sz="1400" b="0" i="0" u="none" strike="noStrike">
                          <a:solidFill>
                            <a:srgbClr val="000000"/>
                          </a:solidFill>
                          <a:effectLst/>
                          <a:latin typeface="Arial" panose="020B0604020202020204" pitchFamily="34" charset="0"/>
                        </a:rPr>
                        <a:t>Охрана семьи и детства</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4 778,0</a:t>
                      </a:r>
                    </a:p>
                  </a:txBody>
                  <a:tcPr marL="9525" marR="9525" marT="9525" marB="0" anchor="ctr"/>
                </a:tc>
                <a:extLst>
                  <a:ext uri="{0D108BD9-81ED-4DB2-BD59-A6C34878D82A}">
                    <a16:rowId xmlns:a16="http://schemas.microsoft.com/office/drawing/2014/main" val="10005"/>
                  </a:ext>
                </a:extLst>
              </a:tr>
              <a:tr h="350520">
                <a:tc>
                  <a:txBody>
                    <a:bodyPr/>
                    <a:lstStyle/>
                    <a:p>
                      <a:pPr algn="l" rtl="0" fontAlgn="ctr"/>
                      <a:r>
                        <a:rPr lang="ru-RU" sz="1400" b="0" i="0" u="none" strike="noStrike">
                          <a:solidFill>
                            <a:srgbClr val="000000"/>
                          </a:solidFill>
                          <a:effectLst/>
                          <a:latin typeface="Arial" panose="020B0604020202020204" pitchFamily="34" charset="0"/>
                        </a:rPr>
                        <a:t>Физическая культура </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3 598,3</a:t>
                      </a:r>
                    </a:p>
                  </a:txBody>
                  <a:tcPr marL="9525" marR="9525" marT="9525" marB="0" anchor="ctr"/>
                </a:tc>
                <a:extLst>
                  <a:ext uri="{0D108BD9-81ED-4DB2-BD59-A6C34878D82A}">
                    <a16:rowId xmlns:a16="http://schemas.microsoft.com/office/drawing/2014/main" val="10006"/>
                  </a:ext>
                </a:extLst>
              </a:tr>
              <a:tr h="373380">
                <a:tc>
                  <a:txBody>
                    <a:bodyPr/>
                    <a:lstStyle/>
                    <a:p>
                      <a:pPr algn="l" rtl="0" fontAlgn="ctr"/>
                      <a:r>
                        <a:rPr lang="ru-RU" sz="1400" b="0" i="0" u="none" strike="noStrike">
                          <a:solidFill>
                            <a:srgbClr val="000000"/>
                          </a:solidFill>
                          <a:effectLst/>
                          <a:latin typeface="Arial" panose="020B0604020202020204" pitchFamily="34" charset="0"/>
                        </a:rPr>
                        <a:t>Массовый спорт</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195,2</a:t>
                      </a:r>
                    </a:p>
                  </a:txBody>
                  <a:tcPr marL="9525" marR="9525" marT="9525" marB="0" anchor="ctr"/>
                </a:tc>
                <a:extLst>
                  <a:ext uri="{0D108BD9-81ED-4DB2-BD59-A6C34878D82A}">
                    <a16:rowId xmlns:a16="http://schemas.microsoft.com/office/drawing/2014/main" val="10007"/>
                  </a:ext>
                </a:extLst>
              </a:tr>
              <a:tr h="350520">
                <a:tc>
                  <a:txBody>
                    <a:bodyPr/>
                    <a:lstStyle/>
                    <a:p>
                      <a:pPr algn="l" rtl="0" fontAlgn="ctr"/>
                      <a:r>
                        <a:rPr lang="ru-RU" sz="1400" b="0" i="0" u="none" strike="noStrike">
                          <a:solidFill>
                            <a:srgbClr val="000000"/>
                          </a:solidFill>
                          <a:effectLst/>
                          <a:latin typeface="Arial" panose="020B0604020202020204" pitchFamily="34" charset="0"/>
                        </a:rPr>
                        <a:t>Спорт высших достижений</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1 004,1</a:t>
                      </a:r>
                    </a:p>
                  </a:txBody>
                  <a:tcPr marL="9525" marR="9525" marT="9525" marB="0" anchor="ctr"/>
                </a:tc>
                <a:extLst>
                  <a:ext uri="{0D108BD9-81ED-4DB2-BD59-A6C34878D82A}">
                    <a16:rowId xmlns:a16="http://schemas.microsoft.com/office/drawing/2014/main" val="10008"/>
                  </a:ext>
                </a:extLst>
              </a:tr>
              <a:tr h="441960">
                <a:tc>
                  <a:txBody>
                    <a:bodyPr/>
                    <a:lstStyle/>
                    <a:p>
                      <a:pPr algn="l" rtl="0" fontAlgn="ctr"/>
                      <a:r>
                        <a:rPr lang="ru-RU" sz="1400" b="0" i="0" u="none" strike="noStrike">
                          <a:solidFill>
                            <a:srgbClr val="000000"/>
                          </a:solidFill>
                          <a:effectLst/>
                          <a:latin typeface="Arial" panose="020B0604020202020204" pitchFamily="34" charset="0"/>
                        </a:rPr>
                        <a:t>Телевидение и радиовещание</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257,6</a:t>
                      </a:r>
                    </a:p>
                  </a:txBody>
                  <a:tcPr marL="9525" marR="9525" marT="9525" marB="0" anchor="ctr"/>
                </a:tc>
                <a:extLst>
                  <a:ext uri="{0D108BD9-81ED-4DB2-BD59-A6C34878D82A}">
                    <a16:rowId xmlns:a16="http://schemas.microsoft.com/office/drawing/2014/main" val="10009"/>
                  </a:ext>
                </a:extLst>
              </a:tr>
              <a:tr h="388620">
                <a:tc>
                  <a:txBody>
                    <a:bodyPr/>
                    <a:lstStyle/>
                    <a:p>
                      <a:pPr algn="l" rtl="0" fontAlgn="ctr"/>
                      <a:r>
                        <a:rPr lang="ru-RU" sz="1400" b="0" i="0" u="none" strike="noStrike">
                          <a:solidFill>
                            <a:srgbClr val="000000"/>
                          </a:solidFill>
                          <a:effectLst/>
                          <a:latin typeface="Arial" panose="020B0604020202020204" pitchFamily="34" charset="0"/>
                        </a:rPr>
                        <a:t>Периодическая печать и издательства</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182,0</a:t>
                      </a:r>
                    </a:p>
                  </a:txBody>
                  <a:tcPr marL="9525" marR="9525" marT="9525"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63497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537693" y="134738"/>
            <a:ext cx="7943850" cy="698063"/>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a:solidFill>
                  <a:schemeClr val="tx1"/>
                </a:solidFill>
                <a:ea typeface="Calibri" panose="020F0502020204030204" pitchFamily="34" charset="0"/>
                <a:cs typeface="Times New Roman" panose="02020603050405020304" pitchFamily="18" charset="0"/>
              </a:rPr>
              <a:t>9. </a:t>
            </a:r>
            <a:r>
              <a:rPr lang="ru-RU" altLang="ru-RU" sz="1400" b="1" dirty="0">
                <a:solidFill>
                  <a:schemeClr val="tx1"/>
                </a:solidFill>
                <a:ea typeface="Calibri" panose="020F0502020204030204" pitchFamily="34" charset="0"/>
                <a:cs typeface="Times New Roman" panose="02020603050405020304" pitchFamily="18" charset="0"/>
              </a:rPr>
              <a:t>Государственная программа  Республики Татарстан</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природных ресурсов Республики Татарстан» (продолжение)</a:t>
            </a:r>
            <a:endParaRPr lang="ru-RU" altLang="ru-RU" sz="1400" b="1" u="sng" dirty="0">
              <a:ea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82357484"/>
              </p:ext>
            </p:extLst>
          </p:nvPr>
        </p:nvGraphicFramePr>
        <p:xfrm>
          <a:off x="455315" y="936280"/>
          <a:ext cx="8435773" cy="4140158"/>
        </p:xfrm>
        <a:graphic>
          <a:graphicData uri="http://schemas.openxmlformats.org/drawingml/2006/table">
            <a:tbl>
              <a:tblPr>
                <a:tableStyleId>{5940675A-B579-460E-94D1-54222C63F5DA}</a:tableStyleId>
              </a:tblPr>
              <a:tblGrid>
                <a:gridCol w="6961969">
                  <a:extLst>
                    <a:ext uri="{9D8B030D-6E8A-4147-A177-3AD203B41FA5}">
                      <a16:colId xmlns:a16="http://schemas.microsoft.com/office/drawing/2014/main" val="20000"/>
                    </a:ext>
                  </a:extLst>
                </a:gridCol>
                <a:gridCol w="746679">
                  <a:extLst>
                    <a:ext uri="{9D8B030D-6E8A-4147-A177-3AD203B41FA5}">
                      <a16:colId xmlns:a16="http://schemas.microsoft.com/office/drawing/2014/main" val="20001"/>
                    </a:ext>
                  </a:extLst>
                </a:gridCol>
                <a:gridCol w="727125">
                  <a:extLst>
                    <a:ext uri="{9D8B030D-6E8A-4147-A177-3AD203B41FA5}">
                      <a16:colId xmlns:a16="http://schemas.microsoft.com/office/drawing/2014/main" val="20002"/>
                    </a:ext>
                  </a:extLst>
                </a:gridCol>
              </a:tblGrid>
              <a:tr h="345398">
                <a:tc>
                  <a:txBody>
                    <a:bodyPr/>
                    <a:lstStyle/>
                    <a:p>
                      <a:pPr algn="ctr" fontAlgn="ctr"/>
                      <a:r>
                        <a:rPr lang="ru-RU" sz="800" b="1" i="0" u="none" strike="noStrike" dirty="0">
                          <a:solidFill>
                            <a:schemeClr val="tx1"/>
                          </a:solidFill>
                          <a:effectLst/>
                          <a:latin typeface="+mn-lt"/>
                        </a:rPr>
                        <a:t>Целевые показатели реализации государственной программы</a:t>
                      </a: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rPr>
                        <a:t>2023 год </a:t>
                      </a:r>
                      <a:br>
                        <a:rPr lang="ru-RU" sz="800" b="1" u="none" strike="noStrike" dirty="0">
                          <a:solidFill>
                            <a:schemeClr val="tx1"/>
                          </a:solidFill>
                          <a:effectLst/>
                        </a:rPr>
                      </a:br>
                      <a:r>
                        <a:rPr lang="ru-RU" sz="800" b="1" u="none" strike="noStrike" dirty="0">
                          <a:solidFill>
                            <a:schemeClr val="tx1"/>
                          </a:solidFill>
                          <a:effectLst/>
                        </a:rPr>
                        <a:t>(план)</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rPr>
                        <a:t>2023 год </a:t>
                      </a:r>
                      <a:br>
                        <a:rPr lang="ru-RU" sz="800" b="1" u="none" strike="noStrike" dirty="0">
                          <a:solidFill>
                            <a:schemeClr val="tx1"/>
                          </a:solidFill>
                          <a:effectLst/>
                        </a:rPr>
                      </a:br>
                      <a:r>
                        <a:rPr lang="ru-RU" sz="800" b="1" u="none" strike="noStrike" dirty="0">
                          <a:solidFill>
                            <a:schemeClr val="tx1"/>
                          </a:solidFill>
                          <a:effectLst/>
                        </a:rPr>
                        <a:t>(факт)</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рекультивируемых земель,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46</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46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поступивших заявок в ГИС "Народный контроль", которым присвоен статус "Заявка решена",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&gt;</a:t>
                      </a:r>
                      <a:r>
                        <a:rPr lang="en-US" sz="800" dirty="0">
                          <a:solidFill>
                            <a:schemeClr val="tx1"/>
                          </a:solidFill>
                          <a:effectLst/>
                          <a:latin typeface="+mn-lt"/>
                          <a:ea typeface="Times New Roman"/>
                          <a:cs typeface="Times New Roman"/>
                        </a:rPr>
                        <a:t>=</a:t>
                      </a:r>
                      <a:r>
                        <a:rPr lang="ru-RU" sz="800" dirty="0">
                          <a:solidFill>
                            <a:schemeClr val="tx1"/>
                          </a:solidFill>
                          <a:effectLst/>
                          <a:latin typeface="+mn-lt"/>
                          <a:ea typeface="Times New Roman"/>
                          <a:cs typeface="Times New Roman"/>
                        </a:rPr>
                        <a:t> 60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67,6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Наличие уведомлений со статусом "Выполнено несвоевременно" в государственной информационной системе "Народный контроль", единиц</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Снижение доли загрязненных земельных участков в результате несанкционированного размещения отходов производства и потребления по отношению к предыдущему году, процентов (показатель группы А.3)</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21</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Снижение количества фактов безлицензионной добычи общераспространенных полезных ископаемых на участках недр местного значения на территории Республики Татарстан, единиц (показатель группы А.3)</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57</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количества исследованных проб к общему количеству проб, заявленных для отбора при реализации регионального государственного экологического надзора и других природоохранных мероприятий,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количества отчетов о результатах геологоразведочных работ и количества проведенных государственных экспертиз,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фактического объема эксплуатационного бурения нефтяных скважин к запланированному,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63,7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фактического объема поисково-разведочного бурения нефтяных скважин к запланированному,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количества выданных лицензий к количеству рассмотренных заявлений на получение права пользования недрами с целью геологического изучения, разведки и добычи полезных ископаемых,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96</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количества удовлетворенных заявок на предоставление геологической информации к общему количеству обращений,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99</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крупных городов Республики Татарстан, охваченных сводными расчетами загрязнения атмосферного воздуха, штук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6</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888375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537693" y="134738"/>
            <a:ext cx="7943850" cy="698063"/>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a:solidFill>
                  <a:schemeClr val="tx1"/>
                </a:solidFill>
                <a:ea typeface="Calibri" panose="020F0502020204030204" pitchFamily="34" charset="0"/>
                <a:cs typeface="Times New Roman" panose="02020603050405020304" pitchFamily="18" charset="0"/>
              </a:rPr>
              <a:t>9. </a:t>
            </a:r>
            <a:r>
              <a:rPr lang="ru-RU" altLang="ru-RU" sz="1400" b="1" dirty="0">
                <a:solidFill>
                  <a:schemeClr val="tx1"/>
                </a:solidFill>
                <a:ea typeface="Calibri" panose="020F0502020204030204" pitchFamily="34" charset="0"/>
                <a:cs typeface="Times New Roman" panose="02020603050405020304" pitchFamily="18" charset="0"/>
              </a:rPr>
              <a:t>Государственная программа  Республики Татарстан</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природных ресурсов Республики Татарстан» (продолжение)</a:t>
            </a:r>
            <a:endParaRPr lang="ru-RU" altLang="ru-RU" sz="1400" b="1" u="sng" dirty="0">
              <a:ea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24509220"/>
              </p:ext>
            </p:extLst>
          </p:nvPr>
        </p:nvGraphicFramePr>
        <p:xfrm>
          <a:off x="447077" y="916927"/>
          <a:ext cx="8435773" cy="5533151"/>
        </p:xfrm>
        <a:graphic>
          <a:graphicData uri="http://schemas.openxmlformats.org/drawingml/2006/table">
            <a:tbl>
              <a:tblPr>
                <a:tableStyleId>{5940675A-B579-460E-94D1-54222C63F5DA}</a:tableStyleId>
              </a:tblPr>
              <a:tblGrid>
                <a:gridCol w="6961969">
                  <a:extLst>
                    <a:ext uri="{9D8B030D-6E8A-4147-A177-3AD203B41FA5}">
                      <a16:colId xmlns:a16="http://schemas.microsoft.com/office/drawing/2014/main" val="20000"/>
                    </a:ext>
                  </a:extLst>
                </a:gridCol>
                <a:gridCol w="746679">
                  <a:extLst>
                    <a:ext uri="{9D8B030D-6E8A-4147-A177-3AD203B41FA5}">
                      <a16:colId xmlns:a16="http://schemas.microsoft.com/office/drawing/2014/main" val="20001"/>
                    </a:ext>
                  </a:extLst>
                </a:gridCol>
                <a:gridCol w="727125">
                  <a:extLst>
                    <a:ext uri="{9D8B030D-6E8A-4147-A177-3AD203B41FA5}">
                      <a16:colId xmlns:a16="http://schemas.microsoft.com/office/drawing/2014/main" val="20002"/>
                    </a:ext>
                  </a:extLst>
                </a:gridCol>
              </a:tblGrid>
              <a:tr h="325447">
                <a:tc>
                  <a:txBody>
                    <a:bodyPr/>
                    <a:lstStyle/>
                    <a:p>
                      <a:pPr algn="ctr" fontAlgn="ctr"/>
                      <a:r>
                        <a:rPr lang="ru-RU" sz="800" b="1" i="0" u="none" strike="noStrike" dirty="0">
                          <a:solidFill>
                            <a:schemeClr val="tx1"/>
                          </a:solidFill>
                          <a:effectLst/>
                          <a:latin typeface="+mn-lt"/>
                        </a:rPr>
                        <a:t>Целевые показатели реализации государственной программы</a:t>
                      </a: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rPr>
                        <a:t>2023 год </a:t>
                      </a:r>
                      <a:br>
                        <a:rPr lang="ru-RU" sz="800" b="1" u="none" strike="noStrike" dirty="0">
                          <a:solidFill>
                            <a:schemeClr val="tx1"/>
                          </a:solidFill>
                          <a:effectLst/>
                        </a:rPr>
                      </a:br>
                      <a:r>
                        <a:rPr lang="ru-RU" sz="800" b="1" u="none" strike="noStrike" dirty="0">
                          <a:solidFill>
                            <a:schemeClr val="tx1"/>
                          </a:solidFill>
                          <a:effectLst/>
                        </a:rPr>
                        <a:t>(план)</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rPr>
                        <a:t>2023 год </a:t>
                      </a:r>
                      <a:br>
                        <a:rPr lang="ru-RU" sz="800" b="1" u="none" strike="noStrike" dirty="0">
                          <a:solidFill>
                            <a:schemeClr val="tx1"/>
                          </a:solidFill>
                          <a:effectLst/>
                        </a:rPr>
                      </a:br>
                      <a:r>
                        <a:rPr lang="ru-RU" sz="800" b="1" u="none" strike="noStrike" dirty="0">
                          <a:solidFill>
                            <a:schemeClr val="tx1"/>
                          </a:solidFill>
                          <a:effectLst/>
                        </a:rPr>
                        <a:t>(факт)</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54167">
                <a:tc>
                  <a:txBody>
                    <a:bodyPr/>
                    <a:lstStyle/>
                    <a:p>
                      <a:pPr algn="just">
                        <a:lnSpc>
                          <a:spcPct val="115000"/>
                        </a:lnSpc>
                        <a:spcAft>
                          <a:spcPts val="0"/>
                        </a:spcAft>
                      </a:pPr>
                      <a:r>
                        <a:rPr lang="ru-RU" sz="800" dirty="0">
                          <a:solidFill>
                            <a:schemeClr val="tx1"/>
                          </a:solidFill>
                          <a:effectLst/>
                          <a:latin typeface="+mn-lt"/>
                          <a:ea typeface="Times New Roman"/>
                          <a:cs typeface="Times New Roman"/>
                        </a:rPr>
                        <a:t>Ежегодный утвержденный баланс запасов общераспространенных полезных ископаемых Республики Татарстан, балансов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4167">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величины фактического поступления в бюджет Республики Татарстан разовых платежей за пользование недрами при наступлении определенных событий, оговоренных в лицензии, при пользовании недрами на территории Российской Федерации по участкам недр, содержащим общераспространенные полезные ископаемые, или участкам недр местного значения к утвержденным плановым значениям,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ru-RU" sz="800" dirty="0">
                        <a:solidFill>
                          <a:schemeClr val="tx1"/>
                        </a:solidFill>
                        <a:effectLst/>
                        <a:latin typeface="+mn-lt"/>
                        <a:ea typeface="Times New Roman"/>
                        <a:cs typeface="Times New Roman"/>
                      </a:endParaRPr>
                    </a:p>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ru-RU" sz="800" dirty="0">
                          <a:solidFill>
                            <a:schemeClr val="tx1"/>
                          </a:solidFill>
                          <a:effectLst/>
                          <a:latin typeface="+mn-lt"/>
                          <a:ea typeface="Times New Roman"/>
                          <a:cs typeface="Times New Roman"/>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4167">
                <a:tc>
                  <a:txBody>
                    <a:bodyPr/>
                    <a:lstStyle/>
                    <a:p>
                      <a:pPr algn="just">
                        <a:lnSpc>
                          <a:spcPct val="115000"/>
                        </a:lnSpc>
                        <a:spcAft>
                          <a:spcPts val="0"/>
                        </a:spcAft>
                      </a:pPr>
                      <a:r>
                        <a:rPr lang="ru-RU" sz="800" dirty="0">
                          <a:solidFill>
                            <a:schemeClr val="tx1"/>
                          </a:solidFill>
                          <a:effectLst/>
                          <a:latin typeface="+mn-lt"/>
                          <a:ea typeface="Times New Roman"/>
                          <a:cs typeface="Times New Roman"/>
                        </a:rPr>
                        <a:t>Уровень удовлетворенности качеством государственных услуг,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90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4167">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выполненных Министерством экологии и природных ресурсов Республики Татарстан в установленные сроки поручений Раиса Республики Татарстан, Премьер-министра Республики Татарстан, Руководителя Аппарата Раиса Республики Татарстан, заместителей Премьер-министра Республики Татарстан в общем объеме поручений, по которым указанными лицами установлен контрольный срок выполнения,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ru-RU" sz="800" dirty="0">
                        <a:solidFill>
                          <a:schemeClr val="tx1"/>
                        </a:solidFill>
                        <a:effectLst/>
                        <a:latin typeface="+mn-lt"/>
                        <a:ea typeface="Times New Roman"/>
                        <a:cs typeface="Times New Roman"/>
                      </a:endParaRPr>
                    </a:p>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86276">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выполненных Министерством экологии и природных ресурсов Республики Татарстан в установленные сроки поручений Раиса Республики Татарстан, Премьер-министра Республики Татарстан, Руководителя Аппарата Раиса Республики Татарстан, заместителей Премьер-министра Республики Татарстан по рассмотрению обращений граждан в общем объеме поручений по рассмотрению обращений граждан, по которым указанными лицами установлен контрольный срок выполнения,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ru-RU" sz="800" dirty="0">
                        <a:solidFill>
                          <a:schemeClr val="tx1"/>
                        </a:solidFill>
                        <a:effectLst/>
                        <a:latin typeface="+mn-lt"/>
                        <a:ea typeface="Times New Roman"/>
                        <a:cs typeface="Times New Roman"/>
                      </a:endParaRPr>
                    </a:p>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54167">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выполненных Министерством экологии и природных ресурсов Республики Татарстан персонифицированных поручений, в том числе своевременно обновленных отчетов в системе "Открытый Татарстан" и внесенных данных по курируемым региональным проектам в информационно-аналитическую систему Республики Татарстан по направлению "Контроль национальных проектов",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ru-RU" sz="400" dirty="0">
                        <a:solidFill>
                          <a:schemeClr val="tx1"/>
                        </a:solidFill>
                        <a:effectLst/>
                        <a:latin typeface="+mn-lt"/>
                        <a:ea typeface="Times New Roman"/>
                        <a:cs typeface="Times New Roman"/>
                      </a:endParaRPr>
                    </a:p>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4167">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согласованных в регламентные сроки проектов постановлений и распоряжений Кабинета Министров Республики Татарстан,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4167">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проектов нормативных правовых актов Кабинета Министров Республики Татарстан, разработка и издание (принятие) которых требуется в связи с изданием (принятием) законов Республики Татарстан, внесенных Министерством экологии и природных ресурсов Республики Татарстан в Кабинет Министров Республики Татарстан в установленные регламентные сроки, в общем объеме указанных нормативных правовых актов,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ru-RU" sz="800" dirty="0">
                        <a:solidFill>
                          <a:schemeClr val="tx1"/>
                        </a:solidFill>
                        <a:effectLst/>
                        <a:latin typeface="+mn-lt"/>
                        <a:ea typeface="Times New Roman"/>
                        <a:cs typeface="Times New Roman"/>
                      </a:endParaRPr>
                    </a:p>
                    <a:p>
                      <a:pPr algn="ctr">
                        <a:lnSpc>
                          <a:spcPct val="100000"/>
                        </a:lnSpc>
                        <a:spcAft>
                          <a:spcPts val="0"/>
                        </a:spcAft>
                      </a:pPr>
                      <a:r>
                        <a:rPr lang="ru-RU" sz="800" dirty="0">
                          <a:solidFill>
                            <a:schemeClr val="tx1"/>
                          </a:solidFill>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86276">
                <a:tc>
                  <a:txBody>
                    <a:bodyPr/>
                    <a:lstStyle/>
                    <a:p>
                      <a:pPr algn="just">
                        <a:lnSpc>
                          <a:spcPct val="115000"/>
                        </a:lnSpc>
                        <a:spcAft>
                          <a:spcPts val="0"/>
                        </a:spcAft>
                      </a:pPr>
                      <a:r>
                        <a:rPr lang="ru-RU" sz="800" dirty="0">
                          <a:solidFill>
                            <a:schemeClr val="tx1"/>
                          </a:solidFill>
                          <a:effectLst/>
                          <a:latin typeface="+mn-lt"/>
                          <a:ea typeface="Times New Roman"/>
                          <a:cs typeface="Times New Roman"/>
                        </a:rPr>
                        <a:t>Выполнение государственных программ государственным заказчиком-координатором,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ru-RU" sz="300" dirty="0">
                        <a:solidFill>
                          <a:schemeClr val="tx1"/>
                        </a:solidFill>
                        <a:effectLst/>
                        <a:latin typeface="+mn-lt"/>
                        <a:ea typeface="Times New Roman"/>
                        <a:cs typeface="Times New Roman"/>
                      </a:endParaRPr>
                    </a:p>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86276">
                <a:tc>
                  <a:txBody>
                    <a:bodyPr/>
                    <a:lstStyle/>
                    <a:p>
                      <a:pPr algn="just">
                        <a:lnSpc>
                          <a:spcPct val="115000"/>
                        </a:lnSpc>
                        <a:spcAft>
                          <a:spcPts val="0"/>
                        </a:spcAft>
                      </a:pPr>
                      <a:r>
                        <a:rPr lang="ru-RU" sz="800">
                          <a:solidFill>
                            <a:schemeClr val="tx1"/>
                          </a:solidFill>
                          <a:effectLst/>
                          <a:latin typeface="+mn-lt"/>
                          <a:ea typeface="Times New Roman"/>
                          <a:cs typeface="Times New Roman"/>
                        </a:rPr>
                        <a:t>Доля стоимости контрактов, заключенных по результатам несостоявшихся конкурентных способов закупок, в общей стоимости заключенных контрактов,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ru-RU" sz="300" dirty="0">
                        <a:solidFill>
                          <a:schemeClr val="tx1"/>
                        </a:solidFill>
                        <a:effectLst/>
                        <a:latin typeface="+mn-lt"/>
                        <a:ea typeface="Times New Roman"/>
                        <a:cs typeface="Times New Roman"/>
                      </a:endParaRPr>
                    </a:p>
                    <a:p>
                      <a:pPr algn="ctr">
                        <a:lnSpc>
                          <a:spcPct val="115000"/>
                        </a:lnSpc>
                        <a:spcAft>
                          <a:spcPts val="0"/>
                        </a:spcAft>
                      </a:pPr>
                      <a:r>
                        <a:rPr lang="ru-RU" sz="800" dirty="0">
                          <a:solidFill>
                            <a:schemeClr val="tx1"/>
                          </a:solidFill>
                          <a:effectLst/>
                          <a:latin typeface="+mn-lt"/>
                          <a:ea typeface="Times New Roman"/>
                          <a:cs typeface="Times New Roman"/>
                        </a:rPr>
                        <a:t>&lt;= 12</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4167">
                <a:tc>
                  <a:txBody>
                    <a:bodyPr/>
                    <a:lstStyle/>
                    <a:p>
                      <a:pPr algn="just">
                        <a:lnSpc>
                          <a:spcPct val="115000"/>
                        </a:lnSpc>
                        <a:spcAft>
                          <a:spcPts val="0"/>
                        </a:spcAft>
                      </a:pPr>
                      <a:r>
                        <a:rPr lang="ru-RU" sz="800">
                          <a:solidFill>
                            <a:schemeClr val="tx1"/>
                          </a:solidFill>
                          <a:effectLst/>
                          <a:latin typeface="+mn-lt"/>
                          <a:ea typeface="Times New Roman"/>
                          <a:cs typeface="Times New Roman"/>
                        </a:rPr>
                        <a:t>Доля закупок, размещенных у субъектов малого предпринимательства и социально ориентированных некоммерческих организаций, от совокупного годового объема закупок,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ru-RU" sz="300" dirty="0">
                        <a:solidFill>
                          <a:schemeClr val="tx1"/>
                        </a:solidFill>
                        <a:effectLst/>
                        <a:latin typeface="+mn-lt"/>
                        <a:ea typeface="Times New Roman"/>
                        <a:cs typeface="Times New Roman"/>
                      </a:endParaRPr>
                    </a:p>
                    <a:p>
                      <a:pPr algn="ctr">
                        <a:lnSpc>
                          <a:spcPct val="115000"/>
                        </a:lnSpc>
                        <a:spcAft>
                          <a:spcPts val="0"/>
                        </a:spcAft>
                      </a:pPr>
                      <a:r>
                        <a:rPr lang="ru-RU" sz="800" dirty="0">
                          <a:solidFill>
                            <a:schemeClr val="tx1"/>
                          </a:solidFill>
                          <a:effectLst/>
                          <a:latin typeface="+mn-lt"/>
                          <a:ea typeface="Times New Roman"/>
                          <a:cs typeface="Times New Roman"/>
                        </a:rPr>
                        <a:t>&gt;= 30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52,5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760669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3"/>
            <p:extLst>
              <p:ext uri="{D42A27DB-BD31-4B8C-83A1-F6EECF244321}">
                <p14:modId xmlns:p14="http://schemas.microsoft.com/office/powerpoint/2010/main" val="2616146124"/>
              </p:ext>
            </p:extLst>
          </p:nvPr>
        </p:nvGraphicFramePr>
        <p:xfrm>
          <a:off x="616266" y="1035050"/>
          <a:ext cx="8299134" cy="2478532"/>
        </p:xfrm>
        <a:graphic>
          <a:graphicData uri="http://schemas.openxmlformats.org/drawingml/2006/table">
            <a:tbl>
              <a:tblPr firstRow="1" bandRow="1">
                <a:tableStyleId>{5C22544A-7EE6-4342-B048-85BDC9FD1C3A}</a:tableStyleId>
              </a:tblPr>
              <a:tblGrid>
                <a:gridCol w="6295074">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937260">
                  <a:extLst>
                    <a:ext uri="{9D8B030D-6E8A-4147-A177-3AD203B41FA5}">
                      <a16:colId xmlns:a16="http://schemas.microsoft.com/office/drawing/2014/main" val="20002"/>
                    </a:ext>
                  </a:extLst>
                </a:gridCol>
              </a:tblGrid>
              <a:tr h="370840">
                <a:tc>
                  <a:txBody>
                    <a:bodyPr/>
                    <a:lstStyle/>
                    <a:p>
                      <a:pPr algn="ctr" fontAlgn="ctr"/>
                      <a:r>
                        <a:rPr lang="ru-RU" sz="800" b="1" i="0" u="none" strike="noStrike" dirty="0">
                          <a:solidFill>
                            <a:schemeClr val="tx1"/>
                          </a:solidFill>
                          <a:effectLst/>
                          <a:latin typeface="+mn-lt"/>
                        </a:rPr>
                        <a:t>Целевые показатели реализации государственной программы</a:t>
                      </a: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latin typeface="+mn-lt"/>
                        </a:rPr>
                        <a:t>2023 год </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latin typeface="+mn-lt"/>
                        </a:rPr>
                        <a:t>2023 год </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7165">
                <a:tc>
                  <a:txBody>
                    <a:bodyPr/>
                    <a:lstStyle/>
                    <a:p>
                      <a:pPr algn="just">
                        <a:lnSpc>
                          <a:spcPct val="115000"/>
                        </a:lnSpc>
                        <a:spcAft>
                          <a:spcPts val="0"/>
                        </a:spcAft>
                      </a:pPr>
                      <a:r>
                        <a:rPr lang="ru-RU" sz="800" dirty="0">
                          <a:solidFill>
                            <a:schemeClr val="tx1"/>
                          </a:solidFill>
                          <a:effectLst/>
                          <a:latin typeface="+mn-lt"/>
                          <a:ea typeface="Times New Roman"/>
                          <a:cs typeface="Times New Roman"/>
                        </a:rPr>
                        <a:t>Выполнение показателей региональных составляющих национальных проектов,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7165">
                <a:tc>
                  <a:txBody>
                    <a:bodyPr/>
                    <a:lstStyle/>
                    <a:p>
                      <a:pPr algn="just">
                        <a:lnSpc>
                          <a:spcPct val="115000"/>
                        </a:lnSpc>
                        <a:spcAft>
                          <a:spcPts val="0"/>
                        </a:spcAft>
                      </a:pPr>
                      <a:r>
                        <a:rPr lang="ru-RU" sz="800" dirty="0">
                          <a:solidFill>
                            <a:schemeClr val="tx1"/>
                          </a:solidFill>
                          <a:effectLst/>
                          <a:latin typeface="+mn-lt"/>
                          <a:ea typeface="Times New Roman"/>
                          <a:cs typeface="Times New Roman"/>
                        </a:rPr>
                        <a:t>Выполнение Государственного заказа на управление в сфере охраны окружающей среды и природопользования,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7165">
                <a:tc>
                  <a:txBody>
                    <a:bodyPr/>
                    <a:lstStyle/>
                    <a:p>
                      <a:pPr algn="just">
                        <a:lnSpc>
                          <a:spcPct val="115000"/>
                        </a:lnSpc>
                        <a:spcAft>
                          <a:spcPts val="0"/>
                        </a:spcAft>
                      </a:pPr>
                      <a:r>
                        <a:rPr lang="ru-RU" sz="800" dirty="0">
                          <a:solidFill>
                            <a:schemeClr val="tx1"/>
                          </a:solidFill>
                          <a:effectLst/>
                          <a:latin typeface="+mn-lt"/>
                          <a:ea typeface="Times New Roman"/>
                          <a:cs typeface="Times New Roman"/>
                        </a:rPr>
                        <a:t>Расходы консолидированного бюджета Республики Татарстан на охрану окружающей среды, воспроизводство и использование природных ресурсов в расчете на одного жителя, рублей</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409,10</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506,88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Соглашений о взаимодействии с Министерством экологии и природных Ресурсов Республики Татарстан и Исполкомов по обеспечению выполнения природоохранных мероприятий за счет средств муниципальных бюджетов, штук </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ru-RU" sz="400" dirty="0">
                        <a:solidFill>
                          <a:schemeClr val="tx1"/>
                        </a:solidFill>
                        <a:effectLst/>
                        <a:latin typeface="+mn-lt"/>
                        <a:ea typeface="Times New Roman"/>
                        <a:cs typeface="Times New Roman"/>
                      </a:endParaRPr>
                    </a:p>
                    <a:p>
                      <a:pPr algn="ctr">
                        <a:lnSpc>
                          <a:spcPct val="115000"/>
                        </a:lnSpc>
                        <a:spcAft>
                          <a:spcPts val="0"/>
                        </a:spcAft>
                      </a:pPr>
                      <a:r>
                        <a:rPr lang="ru-RU" sz="800" dirty="0">
                          <a:solidFill>
                            <a:schemeClr val="tx1"/>
                          </a:solidFill>
                          <a:effectLst/>
                          <a:latin typeface="+mn-lt"/>
                          <a:ea typeface="Times New Roman"/>
                          <a:cs typeface="Times New Roman"/>
                        </a:rPr>
                        <a:t>45</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выполненных в срок мероприятий государственного задания, по которым установлен контрольный срок исполнения, в общем объеме мероприятий государственного задания,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ru-RU" sz="300" dirty="0">
                        <a:solidFill>
                          <a:schemeClr val="tx1"/>
                        </a:solidFill>
                        <a:effectLst/>
                        <a:latin typeface="+mn-lt"/>
                        <a:ea typeface="Times New Roman"/>
                        <a:cs typeface="Times New Roman"/>
                      </a:endParaRPr>
                    </a:p>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количества отборов проб и наблюдений за компонентами природной среды к общему количеству отборов проб и наблюдений, утвержденных в рамках государственного задания,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ru-RU" sz="400" dirty="0">
                        <a:solidFill>
                          <a:schemeClr val="tx1"/>
                        </a:solidFill>
                        <a:effectLst/>
                        <a:latin typeface="+mn-lt"/>
                        <a:ea typeface="Times New Roman"/>
                        <a:cs typeface="Times New Roman"/>
                      </a:endParaRPr>
                    </a:p>
                    <a:p>
                      <a:pPr algn="ctr">
                        <a:lnSpc>
                          <a:spcPct val="115000"/>
                        </a:lnSpc>
                        <a:spcAft>
                          <a:spcPts val="0"/>
                        </a:spcAft>
                      </a:pPr>
                      <a:r>
                        <a:rPr lang="ru-RU" sz="800" dirty="0">
                          <a:solidFill>
                            <a:schemeClr val="tx1"/>
                          </a:solidFill>
                          <a:effectLst/>
                          <a:latin typeface="+mn-lt"/>
                          <a:ea typeface="Times New Roman"/>
                          <a:cs typeface="Times New Roman"/>
                        </a:rPr>
                        <a:t>95</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4" name="Текст 3"/>
          <p:cNvSpPr>
            <a:spLocks noGrp="1"/>
          </p:cNvSpPr>
          <p:nvPr>
            <p:ph type="body" sz="quarter" idx="14"/>
          </p:nvPr>
        </p:nvSpPr>
        <p:spPr>
          <a:xfrm>
            <a:off x="678180" y="46039"/>
            <a:ext cx="7924282" cy="851297"/>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ct val="100000"/>
              </a:lnSpc>
              <a:spcBef>
                <a:spcPts val="0"/>
              </a:spcBef>
            </a:pPr>
            <a:r>
              <a:rPr lang="ru-RU" altLang="ru-RU" sz="1600" b="1" dirty="0">
                <a:solidFill>
                  <a:schemeClr val="tx1"/>
                </a:solidFill>
                <a:ea typeface="Calibri" panose="020F0502020204030204" pitchFamily="34" charset="0"/>
                <a:cs typeface="Times New Roman" panose="02020603050405020304" pitchFamily="18" charset="0"/>
              </a:rPr>
              <a:t>9. </a:t>
            </a:r>
            <a:r>
              <a:rPr lang="ru-RU" altLang="ru-RU" sz="1400" b="1" dirty="0">
                <a:solidFill>
                  <a:schemeClr val="tx1"/>
                </a:solidFill>
                <a:ea typeface="Calibri" panose="020F0502020204030204" pitchFamily="34" charset="0"/>
                <a:cs typeface="Times New Roman" panose="02020603050405020304" pitchFamily="18" charset="0"/>
              </a:rPr>
              <a:t>Государственная программа  Республики Татарстан</a:t>
            </a:r>
            <a:endParaRPr lang="ru-RU" altLang="ru-RU" sz="1400" b="1" dirty="0">
              <a:solidFill>
                <a:schemeClr val="tx1"/>
              </a:solidFill>
            </a:endParaRPr>
          </a:p>
          <a:p>
            <a:pPr lvl="0" indent="0" algn="ctr">
              <a:lnSpc>
                <a:spcPct val="100000"/>
              </a:lnSpc>
              <a:spcBef>
                <a:spcPts val="0"/>
              </a:spcBef>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природных ресурсов Республики Татарстан» (окончание)</a:t>
            </a:r>
            <a:endParaRPr lang="ru-RU" altLang="ru-RU" sz="1400" b="1" u="sng" dirty="0">
              <a:ea typeface="Times New Roman" panose="02020603050405020304" pitchFamily="18" charset="0"/>
              <a:cs typeface="Times New Roman" panose="02020603050405020304" pitchFamily="18" charset="0"/>
            </a:endParaRPr>
          </a:p>
        </p:txBody>
      </p:sp>
      <p:sp>
        <p:nvSpPr>
          <p:cNvPr id="10" name="Прямоугольник 9"/>
          <p:cNvSpPr/>
          <p:nvPr/>
        </p:nvSpPr>
        <p:spPr>
          <a:xfrm>
            <a:off x="566695" y="6170589"/>
            <a:ext cx="8037499" cy="246221"/>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экологии и природных ресурсов Республики Татарстан</a:t>
            </a:r>
          </a:p>
        </p:txBody>
      </p:sp>
      <p:sp>
        <p:nvSpPr>
          <p:cNvPr id="11" name="Прямоугольник 10"/>
          <p:cNvSpPr/>
          <p:nvPr/>
        </p:nvSpPr>
        <p:spPr>
          <a:xfrm>
            <a:off x="566695" y="6410622"/>
            <a:ext cx="8225758" cy="400110"/>
          </a:xfrm>
          <a:prstGeom prst="rect">
            <a:avLst/>
          </a:prstGeom>
        </p:spPr>
        <p:txBody>
          <a:bodyPr wrap="square">
            <a:spAutoFit/>
          </a:bodyPr>
          <a:lstStyle/>
          <a:p>
            <a:pPr fontAlgn="ctr"/>
            <a:r>
              <a:rPr lang="ru-RU" sz="1000" b="1" i="1" dirty="0">
                <a:solidFill>
                  <a:schemeClr val="accent6">
                    <a:lumMod val="75000"/>
                  </a:schemeClr>
                </a:solidFill>
              </a:rPr>
              <a:t>Официальный сайт, на котором размещена государственная программа и отчеты о ходе ее реализации, находится по адресу: https://eco.tatarstan.ru</a:t>
            </a:r>
            <a:endParaRPr lang="ru-RU" sz="1000" b="1" i="1" dirty="0">
              <a:solidFill>
                <a:schemeClr val="accent6"/>
              </a:solidFill>
            </a:endParaRPr>
          </a:p>
        </p:txBody>
      </p:sp>
    </p:spTree>
    <p:extLst>
      <p:ext uri="{BB962C8B-B14F-4D97-AF65-F5344CB8AC3E}">
        <p14:creationId xmlns:p14="http://schemas.microsoft.com/office/powerpoint/2010/main" val="1438883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999191936"/>
              </p:ext>
            </p:extLst>
          </p:nvPr>
        </p:nvGraphicFramePr>
        <p:xfrm>
          <a:off x="598226" y="1386969"/>
          <a:ext cx="8344824" cy="483477"/>
        </p:xfrm>
        <a:graphic>
          <a:graphicData uri="http://schemas.openxmlformats.org/drawingml/2006/table">
            <a:tbl>
              <a:tblPr firstRow="1" firstCol="1" bandRow="1">
                <a:tableStyleId>{5940675A-B579-460E-94D1-54222C63F5DA}</a:tableStyleId>
              </a:tblPr>
              <a:tblGrid>
                <a:gridCol w="652641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04014">
                  <a:extLst>
                    <a:ext uri="{9D8B030D-6E8A-4147-A177-3AD203B41FA5}">
                      <a16:colId xmlns:a16="http://schemas.microsoft.com/office/drawing/2014/main" val="20002"/>
                    </a:ext>
                  </a:extLst>
                </a:gridCol>
              </a:tblGrid>
              <a:tr h="285939">
                <a:tc rowSpan="2">
                  <a:txBody>
                    <a:bodyPr/>
                    <a:lstStyle/>
                    <a:p>
                      <a:pPr algn="ctr">
                        <a:lnSpc>
                          <a:spcPct val="107000"/>
                        </a:lnSpc>
                        <a:spcAft>
                          <a:spcPts val="0"/>
                        </a:spcAft>
                      </a:pPr>
                      <a:r>
                        <a:rPr lang="ru-RU" sz="1000" b="1" dirty="0">
                          <a:effectLst/>
                        </a:rPr>
                        <a:t>Объем финансирования государственной программы (тыс. рублей)</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a:solidFill>
                            <a:schemeClr val="tx1"/>
                          </a:solidFill>
                          <a:effectLst/>
                        </a:rPr>
                        <a:t>2023 год </a:t>
                      </a:r>
                    </a:p>
                    <a:p>
                      <a:pPr algn="ctr">
                        <a:lnSpc>
                          <a:spcPct val="107000"/>
                        </a:lnSpc>
                        <a:spcAft>
                          <a:spcPts val="0"/>
                        </a:spcAft>
                      </a:pPr>
                      <a:r>
                        <a:rPr lang="ru-RU" sz="1000" b="1" dirty="0">
                          <a:solidFill>
                            <a:schemeClr val="tx1"/>
                          </a:solidFill>
                          <a:effectLst/>
                        </a:rPr>
                        <a:t>(план)</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a:solidFill>
                            <a:schemeClr val="tx1"/>
                          </a:solidFill>
                          <a:effectLst/>
                        </a:rPr>
                        <a:t>2023 год </a:t>
                      </a:r>
                    </a:p>
                    <a:p>
                      <a:pPr algn="ctr">
                        <a:lnSpc>
                          <a:spcPct val="107000"/>
                        </a:lnSpc>
                        <a:spcAft>
                          <a:spcPts val="0"/>
                        </a:spcAft>
                      </a:pPr>
                      <a:r>
                        <a:rPr lang="ru-RU" sz="1000" b="1" dirty="0">
                          <a:solidFill>
                            <a:schemeClr val="tx1"/>
                          </a:solidFill>
                          <a:effectLst/>
                        </a:rPr>
                        <a:t>(факт)</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65596">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23 752 219,6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23 767 780,2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6" name="Rectangle 1"/>
          <p:cNvSpPr>
            <a:spLocks noChangeArrowheads="1"/>
          </p:cNvSpPr>
          <p:nvPr/>
        </p:nvSpPr>
        <p:spPr bwMode="auto">
          <a:xfrm>
            <a:off x="501259" y="850845"/>
            <a:ext cx="83679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just"/>
            <a:r>
              <a:rPr kumimoji="0" lang="ru-RU" altLang="ru-RU" sz="1200" b="1"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Цель</a:t>
            </a:r>
            <a:r>
              <a:rPr kumimoji="0" lang="ru-RU" altLang="ru-RU" sz="1200" b="1" strike="noStrike" cap="none" normalizeH="0" baseline="0" dirty="0">
                <a:ln>
                  <a:noFill/>
                </a:ln>
                <a:effectLst/>
                <a:latin typeface="+mn-lt"/>
                <a:ea typeface="Calibri" panose="020F0502020204030204" pitchFamily="34" charset="0"/>
                <a:cs typeface="Times New Roman" panose="02020603050405020304" pitchFamily="18" charset="0"/>
              </a:rPr>
              <a:t>:</a:t>
            </a:r>
            <a:r>
              <a:rPr kumimoji="0" lang="ru-RU" altLang="ru-RU" sz="1200" b="1" i="0"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a:t>
            </a:r>
            <a:r>
              <a:rPr lang="ru-RU" altLang="ru-RU" sz="1200" dirty="0"/>
              <a:t>создание благоприятных условий для гармоничного развития экономики Республики Татарстан и обеспечения роста уровня жизни населения Республики Татарстан</a:t>
            </a:r>
          </a:p>
        </p:txBody>
      </p:sp>
      <p:graphicFrame>
        <p:nvGraphicFramePr>
          <p:cNvPr id="2" name="Таблица 1"/>
          <p:cNvGraphicFramePr>
            <a:graphicFrameLocks noGrp="1"/>
          </p:cNvGraphicFramePr>
          <p:nvPr>
            <p:extLst>
              <p:ext uri="{D42A27DB-BD31-4B8C-83A1-F6EECF244321}">
                <p14:modId xmlns:p14="http://schemas.microsoft.com/office/powerpoint/2010/main" val="255402363"/>
              </p:ext>
            </p:extLst>
          </p:nvPr>
        </p:nvGraphicFramePr>
        <p:xfrm>
          <a:off x="605910" y="1928996"/>
          <a:ext cx="8344824" cy="4266117"/>
        </p:xfrm>
        <a:graphic>
          <a:graphicData uri="http://schemas.openxmlformats.org/drawingml/2006/table">
            <a:tbl>
              <a:tblPr>
                <a:tableStyleId>{616DA210-FB5B-4158-B5E0-FEB733F419BA}</a:tableStyleId>
              </a:tblPr>
              <a:tblGrid>
                <a:gridCol w="6547987">
                  <a:extLst>
                    <a:ext uri="{9D8B030D-6E8A-4147-A177-3AD203B41FA5}">
                      <a16:colId xmlns:a16="http://schemas.microsoft.com/office/drawing/2014/main" val="20000"/>
                    </a:ext>
                  </a:extLst>
                </a:gridCol>
                <a:gridCol w="914338">
                  <a:extLst>
                    <a:ext uri="{9D8B030D-6E8A-4147-A177-3AD203B41FA5}">
                      <a16:colId xmlns:a16="http://schemas.microsoft.com/office/drawing/2014/main" val="20001"/>
                    </a:ext>
                  </a:extLst>
                </a:gridCol>
                <a:gridCol w="882499">
                  <a:extLst>
                    <a:ext uri="{9D8B030D-6E8A-4147-A177-3AD203B41FA5}">
                      <a16:colId xmlns:a16="http://schemas.microsoft.com/office/drawing/2014/main" val="20002"/>
                    </a:ext>
                  </a:extLst>
                </a:gridCol>
              </a:tblGrid>
              <a:tr h="174999">
                <a:tc>
                  <a:txBody>
                    <a:bodyPr/>
                    <a:lstStyle/>
                    <a:p>
                      <a:pPr algn="ctr" fontAlgn="ctr"/>
                      <a:r>
                        <a:rPr lang="ru-RU" sz="1000" b="1" i="0" u="none" strike="noStrike" dirty="0">
                          <a:solidFill>
                            <a:srgbClr val="000000"/>
                          </a:solidFill>
                          <a:effectLst/>
                          <a:latin typeface="+mn-lt"/>
                        </a:rPr>
                        <a:t>Целевые показатели реализации государственной программы</a:t>
                      </a: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 (план)</a:t>
                      </a:r>
                      <a:endParaRPr lang="ru-RU" sz="1000" b="1" i="0" u="none" strike="noStrike" dirty="0">
                        <a:solidFill>
                          <a:schemeClr val="tx1"/>
                        </a:solidFill>
                        <a:effectLst/>
                        <a:latin typeface="Times New Roman" panose="02020603050405020304" pitchFamily="18" charset="0"/>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 (факт)</a:t>
                      </a:r>
                      <a:endParaRPr lang="ru-RU" sz="1000" b="1" i="0" u="none" strike="noStrike" dirty="0">
                        <a:solidFill>
                          <a:schemeClr val="tx1"/>
                        </a:solidFill>
                        <a:effectLst/>
                        <a:latin typeface="Times New Roman" panose="02020603050405020304" pitchFamily="18" charset="0"/>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29980">
                <a:tc>
                  <a:txBody>
                    <a:bodyPr/>
                    <a:lstStyle/>
                    <a:p>
                      <a:pPr algn="just" fontAlgn="ctr"/>
                      <a:r>
                        <a:rPr lang="ru-RU" sz="800" b="0" i="0" u="none" strike="noStrike" dirty="0">
                          <a:solidFill>
                            <a:schemeClr val="tx1"/>
                          </a:solidFill>
                          <a:effectLst/>
                          <a:latin typeface="+mn-lt"/>
                        </a:rPr>
                        <a:t>Индекс физического объема ВРП,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9980">
                <a:tc>
                  <a:txBody>
                    <a:bodyPr/>
                    <a:lstStyle/>
                    <a:p>
                      <a:pPr algn="just" fontAlgn="ctr"/>
                      <a:r>
                        <a:rPr lang="ru-RU" sz="800" b="0" i="0" u="none" strike="noStrike" dirty="0">
                          <a:solidFill>
                            <a:schemeClr val="tx1"/>
                          </a:solidFill>
                          <a:effectLst/>
                          <a:latin typeface="+mn-lt"/>
                        </a:rPr>
                        <a:t>Рост объема инвестиций в основной капитал без учета бюджетных средств,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4780932"/>
                  </a:ext>
                </a:extLst>
              </a:tr>
              <a:tr h="129980">
                <a:tc>
                  <a:txBody>
                    <a:bodyPr/>
                    <a:lstStyle/>
                    <a:p>
                      <a:pPr algn="just" fontAlgn="ctr"/>
                      <a:r>
                        <a:rPr lang="ru-RU" sz="800" b="0" i="0" u="none" strike="noStrike" dirty="0">
                          <a:solidFill>
                            <a:schemeClr val="tx1"/>
                          </a:solidFill>
                          <a:effectLst/>
                          <a:latin typeface="+mn-lt"/>
                        </a:rPr>
                        <a:t>Объем иностранных инвестиций на одного жителя Республики Татарстан, долларов США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25,0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25,0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1035">
                <a:tc>
                  <a:txBody>
                    <a:bodyPr/>
                    <a:lstStyle/>
                    <a:p>
                      <a:pPr algn="just" fontAlgn="ctr"/>
                      <a:r>
                        <a:rPr lang="ru-RU" sz="800" b="0" i="0" u="none" strike="noStrike" dirty="0">
                          <a:solidFill>
                            <a:schemeClr val="tx1"/>
                          </a:solidFill>
                          <a:effectLst/>
                          <a:latin typeface="+mn-lt"/>
                        </a:rPr>
                        <a:t>Доля инновационной продукции в общем объеме промышленного производства,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20,2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1035">
                <a:tc>
                  <a:txBody>
                    <a:bodyPr/>
                    <a:lstStyle/>
                    <a:p>
                      <a:pPr algn="just" fontAlgn="ctr"/>
                      <a:r>
                        <a:rPr lang="ru-RU" sz="800" b="0" i="0" u="none" strike="noStrike" dirty="0">
                          <a:solidFill>
                            <a:schemeClr val="tx1"/>
                          </a:solidFill>
                          <a:effectLst/>
                          <a:latin typeface="+mn-lt"/>
                        </a:rPr>
                        <a:t>Удельный вес организаций, осуществляющих технологические инновации, в общем количестве обследованных организаций,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40,0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40,0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91035">
                <a:tc>
                  <a:txBody>
                    <a:bodyPr/>
                    <a:lstStyle/>
                    <a:p>
                      <a:pPr algn="just" fontAlgn="ctr"/>
                      <a:r>
                        <a:rPr lang="ru-RU" sz="800" b="0" i="0" u="none" strike="noStrike" dirty="0">
                          <a:solidFill>
                            <a:schemeClr val="tx1"/>
                          </a:solidFill>
                          <a:effectLst/>
                          <a:latin typeface="+mn-lt"/>
                        </a:rPr>
                        <a:t>Уровень удовлетворенности заявителей Республики Татарстан качеством предоставления государственных и муниципальных услуг,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91035">
                <a:tc>
                  <a:txBody>
                    <a:bodyPr/>
                    <a:lstStyle/>
                    <a:p>
                      <a:pPr algn="just" fontAlgn="ctr"/>
                      <a:r>
                        <a:rPr lang="ru-RU" sz="800" b="0" i="0" u="none" strike="noStrike" dirty="0">
                          <a:solidFill>
                            <a:schemeClr val="tx1"/>
                          </a:solidFill>
                          <a:effectLst/>
                          <a:latin typeface="+mn-lt"/>
                        </a:rPr>
                        <a:t>Доля открытых аукционов в электронной форме в общем числе размещенных закупок,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85,0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95,2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91035">
                <a:tc>
                  <a:txBody>
                    <a:bodyPr/>
                    <a:lstStyle/>
                    <a:p>
                      <a:pPr algn="just" fontAlgn="ctr"/>
                      <a:r>
                        <a:rPr lang="ru-RU" sz="800" b="0" i="0" u="none" strike="noStrike" dirty="0">
                          <a:solidFill>
                            <a:schemeClr val="tx1"/>
                          </a:solidFill>
                          <a:effectLst/>
                          <a:latin typeface="+mn-lt"/>
                        </a:rPr>
                        <a:t>Доля инвестиций в основной капитал в валовом региональном продукте,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24,1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28,8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91035">
                <a:tc>
                  <a:txBody>
                    <a:bodyPr/>
                    <a:lstStyle/>
                    <a:p>
                      <a:pPr algn="just" fontAlgn="ctr"/>
                      <a:r>
                        <a:rPr lang="ru-RU" sz="800" b="0" i="0" u="none" strike="noStrike" dirty="0">
                          <a:solidFill>
                            <a:schemeClr val="tx1"/>
                          </a:solidFill>
                          <a:effectLst/>
                          <a:latin typeface="+mn-lt"/>
                        </a:rPr>
                        <a:t> Доля убыточных предприятий промышленности в общем количестве предприятий промышленности, закрепленных за </a:t>
                      </a:r>
                      <a:r>
                        <a:rPr lang="ru-RU" sz="800" b="0" i="0" u="none" strike="noStrike" dirty="0" err="1">
                          <a:solidFill>
                            <a:schemeClr val="tx1"/>
                          </a:solidFill>
                          <a:effectLst/>
                          <a:latin typeface="+mn-lt"/>
                        </a:rPr>
                        <a:t>МпиТ</a:t>
                      </a:r>
                      <a:r>
                        <a:rPr lang="ru-RU" sz="800" b="0" i="0" u="none" strike="noStrike" dirty="0">
                          <a:solidFill>
                            <a:schemeClr val="tx1"/>
                          </a:solidFill>
                          <a:effectLst/>
                          <a:latin typeface="+mn-lt"/>
                        </a:rPr>
                        <a:t> РТ,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29,0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29,0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91035">
                <a:tc>
                  <a:txBody>
                    <a:bodyPr/>
                    <a:lstStyle/>
                    <a:p>
                      <a:pPr algn="just" fontAlgn="ctr"/>
                      <a:r>
                        <a:rPr lang="ru-RU" sz="800" b="0" i="0" u="none" strike="noStrike" dirty="0">
                          <a:solidFill>
                            <a:schemeClr val="tx1"/>
                          </a:solidFill>
                          <a:effectLst/>
                          <a:latin typeface="+mn-lt"/>
                        </a:rPr>
                        <a:t> Индекс промышленного производства,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91035">
                <a:tc>
                  <a:txBody>
                    <a:bodyPr/>
                    <a:lstStyle/>
                    <a:p>
                      <a:pPr algn="just" fontAlgn="ctr"/>
                      <a:r>
                        <a:rPr lang="ru-RU" sz="800" b="0" i="0" u="none" strike="noStrike" dirty="0">
                          <a:solidFill>
                            <a:schemeClr val="tx1"/>
                          </a:solidFill>
                          <a:effectLst/>
                          <a:latin typeface="+mn-lt"/>
                        </a:rPr>
                        <a:t>Доля несырьевой продукции в общем объеме экспорта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73,62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79,5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91035">
                <a:tc>
                  <a:txBody>
                    <a:bodyPr/>
                    <a:lstStyle/>
                    <a:p>
                      <a:pPr algn="just" fontAlgn="ctr"/>
                      <a:r>
                        <a:rPr lang="ru-RU" sz="800" b="0" i="0" u="none" strike="noStrike" dirty="0">
                          <a:solidFill>
                            <a:schemeClr val="tx1"/>
                          </a:solidFill>
                          <a:effectLst/>
                          <a:latin typeface="+mn-lt"/>
                        </a:rPr>
                        <a:t>Доля конкурентных закупок (количество участников более одного к общему количеству торгов),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74,1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81,5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91035">
                <a:tc>
                  <a:txBody>
                    <a:bodyPr/>
                    <a:lstStyle/>
                    <a:p>
                      <a:pPr algn="just" fontAlgn="ctr"/>
                      <a:r>
                        <a:rPr lang="ru-RU" sz="800" b="0" i="0" u="none" strike="noStrike" dirty="0">
                          <a:solidFill>
                            <a:schemeClr val="tx1"/>
                          </a:solidFill>
                          <a:effectLst/>
                          <a:latin typeface="+mn-lt"/>
                        </a:rPr>
                        <a:t>Доля муниципальных образований Республики Татарстан, по которым индекс изменения размера вносимой гражданами платы за коммунальные услуги с учетом принятых тарифных решений соответствует предельным (максимальным) индексам, установленным для муниципальных образований Республики Татарстан, процентов</a:t>
                      </a:r>
                      <a:endParaRPr lang="ru-RU" sz="800" b="0" i="0" u="none" strike="noStrike" dirty="0">
                        <a:solidFill>
                          <a:schemeClr val="tx1"/>
                        </a:solidFill>
                        <a:effectLst/>
                        <a:highlight>
                          <a:srgbClr val="FFFF00"/>
                        </a:highligh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69655">
                <a:tc>
                  <a:txBody>
                    <a:bodyPr/>
                    <a:lstStyle/>
                    <a:p>
                      <a:pPr algn="just" fontAlgn="ctr"/>
                      <a:r>
                        <a:rPr lang="ru-RU" sz="800" b="0" i="0" u="none" strike="noStrike" dirty="0">
                          <a:solidFill>
                            <a:schemeClr val="tx1"/>
                          </a:solidFill>
                          <a:effectLst/>
                          <a:latin typeface="+mn-lt"/>
                        </a:rPr>
                        <a:t>Доля ТОС, которым представлена поддержка в виде субсидий на осуществление компенсационных выплат руководителям ТОС, от общего количества ТОС, процентов</a:t>
                      </a:r>
                      <a:endParaRPr lang="ru-RU" sz="800" b="0" i="0" u="none" strike="noStrike" dirty="0">
                        <a:solidFill>
                          <a:schemeClr val="tx1"/>
                        </a:solidFill>
                        <a:effectLst/>
                        <a:highlight>
                          <a:srgbClr val="FFFF00"/>
                        </a:highligh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91035">
                <a:tc>
                  <a:txBody>
                    <a:bodyPr/>
                    <a:lstStyle/>
                    <a:p>
                      <a:pPr algn="just" fontAlgn="ctr"/>
                      <a:r>
                        <a:rPr lang="ru-RU" sz="800" b="0" i="0" u="none" strike="noStrike" dirty="0">
                          <a:solidFill>
                            <a:schemeClr val="tx1"/>
                          </a:solidFill>
                          <a:effectLst/>
                          <a:latin typeface="+mn-lt"/>
                        </a:rPr>
                        <a:t> Количество социально-ориентированных некоммерческих организаций, которым оказана поддержка, единиц</a:t>
                      </a:r>
                      <a:endParaRPr lang="ru-RU" sz="800" b="0" i="0" u="none" strike="noStrike" dirty="0">
                        <a:solidFill>
                          <a:schemeClr val="tx1"/>
                        </a:solidFill>
                        <a:effectLst/>
                        <a:highlight>
                          <a:srgbClr val="FFFF00"/>
                        </a:highligh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200,0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237,0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52673">
                <a:tc>
                  <a:txBody>
                    <a:bodyPr/>
                    <a:lstStyle/>
                    <a:p>
                      <a:pPr algn="just" fontAlgn="ctr"/>
                      <a:r>
                        <a:rPr lang="ru-RU" sz="800" b="0" i="0" u="none" strike="noStrike" dirty="0">
                          <a:solidFill>
                            <a:schemeClr val="tx1"/>
                          </a:solidFill>
                          <a:effectLst/>
                          <a:latin typeface="+mn-lt"/>
                        </a:rPr>
                        <a:t>Количество мероприятий в сфере толерантности отношений, единиц</a:t>
                      </a:r>
                      <a:endParaRPr lang="ru-RU" sz="800" b="0" i="0" u="none" strike="noStrike" dirty="0">
                        <a:solidFill>
                          <a:schemeClr val="tx1"/>
                        </a:solidFill>
                        <a:effectLst/>
                        <a:highlight>
                          <a:srgbClr val="FFFF00"/>
                        </a:highligh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82,0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82,0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69655">
                <a:tc>
                  <a:txBody>
                    <a:bodyPr/>
                    <a:lstStyle/>
                    <a:p>
                      <a:pPr algn="just" fontAlgn="ctr"/>
                      <a:r>
                        <a:rPr lang="ru-RU" sz="800" b="0" i="0" u="none" strike="noStrike" dirty="0">
                          <a:solidFill>
                            <a:schemeClr val="tx1"/>
                          </a:solidFill>
                          <a:effectLst/>
                          <a:latin typeface="+mn-lt"/>
                        </a:rPr>
                        <a:t>Количество СОНКО, получивших консультационную помощь</a:t>
                      </a:r>
                      <a:endParaRPr lang="ru-RU" sz="800" b="0" i="0" u="none" strike="noStrike" dirty="0">
                        <a:solidFill>
                          <a:schemeClr val="tx1"/>
                        </a:solidFill>
                        <a:effectLst/>
                        <a:highlight>
                          <a:srgbClr val="FFFF00"/>
                        </a:highligh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91035">
                <a:tc>
                  <a:txBody>
                    <a:bodyPr/>
                    <a:lstStyle/>
                    <a:p>
                      <a:pPr algn="just" fontAlgn="ctr"/>
                      <a:r>
                        <a:rPr lang="ru-RU" sz="800" b="0" i="0" u="none" strike="noStrike" dirty="0">
                          <a:solidFill>
                            <a:schemeClr val="tx1"/>
                          </a:solidFill>
                          <a:effectLst/>
                          <a:latin typeface="+mn-lt"/>
                        </a:rPr>
                        <a:t>Количество участников мероприятий по популяризации здорового образа жизни, профилактике социально значимых заболеваний среди населения, человек</a:t>
                      </a:r>
                      <a:endParaRPr lang="ru-RU" sz="800" b="0" i="0" u="none" strike="noStrike" dirty="0">
                        <a:solidFill>
                          <a:schemeClr val="tx1"/>
                        </a:solidFill>
                        <a:effectLst/>
                        <a:highlight>
                          <a:srgbClr val="FFFF00"/>
                        </a:highligh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33 000,0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33 000,0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69655">
                <a:tc>
                  <a:txBody>
                    <a:bodyPr/>
                    <a:lstStyle/>
                    <a:p>
                      <a:pPr algn="just" fontAlgn="ctr"/>
                      <a:r>
                        <a:rPr lang="ru-RU" sz="800" b="0" i="0" u="none" strike="noStrike" dirty="0">
                          <a:solidFill>
                            <a:schemeClr val="tx1"/>
                          </a:solidFill>
                          <a:effectLst/>
                          <a:latin typeface="+mn-lt"/>
                        </a:rPr>
                        <a:t>Количество участников совместных рабочих встреч СОНКО с представителями органов государственной власти по вопросам взаимодействия в сфере культуры и искусства, человек</a:t>
                      </a:r>
                      <a:endParaRPr lang="ru-RU" sz="800" b="0" i="0" u="none" strike="noStrike" dirty="0">
                        <a:solidFill>
                          <a:schemeClr val="tx1"/>
                        </a:solidFill>
                        <a:effectLst/>
                        <a:highlight>
                          <a:srgbClr val="FFFF00"/>
                        </a:highligh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35,0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35,0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69655">
                <a:tc>
                  <a:txBody>
                    <a:bodyPr/>
                    <a:lstStyle/>
                    <a:p>
                      <a:pPr algn="just" fontAlgn="ctr"/>
                      <a:r>
                        <a:rPr lang="ru-RU" sz="800" b="0" i="0" u="none" strike="noStrike" dirty="0">
                          <a:solidFill>
                            <a:schemeClr val="tx1"/>
                          </a:solidFill>
                          <a:effectLst/>
                          <a:latin typeface="+mn-lt"/>
                        </a:rPr>
                        <a:t> Количество мероприятий  в сфере государственной регистрации и контроля за деятельностью НКО, единиц</a:t>
                      </a:r>
                      <a:endParaRPr lang="ru-RU" sz="800" b="0" i="0" u="none" strike="noStrike" dirty="0">
                        <a:solidFill>
                          <a:schemeClr val="tx1"/>
                        </a:solidFill>
                        <a:effectLst/>
                        <a:highlight>
                          <a:srgbClr val="FFFF00"/>
                        </a:highligh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5 610,0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5 610,0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69655">
                <a:tc>
                  <a:txBody>
                    <a:bodyPr/>
                    <a:lstStyle/>
                    <a:p>
                      <a:pPr algn="just" fontAlgn="ctr"/>
                      <a:r>
                        <a:rPr lang="ru-RU" sz="800" b="0" i="0" u="none" strike="noStrike" dirty="0">
                          <a:solidFill>
                            <a:schemeClr val="tx1"/>
                          </a:solidFill>
                          <a:effectLst/>
                          <a:latin typeface="+mn-lt"/>
                        </a:rPr>
                        <a:t>Количество предприятий-участников, внедряющих мероприятия национального проекта "Производительность труда"  под региональным управлением (с РЦК РТ), единиц (нарастающим итогом)</a:t>
                      </a:r>
                      <a:endParaRPr lang="ru-RU" sz="800" b="0" i="0" u="none" strike="noStrike" dirty="0">
                        <a:solidFill>
                          <a:schemeClr val="tx1"/>
                        </a:solidFill>
                        <a:effectLst/>
                        <a:highlight>
                          <a:srgbClr val="FFFF00"/>
                        </a:highligh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134,0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171,0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bl>
          </a:graphicData>
        </a:graphic>
      </p:graphicFrame>
      <p:sp>
        <p:nvSpPr>
          <p:cNvPr id="5" name="Скругленный прямоугольник 4"/>
          <p:cNvSpPr/>
          <p:nvPr/>
        </p:nvSpPr>
        <p:spPr>
          <a:xfrm>
            <a:off x="529710" y="323041"/>
            <a:ext cx="7943850" cy="527804"/>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400" b="1" dirty="0">
                <a:solidFill>
                  <a:schemeClr val="tx1"/>
                </a:solidFill>
                <a:ea typeface="Calibri" panose="020F0502020204030204" pitchFamily="34" charset="0"/>
                <a:cs typeface="Times New Roman" panose="02020603050405020304" pitchFamily="18" charset="0"/>
              </a:rPr>
              <a:t>10. Государственная программа Республика Татарстан </a:t>
            </a:r>
            <a:r>
              <a:rPr lang="ru-RU" altLang="ru-RU" sz="1400" b="1" dirty="0">
                <a:ea typeface="Calibri" panose="020F0502020204030204" pitchFamily="34" charset="0"/>
                <a:cs typeface="Times New Roman" panose="02020603050405020304" pitchFamily="18" charset="0"/>
              </a:rPr>
              <a:t>«Экономическое развитие и инновационная экономика Республики Татарстан»</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85596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408954461"/>
              </p:ext>
            </p:extLst>
          </p:nvPr>
        </p:nvGraphicFramePr>
        <p:xfrm>
          <a:off x="529709" y="696518"/>
          <a:ext cx="8483661" cy="4170343"/>
        </p:xfrm>
        <a:graphic>
          <a:graphicData uri="http://schemas.openxmlformats.org/drawingml/2006/table">
            <a:tbl>
              <a:tblPr>
                <a:tableStyleId>{616DA210-FB5B-4158-B5E0-FEB733F419BA}</a:tableStyleId>
              </a:tblPr>
              <a:tblGrid>
                <a:gridCol w="6656929">
                  <a:extLst>
                    <a:ext uri="{9D8B030D-6E8A-4147-A177-3AD203B41FA5}">
                      <a16:colId xmlns:a16="http://schemas.microsoft.com/office/drawing/2014/main" val="20000"/>
                    </a:ext>
                  </a:extLst>
                </a:gridCol>
                <a:gridCol w="907763">
                  <a:extLst>
                    <a:ext uri="{9D8B030D-6E8A-4147-A177-3AD203B41FA5}">
                      <a16:colId xmlns:a16="http://schemas.microsoft.com/office/drawing/2014/main" val="20001"/>
                    </a:ext>
                  </a:extLst>
                </a:gridCol>
                <a:gridCol w="918969">
                  <a:extLst>
                    <a:ext uri="{9D8B030D-6E8A-4147-A177-3AD203B41FA5}">
                      <a16:colId xmlns:a16="http://schemas.microsoft.com/office/drawing/2014/main" val="20002"/>
                    </a:ext>
                  </a:extLst>
                </a:gridCol>
              </a:tblGrid>
              <a:tr h="126637">
                <a:tc>
                  <a:txBody>
                    <a:bodyPr/>
                    <a:lstStyle/>
                    <a:p>
                      <a:pPr algn="ctr" fontAlgn="ctr"/>
                      <a:r>
                        <a:rPr lang="ru-RU" sz="1000" b="1" i="0" u="none" strike="noStrike" dirty="0">
                          <a:solidFill>
                            <a:srgbClr val="000000"/>
                          </a:solidFill>
                          <a:effectLst/>
                          <a:latin typeface="+mn-lt"/>
                        </a:rPr>
                        <a:t>Целевые показатели реализации государственной программы</a:t>
                      </a: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 (план)</a:t>
                      </a:r>
                      <a:endParaRPr lang="ru-RU" sz="1000" b="1" i="0" u="none" strike="noStrike" dirty="0">
                        <a:solidFill>
                          <a:schemeClr val="tx1"/>
                        </a:solidFill>
                        <a:effectLst/>
                        <a:latin typeface="Times New Roman" panose="02020603050405020304" pitchFamily="18" charset="0"/>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 (факт)</a:t>
                      </a:r>
                      <a:endParaRPr lang="ru-RU" sz="1000" b="1" i="0" u="none" strike="noStrike" dirty="0">
                        <a:solidFill>
                          <a:schemeClr val="tx1"/>
                        </a:solidFill>
                        <a:effectLst/>
                        <a:latin typeface="Times New Roman" panose="02020603050405020304" pitchFamily="18" charset="0"/>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89366">
                <a:tc>
                  <a:txBody>
                    <a:bodyPr/>
                    <a:lstStyle/>
                    <a:p>
                      <a:pPr algn="just" fontAlgn="ctr"/>
                      <a:r>
                        <a:rPr lang="ru-RU" sz="800" b="0" i="0" u="none" strike="noStrike" dirty="0">
                          <a:solidFill>
                            <a:schemeClr val="tx1"/>
                          </a:solidFill>
                          <a:effectLst/>
                          <a:latin typeface="+mn-lt"/>
                        </a:rPr>
                        <a:t> Количество сотрудников предприятий и представителей региональных команд, прошедших обучение инструментам повышения производительности труда, человек (нарастающим итогом)</a:t>
                      </a:r>
                      <a:endParaRPr lang="ru-RU" sz="800" b="0" i="0" u="none" strike="noStrike" dirty="0">
                        <a:solidFill>
                          <a:schemeClr val="tx1"/>
                        </a:solidFill>
                        <a:effectLst/>
                        <a:highlight>
                          <a:srgbClr val="FFFF00"/>
                        </a:highligh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3 313,0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4 509,0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9366">
                <a:tc>
                  <a:txBody>
                    <a:bodyPr/>
                    <a:lstStyle/>
                    <a:p>
                      <a:pPr algn="just" fontAlgn="ctr"/>
                      <a:r>
                        <a:rPr lang="ru-RU" sz="800" b="0" i="0" u="none" strike="noStrike" dirty="0">
                          <a:solidFill>
                            <a:schemeClr val="tx1"/>
                          </a:solidFill>
                          <a:effectLst/>
                          <a:latin typeface="+mn-lt"/>
                        </a:rPr>
                        <a:t> Количество подготовленных инструкторов по бережливому производству на предприятиях - участниках национального проекта под региональным управлением (с РЦК РТ), человек в год</a:t>
                      </a:r>
                      <a:endParaRPr lang="ru-RU" sz="800" b="0" i="0" u="none" strike="noStrike" dirty="0">
                        <a:solidFill>
                          <a:schemeClr val="tx1"/>
                        </a:solidFill>
                        <a:effectLst/>
                        <a:highlight>
                          <a:srgbClr val="FFFF00"/>
                        </a:highligh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98,0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4125708"/>
                  </a:ext>
                </a:extLst>
              </a:tr>
              <a:tr h="189366">
                <a:tc>
                  <a:txBody>
                    <a:bodyPr/>
                    <a:lstStyle/>
                    <a:p>
                      <a:pPr algn="just" fontAlgn="ctr"/>
                      <a:r>
                        <a:rPr lang="ru-RU" sz="800" b="0" i="0" u="none" strike="noStrike" dirty="0">
                          <a:solidFill>
                            <a:schemeClr val="tx1"/>
                          </a:solidFill>
                          <a:effectLst/>
                          <a:latin typeface="+mn-lt"/>
                        </a:rPr>
                        <a:t>Удовлетворенность предприятий работой региональных центров компетенций (доля предприятий, удовлетворенных работой названных центров), процентов</a:t>
                      </a:r>
                      <a:endParaRPr lang="ru-RU" sz="800" b="0" i="0" u="none" strike="noStrike" dirty="0">
                        <a:solidFill>
                          <a:schemeClr val="tx1"/>
                        </a:solidFill>
                        <a:effectLst/>
                        <a:highlight>
                          <a:srgbClr val="FFFF00"/>
                        </a:highligh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80,0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91,0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841783"/>
                  </a:ext>
                </a:extLst>
              </a:tr>
              <a:tr h="189366">
                <a:tc>
                  <a:txBody>
                    <a:bodyPr/>
                    <a:lstStyle/>
                    <a:p>
                      <a:pPr algn="just" fontAlgn="ctr"/>
                      <a:r>
                        <a:rPr lang="ru-RU" sz="800" b="0" i="0" u="none" strike="noStrike" dirty="0">
                          <a:solidFill>
                            <a:schemeClr val="tx1"/>
                          </a:solidFill>
                          <a:effectLst/>
                          <a:latin typeface="+mn-lt"/>
                        </a:rPr>
                        <a:t>Доля предприятий, достигших ежегодный 5-процентный прирост производительности труда на предприятиях-участниках, внедряющих мероприятия национального проекта под федеральным и региональным управлением в течение трех лет участия в проекте, процентов</a:t>
                      </a:r>
                      <a:endParaRPr lang="ru-RU" sz="800" b="0" i="0" u="none" strike="noStrike" dirty="0">
                        <a:solidFill>
                          <a:schemeClr val="tx1"/>
                        </a:solidFill>
                        <a:effectLst/>
                        <a:highlight>
                          <a:srgbClr val="FFFF00"/>
                        </a:highligh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76,0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2374630"/>
                  </a:ext>
                </a:extLst>
              </a:tr>
              <a:tr h="189366">
                <a:tc>
                  <a:txBody>
                    <a:bodyPr/>
                    <a:lstStyle/>
                    <a:p>
                      <a:pPr algn="just" fontAlgn="ctr"/>
                      <a:r>
                        <a:rPr lang="ru-RU" sz="800" b="0" i="0" u="none" strike="noStrike" dirty="0">
                          <a:solidFill>
                            <a:schemeClr val="tx1"/>
                          </a:solidFill>
                          <a:effectLst/>
                          <a:latin typeface="+mn-lt"/>
                        </a:rPr>
                        <a:t>Количество субъектов малого и среднего предпринимательства (включая индивидуальных предпринимателей) в расчете на 1 тыс. человек населения, единиц</a:t>
                      </a:r>
                      <a:endParaRPr lang="ru-RU" sz="800" b="0" i="0" u="none" strike="noStrike" dirty="0">
                        <a:solidFill>
                          <a:schemeClr val="tx1"/>
                        </a:solidFill>
                        <a:effectLst/>
                        <a:highlight>
                          <a:srgbClr val="FFFF00"/>
                        </a:highligh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42,0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43,1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9796102"/>
                  </a:ext>
                </a:extLst>
              </a:tr>
              <a:tr h="189366">
                <a:tc>
                  <a:txBody>
                    <a:bodyPr/>
                    <a:lstStyle/>
                    <a:p>
                      <a:pPr algn="just" fontAlgn="ctr"/>
                      <a:r>
                        <a:rPr lang="ru-RU" sz="800" b="0" i="0" u="none" strike="noStrike" dirty="0">
                          <a:solidFill>
                            <a:schemeClr val="tx1"/>
                          </a:solidFill>
                          <a:effectLst/>
                          <a:latin typeface="+mn-lt"/>
                        </a:rPr>
                        <a:t>Количество субъектов МСП, для которых разработаны и утверждены индивидуальные карты развития в рамках мероприятий по «выращиванию» субъектов МСП,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40,0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40,0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1133416"/>
                  </a:ext>
                </a:extLst>
              </a:tr>
              <a:tr h="189366">
                <a:tc>
                  <a:txBody>
                    <a:bodyPr/>
                    <a:lstStyle/>
                    <a:p>
                      <a:pPr algn="just" fontAlgn="ctr"/>
                      <a:r>
                        <a:rPr lang="ru-RU" sz="800" b="0" i="0" u="none" strike="noStrike" dirty="0">
                          <a:solidFill>
                            <a:schemeClr val="tx1"/>
                          </a:solidFill>
                          <a:effectLst/>
                          <a:latin typeface="+mn-lt"/>
                        </a:rPr>
                        <a:t> Количество действующих микрозаймов, выданных МФО, тыс. единиц (нарастающим итогом)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797510"/>
                  </a:ext>
                </a:extLst>
              </a:tr>
              <a:tr h="189366">
                <a:tc>
                  <a:txBody>
                    <a:bodyPr/>
                    <a:lstStyle/>
                    <a:p>
                      <a:pPr algn="just" fontAlgn="ctr"/>
                      <a:r>
                        <a:rPr lang="ru-RU" sz="800" b="0" i="0" u="none" strike="noStrike" dirty="0">
                          <a:solidFill>
                            <a:schemeClr val="tx1"/>
                          </a:solidFill>
                          <a:effectLst/>
                          <a:latin typeface="+mn-lt"/>
                        </a:rPr>
                        <a:t>Объем выданных поручительств субъектам малого и среднего предпринимательства, </a:t>
                      </a:r>
                      <a:r>
                        <a:rPr lang="ru-RU" sz="800" b="0" i="0" u="none" strike="noStrike" dirty="0" err="1">
                          <a:solidFill>
                            <a:schemeClr val="tx1"/>
                          </a:solidFill>
                          <a:effectLst/>
                          <a:latin typeface="+mn-lt"/>
                        </a:rPr>
                        <a:t>млн.рублей</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200,0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200,0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3252784"/>
                  </a:ext>
                </a:extLst>
              </a:tr>
              <a:tr h="189366">
                <a:tc>
                  <a:txBody>
                    <a:bodyPr/>
                    <a:lstStyle/>
                    <a:p>
                      <a:pPr algn="just" fontAlgn="ctr"/>
                      <a:r>
                        <a:rPr lang="ru-RU" sz="800" b="0" i="0" u="none" strike="noStrike" dirty="0">
                          <a:solidFill>
                            <a:schemeClr val="tx1"/>
                          </a:solidFill>
                          <a:effectLst/>
                          <a:latin typeface="+mn-lt"/>
                        </a:rPr>
                        <a:t>Объем финансовой поддержки, оказанной субъектам МСП, при гарантийной поддержке РГО, миллиард рублей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9857020"/>
                  </a:ext>
                </a:extLst>
              </a:tr>
              <a:tr h="189366">
                <a:tc>
                  <a:txBody>
                    <a:bodyPr/>
                    <a:lstStyle/>
                    <a:p>
                      <a:pPr algn="just" fontAlgn="ctr"/>
                      <a:r>
                        <a:rPr lang="ru-RU" sz="800" b="0" i="0" u="none" strike="noStrike" dirty="0">
                          <a:solidFill>
                            <a:schemeClr val="tx1"/>
                          </a:solidFill>
                          <a:effectLst/>
                          <a:latin typeface="+mn-lt"/>
                        </a:rPr>
                        <a:t>Количество субъектов МСП, получивших комплексные услуги, </a:t>
                      </a:r>
                      <a:r>
                        <a:rPr lang="ru-RU" sz="800" b="0" i="0" u="none" strike="noStrike" dirty="0" err="1">
                          <a:solidFill>
                            <a:schemeClr val="tx1"/>
                          </a:solidFill>
                          <a:effectLst/>
                          <a:latin typeface="+mn-lt"/>
                        </a:rPr>
                        <a:t>тыс.единиц</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2,3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1751665"/>
                  </a:ext>
                </a:extLst>
              </a:tr>
              <a:tr h="189366">
                <a:tc>
                  <a:txBody>
                    <a:bodyPr/>
                    <a:lstStyle/>
                    <a:p>
                      <a:pPr algn="just" fontAlgn="ctr"/>
                      <a:r>
                        <a:rPr lang="ru-RU" sz="800" b="0" i="0" u="none" strike="noStrike" dirty="0">
                          <a:solidFill>
                            <a:schemeClr val="tx1"/>
                          </a:solidFill>
                          <a:effectLst/>
                          <a:latin typeface="+mn-lt"/>
                        </a:rPr>
                        <a:t>Количество субъектов МСП-экспортеров, заключивших экспортные контракты по результатам услуг ЦПЭ,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77,0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8531266"/>
                  </a:ext>
                </a:extLst>
              </a:tr>
              <a:tr h="189366">
                <a:tc>
                  <a:txBody>
                    <a:bodyPr/>
                    <a:lstStyle/>
                    <a:p>
                      <a:pPr algn="just" fontAlgn="ctr"/>
                      <a:r>
                        <a:rPr lang="ru-RU" sz="800" b="0" i="0" u="none" strike="noStrike" dirty="0">
                          <a:solidFill>
                            <a:schemeClr val="tx1"/>
                          </a:solidFill>
                          <a:effectLst/>
                          <a:latin typeface="+mn-lt"/>
                        </a:rPr>
                        <a:t> Количество уникальных граждан, желающих вести бизнес, начинающих и действующих предпринимателей, получивших услуги,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6,2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23,7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9366">
                <a:tc>
                  <a:txBody>
                    <a:bodyPr/>
                    <a:lstStyle/>
                    <a:p>
                      <a:pPr algn="just" fontAlgn="ctr"/>
                      <a:r>
                        <a:rPr lang="ru-RU" sz="800" b="0" i="0" u="none" strike="noStrike" dirty="0">
                          <a:solidFill>
                            <a:schemeClr val="tx1"/>
                          </a:solidFill>
                          <a:effectLst/>
                          <a:latin typeface="+mn-lt"/>
                        </a:rPr>
                        <a:t>Количество уникальных социальных предприятий, включенных в реестр социальных предпринимателей, субъектов МСП, созданных физическими лицами в возрасте до 25 лет включительно, получивших комплекс услуг и (или) финансовую поддержку в виде грантов, накопленным итогом,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225,0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541,0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0888">
                <a:tc>
                  <a:txBody>
                    <a:bodyPr/>
                    <a:lstStyle/>
                    <a:p>
                      <a:pPr algn="just" fontAlgn="ctr"/>
                      <a:r>
                        <a:rPr lang="ru-RU" sz="800" b="0" i="0" u="none" strike="noStrike" dirty="0">
                          <a:solidFill>
                            <a:schemeClr val="tx1"/>
                          </a:solidFill>
                          <a:effectLst/>
                          <a:latin typeface="+mn-lt"/>
                        </a:rPr>
                        <a:t>Количество самозанятых граждан, получивших поддержку,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26,0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60,0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89366">
                <a:tc>
                  <a:txBody>
                    <a:bodyPr/>
                    <a:lstStyle/>
                    <a:p>
                      <a:pPr algn="just" fontAlgn="ctr"/>
                      <a:r>
                        <a:rPr lang="ru-RU" sz="800" b="0" i="0" u="none" strike="noStrike" dirty="0">
                          <a:solidFill>
                            <a:schemeClr val="tx1"/>
                          </a:solidFill>
                          <a:effectLst/>
                          <a:latin typeface="+mn-lt"/>
                        </a:rPr>
                        <a:t> Количество информационно-консультационных и образовательных услуг, предоставленных самозанятым гражданам,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1038,0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1517,0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8208">
                <a:tc>
                  <a:txBody>
                    <a:bodyPr/>
                    <a:lstStyle/>
                    <a:p>
                      <a:pPr algn="just" fontAlgn="ctr"/>
                      <a:r>
                        <a:rPr lang="ru-RU" sz="800" b="0" i="0" u="none" strike="noStrike" dirty="0">
                          <a:solidFill>
                            <a:schemeClr val="tx1"/>
                          </a:solidFill>
                          <a:effectLst/>
                          <a:latin typeface="+mn-lt"/>
                        </a:rPr>
                        <a:t> Количество резидентов индустриальных (промышленных) парков на территории Республики Татарстан (всего),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1 770,0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1 668,0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89366">
                <a:tc>
                  <a:txBody>
                    <a:bodyPr/>
                    <a:lstStyle/>
                    <a:p>
                      <a:pPr algn="just" fontAlgn="ctr"/>
                      <a:r>
                        <a:rPr lang="ru-RU" sz="800" b="0" i="0" u="none" strike="noStrike" dirty="0">
                          <a:solidFill>
                            <a:schemeClr val="tx1"/>
                          </a:solidFill>
                          <a:effectLst/>
                          <a:latin typeface="+mn-lt"/>
                        </a:rPr>
                        <a:t>Количество созданных рабочих мест (всего)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34 281,0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69 286,0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5" name="Скругленный прямоугольник 4"/>
          <p:cNvSpPr/>
          <p:nvPr/>
        </p:nvSpPr>
        <p:spPr>
          <a:xfrm>
            <a:off x="529710" y="59139"/>
            <a:ext cx="7943850" cy="527804"/>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400" b="1" dirty="0">
                <a:solidFill>
                  <a:schemeClr val="tx1"/>
                </a:solidFill>
                <a:ea typeface="Calibri" panose="020F0502020204030204" pitchFamily="34" charset="0"/>
                <a:cs typeface="Times New Roman" panose="02020603050405020304" pitchFamily="18" charset="0"/>
              </a:rPr>
              <a:t>10. Государственная программа </a:t>
            </a:r>
            <a:r>
              <a:rPr lang="ru-RU" altLang="ru-RU" sz="1400" b="1" dirty="0">
                <a:ea typeface="Calibri" panose="020F0502020204030204" pitchFamily="34" charset="0"/>
                <a:cs typeface="Times New Roman" panose="02020603050405020304" pitchFamily="18" charset="0"/>
              </a:rPr>
              <a:t>«Экономическое развитие и инновационная экономика Республики Татарстан» (продолжение)</a:t>
            </a:r>
            <a:endParaRPr lang="ru-RU" altLang="ru-RU" sz="1400" b="1" u="sng" dirty="0">
              <a:ea typeface="Times New Roman" panose="02020603050405020304" pitchFamily="18" charset="0"/>
              <a:cs typeface="Times New Roman" panose="02020603050405020304" pitchFamily="18" charset="0"/>
            </a:endParaRPr>
          </a:p>
        </p:txBody>
      </p:sp>
      <p:sp>
        <p:nvSpPr>
          <p:cNvPr id="4" name="Прямоугольник 3"/>
          <p:cNvSpPr/>
          <p:nvPr/>
        </p:nvSpPr>
        <p:spPr>
          <a:xfrm>
            <a:off x="529710" y="5886875"/>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экономики Республики Татарстан</a:t>
            </a:r>
          </a:p>
        </p:txBody>
      </p:sp>
      <p:sp>
        <p:nvSpPr>
          <p:cNvPr id="6" name="Прямоугольник 5"/>
          <p:cNvSpPr/>
          <p:nvPr/>
        </p:nvSpPr>
        <p:spPr>
          <a:xfrm>
            <a:off x="485775" y="6133096"/>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a:t>
            </a:r>
            <a:r>
              <a:rPr lang="en-US" sz="1000" b="1" i="1" dirty="0">
                <a:solidFill>
                  <a:schemeClr val="accent6"/>
                </a:solidFill>
              </a:rPr>
              <a:t> http://mert.tatarstan.ru</a:t>
            </a:r>
            <a:endParaRPr lang="ru-RU" sz="1000" b="1" i="1" dirty="0">
              <a:solidFill>
                <a:schemeClr val="accent6"/>
              </a:solidFill>
            </a:endParaRPr>
          </a:p>
        </p:txBody>
      </p:sp>
    </p:spTree>
    <p:extLst>
      <p:ext uri="{BB962C8B-B14F-4D97-AF65-F5344CB8AC3E}">
        <p14:creationId xmlns:p14="http://schemas.microsoft.com/office/powerpoint/2010/main" val="21625125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609599" y="272506"/>
            <a:ext cx="8042623"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altLang="ru-RU" sz="1600" b="1" dirty="0">
                <a:latin typeface="Arial" panose="020B0604020202020204" pitchFamily="34" charset="0"/>
                <a:ea typeface="Times New Roman" panose="02020603050405020304" pitchFamily="18" charset="0"/>
              </a:rPr>
              <a:t>11. </a:t>
            </a:r>
            <a:r>
              <a:rPr lang="ru-RU" sz="1600" b="1" dirty="0"/>
              <a:t>Государственная программа Республика Татарстан </a:t>
            </a:r>
          </a:p>
          <a:p>
            <a:pPr algn="ctr" fontAlgn="t"/>
            <a:r>
              <a:rPr lang="ru-RU" sz="1600" b="1" dirty="0"/>
              <a:t>«Цифровой Татарстан»</a:t>
            </a:r>
            <a:endParaRPr lang="ru-RU" sz="1600" b="1" dirty="0">
              <a:solidFill>
                <a:srgbClr val="00000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872598389"/>
              </p:ext>
            </p:extLst>
          </p:nvPr>
        </p:nvGraphicFramePr>
        <p:xfrm>
          <a:off x="537883" y="1670300"/>
          <a:ext cx="8476147" cy="420455"/>
        </p:xfrm>
        <a:graphic>
          <a:graphicData uri="http://schemas.openxmlformats.org/drawingml/2006/table">
            <a:tbl>
              <a:tblPr firstRow="1" firstCol="1" bandRow="1">
                <a:tableStyleId>{5C22544A-7EE6-4342-B048-85BDC9FD1C3A}</a:tableStyleId>
              </a:tblPr>
              <a:tblGrid>
                <a:gridCol w="6760539">
                  <a:extLst>
                    <a:ext uri="{9D8B030D-6E8A-4147-A177-3AD203B41FA5}">
                      <a16:colId xmlns:a16="http://schemas.microsoft.com/office/drawing/2014/main" val="20000"/>
                    </a:ext>
                  </a:extLst>
                </a:gridCol>
                <a:gridCol w="906011">
                  <a:extLst>
                    <a:ext uri="{9D8B030D-6E8A-4147-A177-3AD203B41FA5}">
                      <a16:colId xmlns:a16="http://schemas.microsoft.com/office/drawing/2014/main" val="20001"/>
                    </a:ext>
                  </a:extLst>
                </a:gridCol>
                <a:gridCol w="809597">
                  <a:extLst>
                    <a:ext uri="{9D8B030D-6E8A-4147-A177-3AD203B41FA5}">
                      <a16:colId xmlns:a16="http://schemas.microsoft.com/office/drawing/2014/main" val="20002"/>
                    </a:ext>
                  </a:extLst>
                </a:gridCol>
              </a:tblGrid>
              <a:tr h="243024">
                <a:tc rowSpan="2">
                  <a:txBody>
                    <a:bodyPr/>
                    <a:lstStyle/>
                    <a:p>
                      <a:pPr algn="ctr">
                        <a:spcAft>
                          <a:spcPts val="0"/>
                        </a:spcAft>
                      </a:pPr>
                      <a:r>
                        <a:rPr lang="ru-RU" sz="800" dirty="0">
                          <a:solidFill>
                            <a:schemeClr val="tx1"/>
                          </a:solidFill>
                          <a:effectLst/>
                        </a:rPr>
                        <a:t>Объем финансирования государственной программы (тыс. рублей)</a:t>
                      </a:r>
                      <a:endParaRPr lang="ru-RU" sz="8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800" dirty="0">
                          <a:solidFill>
                            <a:schemeClr val="tx1"/>
                          </a:solidFill>
                          <a:effectLst/>
                        </a:rPr>
                        <a:t>2023 год</a:t>
                      </a:r>
                    </a:p>
                    <a:p>
                      <a:pPr algn="ctr">
                        <a:spcAft>
                          <a:spcPts val="0"/>
                        </a:spcAft>
                      </a:pPr>
                      <a:r>
                        <a:rPr lang="ru-RU" sz="800" dirty="0">
                          <a:solidFill>
                            <a:schemeClr val="tx1"/>
                          </a:solidFill>
                          <a:effectLst/>
                        </a:rPr>
                        <a:t>(план)</a:t>
                      </a:r>
                      <a:endParaRPr lang="ru-RU" sz="8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800" dirty="0">
                          <a:solidFill>
                            <a:schemeClr val="tx1"/>
                          </a:solidFill>
                          <a:effectLst/>
                        </a:rPr>
                        <a:t>2023 год</a:t>
                      </a:r>
                    </a:p>
                    <a:p>
                      <a:pPr algn="ctr">
                        <a:spcAft>
                          <a:spcPts val="0"/>
                        </a:spcAft>
                      </a:pPr>
                      <a:r>
                        <a:rPr lang="ru-RU" sz="800" dirty="0">
                          <a:solidFill>
                            <a:schemeClr val="tx1"/>
                          </a:solidFill>
                          <a:effectLst/>
                        </a:rPr>
                        <a:t>(факт)</a:t>
                      </a:r>
                      <a:endParaRPr lang="ru-RU" sz="8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6615">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5 995 474,1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4 724 382,4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6" name="Rectangle 4"/>
          <p:cNvSpPr>
            <a:spLocks noChangeArrowheads="1"/>
          </p:cNvSpPr>
          <p:nvPr/>
        </p:nvSpPr>
        <p:spPr bwMode="auto">
          <a:xfrm>
            <a:off x="609599" y="996099"/>
            <a:ext cx="84044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ru-RU" altLang="ru-RU" sz="1200" b="1" dirty="0">
                <a:latin typeface="Arial" panose="020B0604020202020204" pitchFamily="34" charset="0"/>
                <a:ea typeface="Times New Roman" panose="02020603050405020304" pitchFamily="18" charset="0"/>
              </a:rPr>
              <a:t>Цель:</a:t>
            </a:r>
            <a:r>
              <a:rPr lang="en-US" altLang="ru-RU" sz="1200" b="1" dirty="0">
                <a:latin typeface="Arial" panose="020B0604020202020204" pitchFamily="34" charset="0"/>
                <a:ea typeface="Times New Roman" panose="02020603050405020304" pitchFamily="18" charset="0"/>
              </a:rPr>
              <a:t> </a:t>
            </a:r>
            <a:r>
              <a:rPr lang="ru-RU" sz="1200" dirty="0"/>
              <a:t>широкое использование цифровых технологий в системе государственного и муниципального управления, повышение качества жизни и работы граждан, улучшение условий деятельности организаций, развитие инфраструктуры инновационного и экономического потенциала Республики Татарстан</a:t>
            </a:r>
          </a:p>
        </p:txBody>
      </p:sp>
      <p:graphicFrame>
        <p:nvGraphicFramePr>
          <p:cNvPr id="3" name="Таблица 2"/>
          <p:cNvGraphicFramePr>
            <a:graphicFrameLocks noGrp="1"/>
          </p:cNvGraphicFramePr>
          <p:nvPr>
            <p:extLst>
              <p:ext uri="{D42A27DB-BD31-4B8C-83A1-F6EECF244321}">
                <p14:modId xmlns:p14="http://schemas.microsoft.com/office/powerpoint/2010/main" val="3287808015"/>
              </p:ext>
            </p:extLst>
          </p:nvPr>
        </p:nvGraphicFramePr>
        <p:xfrm>
          <a:off x="522515" y="2167361"/>
          <a:ext cx="8491517" cy="4611017"/>
        </p:xfrm>
        <a:graphic>
          <a:graphicData uri="http://schemas.openxmlformats.org/drawingml/2006/table">
            <a:tbl>
              <a:tblPr>
                <a:tableStyleId>{5C22544A-7EE6-4342-B048-85BDC9FD1C3A}</a:tableStyleId>
              </a:tblPr>
              <a:tblGrid>
                <a:gridCol w="1353894">
                  <a:extLst>
                    <a:ext uri="{9D8B030D-6E8A-4147-A177-3AD203B41FA5}">
                      <a16:colId xmlns:a16="http://schemas.microsoft.com/office/drawing/2014/main" val="20000"/>
                    </a:ext>
                  </a:extLst>
                </a:gridCol>
                <a:gridCol w="380759">
                  <a:extLst>
                    <a:ext uri="{9D8B030D-6E8A-4147-A177-3AD203B41FA5}">
                      <a16:colId xmlns:a16="http://schemas.microsoft.com/office/drawing/2014/main" val="20001"/>
                    </a:ext>
                  </a:extLst>
                </a:gridCol>
                <a:gridCol w="5564468">
                  <a:extLst>
                    <a:ext uri="{9D8B030D-6E8A-4147-A177-3AD203B41FA5}">
                      <a16:colId xmlns:a16="http://schemas.microsoft.com/office/drawing/2014/main" val="20002"/>
                    </a:ext>
                  </a:extLst>
                </a:gridCol>
                <a:gridCol w="568619">
                  <a:extLst>
                    <a:ext uri="{9D8B030D-6E8A-4147-A177-3AD203B41FA5}">
                      <a16:colId xmlns:a16="http://schemas.microsoft.com/office/drawing/2014/main" val="20003"/>
                    </a:ext>
                  </a:extLst>
                </a:gridCol>
                <a:gridCol w="623777">
                  <a:extLst>
                    <a:ext uri="{9D8B030D-6E8A-4147-A177-3AD203B41FA5}">
                      <a16:colId xmlns:a16="http://schemas.microsoft.com/office/drawing/2014/main" val="20004"/>
                    </a:ext>
                  </a:extLst>
                </a:gridCol>
              </a:tblGrid>
              <a:tr h="356155">
                <a:tc>
                  <a:txBody>
                    <a:bodyPr/>
                    <a:lstStyle/>
                    <a:p>
                      <a:pPr algn="ctr" fontAlgn="ctr"/>
                      <a:r>
                        <a:rPr lang="ru-RU" sz="800" b="1" i="0" u="none" strike="noStrike" dirty="0">
                          <a:solidFill>
                            <a:schemeClr val="tx1"/>
                          </a:solidFill>
                          <a:effectLst/>
                          <a:latin typeface="+mn-lt"/>
                        </a:rPr>
                        <a:t>Наименование</a:t>
                      </a: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b="1" i="0" u="none" strike="noStrike" dirty="0">
                          <a:solidFill>
                            <a:schemeClr val="tx1"/>
                          </a:solidFill>
                          <a:effectLst/>
                          <a:latin typeface="+mn-lt"/>
                        </a:rPr>
                        <a:t>Целевые показатели реализации государственной программы</a:t>
                      </a: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gn="ctr" fontAlgn="ctr"/>
                      <a:r>
                        <a:rPr lang="ru-RU" sz="800" b="1" u="none" strike="noStrike" dirty="0">
                          <a:solidFill>
                            <a:schemeClr val="tx1"/>
                          </a:solidFill>
                          <a:effectLst/>
                          <a:latin typeface="+mn-lt"/>
                        </a:rPr>
                        <a:t>2023 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latin typeface="+mn-lt"/>
                        </a:rPr>
                        <a:t>2023 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69757">
                <a:tc gridSpan="5">
                  <a:txBody>
                    <a:bodyPr/>
                    <a:lstStyle/>
                    <a:p>
                      <a:pPr algn="ctr" fontAlgn="ctr"/>
                      <a:r>
                        <a:rPr lang="ru-RU" sz="800" b="1" i="0" u="none" strike="noStrike" dirty="0">
                          <a:solidFill>
                            <a:srgbClr val="000000"/>
                          </a:solidFill>
                          <a:effectLst/>
                          <a:latin typeface="Arial" panose="020B0604020202020204" pitchFamily="34" charset="0"/>
                        </a:rPr>
                        <a:t>Подпрограмма - «Цифровизация государственных и муниципальных услуг и развитие информационно-телекоммуникационной инфраструктуры</a:t>
                      </a:r>
                      <a:r>
                        <a:rPr lang="ru-RU" sz="800" b="1" i="0" u="none" strike="noStrike" baseline="0" dirty="0">
                          <a:solidFill>
                            <a:srgbClr val="000000"/>
                          </a:solidFill>
                          <a:effectLst/>
                          <a:latin typeface="Arial" panose="020B0604020202020204" pitchFamily="34" charset="0"/>
                        </a:rPr>
                        <a:t> на территории Республики Татарстан</a:t>
                      </a:r>
                      <a:r>
                        <a:rPr lang="ru-RU" sz="800" b="1" i="0" u="none" strike="noStrike" dirty="0">
                          <a:solidFill>
                            <a:srgbClr val="000000"/>
                          </a:solidFill>
                          <a:effectLst/>
                          <a:latin typeface="Arial" panose="020B0604020202020204" pitchFamily="34" charset="0"/>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81037">
                <a:tc gridSpan="5">
                  <a:txBody>
                    <a:bodyPr/>
                    <a:lstStyle/>
                    <a:p>
                      <a:pPr algn="l" fontAlgn="ctr"/>
                      <a:r>
                        <a:rPr lang="ru-RU" sz="800" b="0" i="0" u="none" strike="noStrike" dirty="0">
                          <a:solidFill>
                            <a:srgbClr val="000000"/>
                          </a:solidFill>
                          <a:effectLst/>
                          <a:latin typeface="Arial" panose="020B0604020202020204" pitchFamily="34" charset="0"/>
                        </a:rPr>
                        <a:t>Цель подпрограммы – Переход к цифровой модели системы государственного и муниципального управления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7620">
                <a:tc rowSpan="4" gridSpan="2">
                  <a:txBody>
                    <a:bodyPr/>
                    <a:lstStyle/>
                    <a:p>
                      <a:pPr algn="just" fontAlgn="ctr"/>
                      <a:endParaRPr lang="ru-RU" sz="800" b="0" i="0" u="none" strike="noStrike" dirty="0">
                        <a:solidFill>
                          <a:srgbClr val="FFC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4" hMerge="1">
                  <a:txBody>
                    <a:bodyPr/>
                    <a:lstStyle/>
                    <a:p>
                      <a:pPr algn="just" fontAlgn="t"/>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b="0" i="0" u="none" strike="noStrike" dirty="0">
                          <a:solidFill>
                            <a:srgbClr val="000000"/>
                          </a:solidFill>
                          <a:effectLst/>
                          <a:latin typeface="Arial" panose="020B0604020202020204" pitchFamily="34" charset="0"/>
                          <a:cs typeface="Arial" panose="020B0604020202020204" pitchFamily="34" charset="0"/>
                        </a:rPr>
                        <a:t>Доля граждан Республики Татарстан, зарегистрированных в Единой системе идентификации и аутентификации, от общего количества граждан Республики Татарстан старше 14 лет, процентов </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82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92,5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55297">
                <a:tc gridSpan="2" vMerge="1">
                  <a:txBody>
                    <a:bodyPr/>
                    <a:lstStyle/>
                    <a:p>
                      <a:pPr algn="just" fontAlgn="ctr"/>
                      <a:endParaRPr lang="ru-RU" sz="8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vMerge="1">
                  <a:txBody>
                    <a:bodyPr/>
                    <a:lstStyle/>
                    <a:p>
                      <a:pPr algn="just" fontAlgn="ct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cs typeface="Arial" panose="020B0604020202020204" pitchFamily="34" charset="0"/>
                        </a:rPr>
                        <a:t>Доля образовательных организаций Республики Татарстан, имеющих доступ к дистанционным формам обучения и электронным учебникам, процентов</a:t>
                      </a:r>
                      <a:r>
                        <a:rPr lang="ru-RU" sz="800" b="0" i="0" u="none" strike="noStrike" dirty="0">
                          <a:solidFill>
                            <a:srgbClr val="FF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gridSpan="2" vMerge="1">
                  <a:txBody>
                    <a:bodyPr/>
                    <a:lstStyle/>
                    <a:p>
                      <a:pPr algn="just" fontAlgn="ctr"/>
                      <a:endParaRPr lang="ru-RU" sz="8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vMerge="1">
                  <a:txBody>
                    <a:bodyPr/>
                    <a:lstStyle/>
                    <a:p>
                      <a:pPr algn="just" fontAlgn="ct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cs typeface="Arial" panose="020B0604020202020204" pitchFamily="34" charset="0"/>
                        </a:rPr>
                        <a:t>Увеличение доли массовых социально значимых государственных и муниципальных услуг, доступных в электронном виде, процентов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95,0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0510">
                <a:tc gridSpan="2" vMerge="1">
                  <a:txBody>
                    <a:bodyPr/>
                    <a:lstStyle/>
                    <a:p>
                      <a:pPr algn="just" fontAlgn="ctr"/>
                      <a:endParaRPr lang="ru-RU" sz="8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vMerge="1">
                  <a:txBody>
                    <a:bodyPr/>
                    <a:lstStyle/>
                    <a:p>
                      <a:pPr algn="just" fontAlgn="t"/>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b="0" i="0" u="none" strike="noStrike" dirty="0">
                          <a:solidFill>
                            <a:srgbClr val="000000"/>
                          </a:solidFill>
                          <a:effectLst/>
                          <a:latin typeface="Arial" panose="020B0604020202020204" pitchFamily="34" charset="0"/>
                          <a:cs typeface="Arial" panose="020B0604020202020204" pitchFamily="34" charset="0"/>
                        </a:rPr>
                        <a:t>«Цифровая зрелость» республиканских органов исполнительной власти, органов местного самоуправления муниципальных образований Республики Татарстан и организаций в сфере здравоохранения, образования, городского хозяйства и строительства, общественного транспорта, подразумевающая использование ими отечественных информационно-технологических решений, процентов </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87,5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96,9</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64367">
                <a:tc gridSpan="2">
                  <a:txBody>
                    <a:bodyPr/>
                    <a:lstStyle/>
                    <a:p>
                      <a:pPr algn="just" fontAlgn="ctr"/>
                      <a:r>
                        <a:rPr lang="ru-RU" sz="800" b="0" i="0" u="none" strike="noStrike" dirty="0">
                          <a:solidFill>
                            <a:srgbClr val="000000"/>
                          </a:solidFill>
                          <a:effectLst/>
                          <a:latin typeface="Arial" panose="020B0604020202020204" pitchFamily="34" charset="0"/>
                        </a:rPr>
                        <a:t>Задача подпрограммы – Развитие механизмов</a:t>
                      </a:r>
                      <a:r>
                        <a:rPr lang="ru-RU" sz="800" b="0" i="0" u="none" strike="noStrike" baseline="0" dirty="0">
                          <a:solidFill>
                            <a:srgbClr val="000000"/>
                          </a:solidFill>
                          <a:effectLst/>
                          <a:latin typeface="Arial" panose="020B0604020202020204" pitchFamily="34" charset="0"/>
                        </a:rPr>
                        <a:t> предоставления гражданам и организациям государственных, муниципальных услуг (</a:t>
                      </a:r>
                      <a:r>
                        <a:rPr lang="ru-RU" sz="800" b="0" i="0" u="none" strike="noStrike" baseline="0" dirty="0" err="1">
                          <a:solidFill>
                            <a:srgbClr val="000000"/>
                          </a:solidFill>
                          <a:effectLst/>
                          <a:latin typeface="Arial" panose="020B0604020202020204" pitchFamily="34" charset="0"/>
                        </a:rPr>
                        <a:t>суперсервисов</a:t>
                      </a:r>
                      <a:r>
                        <a:rPr lang="ru-RU" sz="800" b="0" i="0" u="none" strike="noStrike" baseline="0" dirty="0">
                          <a:solidFill>
                            <a:srgbClr val="000000"/>
                          </a:solidFill>
                          <a:effectLst/>
                          <a:latin typeface="Arial" panose="020B0604020202020204" pitchFamily="34" charset="0"/>
                        </a:rPr>
                        <a:t>) и сведения с использованием дистанционных технологий и современных информационно-телекоммуникационных технологий</a:t>
                      </a:r>
                      <a:endParaRPr lang="ru-RU" sz="8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just" fontAlgn="ctr"/>
                      <a:endParaRPr lang="ru-RU" sz="800" b="0" i="0" u="none" strike="noStrike" dirty="0">
                        <a:solidFill>
                          <a:schemeClr val="tx1"/>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Темп роста количества оказанных государственных, муниципальных и социально значимых услуг, полученных на базе МФЦ с использованием автоматизированной информационной системы, по отношению к аналогичному периоду предыдущего года,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115,0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94,4</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56519">
                <a:tc rowSpan="4" gridSpan="2">
                  <a:txBody>
                    <a:bodyPr/>
                    <a:lstStyle/>
                    <a:p>
                      <a:pPr algn="just" fontAlgn="ctr"/>
                      <a:r>
                        <a:rPr lang="ru-RU" sz="800" b="0" i="0" u="none" strike="noStrike" dirty="0">
                          <a:solidFill>
                            <a:srgbClr val="000000"/>
                          </a:solidFill>
                          <a:effectLst/>
                          <a:latin typeface="Arial" panose="020B0604020202020204" pitchFamily="34" charset="0"/>
                        </a:rPr>
                        <a:t>Организация перевода государственных, муниципальных и социально-значимых услуг в электронный вид, а также создание информационной инфраструктуры МФЦ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4" hMerge="1">
                  <a:txBody>
                    <a:bodyPr/>
                    <a:lstStyle/>
                    <a:p>
                      <a:pPr algn="just" fontAlgn="ctr"/>
                      <a:endParaRPr lang="ru-RU" sz="8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детей, зачисленных в дошкольные образовательные организации с использованием сети «Интернет»,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30020">
                <a:tc gridSpan="2"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vMerge="1">
                  <a:txBody>
                    <a:bodyPr/>
                    <a:lstStyle/>
                    <a:p>
                      <a:pPr algn="just" fontAlgn="ctr"/>
                      <a:endParaRPr lang="ru-RU" sz="8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МФЦ Республики Татарстан, использующих для передачи документов на оказание государственных и муниципальных услуг ГИС Республики Татарстан «Автоматизированная информационная система многофункциональных центров предоставления государственных и муниципальных услуг», от общего количества действующих МФЦ с универсальными специалистами,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60040">
                <a:tc gridSpan="2"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vMerge="1">
                  <a:txBody>
                    <a:bodyPr/>
                    <a:lstStyle/>
                    <a:p>
                      <a:pPr algn="just" fontAlgn="ctr"/>
                      <a:endParaRPr lang="ru-RU" sz="8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Отношение количества оказанных государственных, муниципальных и социально значимых услуг в электронном виде по</a:t>
                      </a:r>
                      <a:r>
                        <a:rPr lang="ru-RU" sz="800" b="0" i="0" u="none" strike="noStrike" baseline="0" dirty="0">
                          <a:solidFill>
                            <a:schemeClr val="tx1"/>
                          </a:solidFill>
                          <a:effectLst/>
                          <a:latin typeface="Arial" panose="020B0604020202020204" pitchFamily="34" charset="0"/>
                        </a:rPr>
                        <a:t> отношению к аналогичному периоду предыдущего года, </a:t>
                      </a:r>
                      <a:r>
                        <a:rPr lang="ru-RU" sz="800" b="0" i="0" u="none" strike="noStrike" dirty="0">
                          <a:solidFill>
                            <a:schemeClr val="tx1"/>
                          </a:solidFill>
                          <a:effectLst/>
                          <a:latin typeface="Arial" panose="020B0604020202020204" pitchFamily="34" charset="0"/>
                        </a:rPr>
                        <a:t>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115,0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115,0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0">
                <a:tc gridSpan="2"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vMerge="1">
                  <a:txBody>
                    <a:bodyPr/>
                    <a:lstStyle/>
                    <a:p>
                      <a:pPr algn="just" fontAlgn="ctr"/>
                      <a:endParaRPr lang="ru-RU" sz="8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дошкольных образовательных организаций, запись в которые может осуществляться с использованием электронной очереди,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3631918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966336609"/>
              </p:ext>
            </p:extLst>
          </p:nvPr>
        </p:nvGraphicFramePr>
        <p:xfrm>
          <a:off x="529708" y="710777"/>
          <a:ext cx="8313643" cy="6085026"/>
        </p:xfrm>
        <a:graphic>
          <a:graphicData uri="http://schemas.openxmlformats.org/drawingml/2006/table">
            <a:tbl>
              <a:tblPr>
                <a:tableStyleId>{5C22544A-7EE6-4342-B048-85BDC9FD1C3A}</a:tableStyleId>
              </a:tblPr>
              <a:tblGrid>
                <a:gridCol w="1875855">
                  <a:extLst>
                    <a:ext uri="{9D8B030D-6E8A-4147-A177-3AD203B41FA5}">
                      <a16:colId xmlns:a16="http://schemas.microsoft.com/office/drawing/2014/main" val="20000"/>
                    </a:ext>
                  </a:extLst>
                </a:gridCol>
                <a:gridCol w="5108450">
                  <a:extLst>
                    <a:ext uri="{9D8B030D-6E8A-4147-A177-3AD203B41FA5}">
                      <a16:colId xmlns:a16="http://schemas.microsoft.com/office/drawing/2014/main" val="20001"/>
                    </a:ext>
                  </a:extLst>
                </a:gridCol>
                <a:gridCol w="668511">
                  <a:extLst>
                    <a:ext uri="{9D8B030D-6E8A-4147-A177-3AD203B41FA5}">
                      <a16:colId xmlns:a16="http://schemas.microsoft.com/office/drawing/2014/main" val="20002"/>
                    </a:ext>
                  </a:extLst>
                </a:gridCol>
                <a:gridCol w="660827">
                  <a:extLst>
                    <a:ext uri="{9D8B030D-6E8A-4147-A177-3AD203B41FA5}">
                      <a16:colId xmlns:a16="http://schemas.microsoft.com/office/drawing/2014/main" val="20003"/>
                    </a:ext>
                  </a:extLst>
                </a:gridCol>
              </a:tblGrid>
              <a:tr h="33640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ru-RU" sz="770" b="1" i="0" u="none" strike="noStrike" dirty="0">
                          <a:solidFill>
                            <a:schemeClr val="tx1"/>
                          </a:solidFill>
                          <a:effectLst/>
                          <a:latin typeface="+mn-lt"/>
                        </a:rPr>
                        <a:t>Наименование</a:t>
                      </a: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70" b="1" i="0" u="none" strike="noStrike" dirty="0">
                          <a:solidFill>
                            <a:schemeClr val="tx1"/>
                          </a:solidFill>
                          <a:effectLst/>
                          <a:latin typeface="+mn-lt"/>
                        </a:rPr>
                        <a:t>Целевые показатели реализации государственной программы</a:t>
                      </a: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70" b="1" u="none" strike="noStrike" dirty="0">
                          <a:solidFill>
                            <a:schemeClr val="tx1"/>
                          </a:solidFill>
                          <a:effectLst/>
                          <a:latin typeface="+mn-lt"/>
                        </a:rPr>
                        <a:t>2023 год</a:t>
                      </a:r>
                      <a:br>
                        <a:rPr lang="ru-RU" sz="770" b="1" u="none" strike="noStrike" dirty="0">
                          <a:solidFill>
                            <a:schemeClr val="tx1"/>
                          </a:solidFill>
                          <a:effectLst/>
                          <a:latin typeface="+mn-lt"/>
                        </a:rPr>
                      </a:br>
                      <a:r>
                        <a:rPr lang="ru-RU" sz="770" b="1" u="none" strike="noStrike" dirty="0">
                          <a:solidFill>
                            <a:schemeClr val="tx1"/>
                          </a:solidFill>
                          <a:effectLst/>
                          <a:latin typeface="+mn-lt"/>
                        </a:rPr>
                        <a:t>(план)</a:t>
                      </a:r>
                      <a:endParaRPr lang="ru-RU" sz="77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70" b="1" u="none" strike="noStrike" dirty="0">
                          <a:solidFill>
                            <a:schemeClr val="tx1"/>
                          </a:solidFill>
                          <a:effectLst/>
                          <a:latin typeface="+mn-lt"/>
                        </a:rPr>
                        <a:t>2023 год</a:t>
                      </a:r>
                      <a:br>
                        <a:rPr lang="ru-RU" sz="770" b="1" u="none" strike="noStrike" dirty="0">
                          <a:solidFill>
                            <a:schemeClr val="tx1"/>
                          </a:solidFill>
                          <a:effectLst/>
                          <a:latin typeface="+mn-lt"/>
                        </a:rPr>
                      </a:br>
                      <a:r>
                        <a:rPr lang="ru-RU" sz="770" b="1" u="none" strike="noStrike" dirty="0">
                          <a:solidFill>
                            <a:schemeClr val="tx1"/>
                          </a:solidFill>
                          <a:effectLst/>
                          <a:latin typeface="+mn-lt"/>
                        </a:rPr>
                        <a:t>(факт)</a:t>
                      </a:r>
                      <a:endParaRPr lang="ru-RU" sz="77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17264">
                <a:tc gridSpan="4">
                  <a:txBody>
                    <a:bodyPr/>
                    <a:lstStyle/>
                    <a:p>
                      <a:pPr algn="just" fontAlgn="ctr"/>
                      <a:r>
                        <a:rPr lang="ru-RU" sz="770" b="0" i="0" u="none" strike="noStrike" dirty="0">
                          <a:solidFill>
                            <a:srgbClr val="000000"/>
                          </a:solidFill>
                          <a:effectLst/>
                          <a:latin typeface="Arial" panose="020B0604020202020204" pitchFamily="34" charset="0"/>
                        </a:rPr>
                        <a:t>Цель подпрограммы – Поддержка развития цифровой экономики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just" fontAlgn="ctr"/>
                      <a:endParaRPr lang="ru-RU" sz="77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ctr" fontAlgn="t"/>
                      <a:endParaRPr lang="ru-RU" sz="77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fontAlgn="t"/>
                      <a:endParaRPr lang="ru-RU" sz="77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7264">
                <a:tc>
                  <a:txBody>
                    <a:bodyPr/>
                    <a:lstStyle/>
                    <a:p>
                      <a:pPr algn="just" fontAlgn="ctr"/>
                      <a:r>
                        <a:rPr lang="ru-RU" sz="770" b="0" i="0" u="none" strike="noStrike" dirty="0">
                          <a:solidFill>
                            <a:srgbClr val="000000"/>
                          </a:solidFill>
                          <a:effectLst/>
                          <a:latin typeface="Arial" panose="020B0604020202020204" pitchFamily="34" charset="0"/>
                        </a:rPr>
                        <a:t>Задача подпрограммы – Реализация на территории Республики Татарстан национальный программы «Цифровая экономика»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Количество реализованных на базе единой платформы сервисов обеспечения функций органов государственной власти и органов местного самоуправления муниципальных образований Республики Татарстан, в том числе типовых функций, штук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80,0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93,0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7264">
                <a:tc rowSpan="8">
                  <a:txBody>
                    <a:bodyPr/>
                    <a:lstStyle/>
                    <a:p>
                      <a:pPr algn="just" fontAlgn="ctr"/>
                      <a:r>
                        <a:rPr lang="ru-RU" sz="770" b="0" i="0" u="none" strike="noStrike" dirty="0">
                          <a:solidFill>
                            <a:srgbClr val="000000"/>
                          </a:solidFill>
                          <a:effectLst/>
                          <a:latin typeface="Arial" panose="020B0604020202020204" pitchFamily="34" charset="0"/>
                        </a:rPr>
                        <a:t>Реализация на территории Республики Татарстан федерального проекта «Цифровое государственное управление»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Доля расходов на закупки и (или) аренду отечественного программного обеспечения и платформ от общих расходов на закупку или аренду программного обеспечения,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93,0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Количество государственных услуг, предоставляемых органами государственной власти в реестровой модели и/или в </a:t>
                      </a:r>
                      <a:r>
                        <a:rPr lang="ru-RU" sz="770" b="0" i="0" u="none" strike="noStrike" dirty="0" err="1">
                          <a:solidFill>
                            <a:schemeClr val="tx1"/>
                          </a:solidFill>
                          <a:effectLst/>
                          <a:latin typeface="Arial" panose="020B0604020202020204" pitchFamily="34" charset="0"/>
                        </a:rPr>
                        <a:t>проактивном</a:t>
                      </a:r>
                      <a:r>
                        <a:rPr lang="ru-RU" sz="770" b="0" i="0" u="none" strike="noStrike" dirty="0">
                          <a:solidFill>
                            <a:schemeClr val="tx1"/>
                          </a:solidFill>
                          <a:effectLst/>
                          <a:latin typeface="Arial" panose="020B0604020202020204" pitchFamily="34" charset="0"/>
                        </a:rPr>
                        <a:t> режиме с предоставлением результата в электронном виде на Едином портале государственных и муниципальных услуг (ЕПГУ), условных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80,0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125,0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Доля массовых социально значимых государственных и муниципальных услуг в электронном виде, предоставляемых с использованием ЕПГУ, от общего количества таких услуг, предоставляемых в электронном виде,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95,0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Доля обращений за получением массовых социально значимых государственных и муниципальных услуг в электронном виде с использованием ЕПГУ, без необходимости личного посещения органов государственной власти, органов местного самоуправления и МФЦ, от общего количества таких услуг,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40,0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80,0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Доля зарегистрированных пользователей ЕПГУ, использующих сервисы ЕПГУ в текущем году в целях получения государственных и муниципальных услуг в электронном виде, от общего числа зарегистрированных пользователей ЕПГУ,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Уровень удовлетворенности качеством предоставления массовых социально значимых государственных и муниципальных услуг в электронном виде с использованием ЕПГУ, баллов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17264">
                <a:tc vMerge="1">
                  <a:txBody>
                    <a:bodyPr/>
                    <a:lstStyle/>
                    <a:p>
                      <a:pPr algn="just" fontAlgn="ctr"/>
                      <a:endParaRPr lang="ru-RU" sz="77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Количество видов сведений, предоставляемых в режиме онлайн ОГВ в рамках межведомственного взаимодействия при предоставлении государственных услуг и исполнения функций, в том числе коммерческих организаций, в соответствии с законодательством, условных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89256">
                <a:tc vMerge="1">
                  <a:txBody>
                    <a:bodyPr/>
                    <a:lstStyle/>
                    <a:p>
                      <a:pPr algn="just" fontAlgn="ctr"/>
                      <a:endParaRPr lang="ru-RU" sz="77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Доля ОГВ, использующих государственные облачные сервисы и инфраструктуры,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17264">
                <a:tc rowSpan="2">
                  <a:txBody>
                    <a:bodyPr/>
                    <a:lstStyle/>
                    <a:p>
                      <a:pPr algn="just" fontAlgn="ctr"/>
                      <a:r>
                        <a:rPr lang="ru-RU" sz="770" b="0" i="0" u="none" strike="noStrike" dirty="0">
                          <a:solidFill>
                            <a:srgbClr val="000000"/>
                          </a:solidFill>
                          <a:effectLst/>
                          <a:latin typeface="Arial" panose="020B0604020202020204" pitchFamily="34" charset="0"/>
                        </a:rPr>
                        <a:t>Реализация</a:t>
                      </a:r>
                      <a:r>
                        <a:rPr lang="ru-RU" sz="770" b="0" i="0" u="none" strike="noStrike" baseline="0" dirty="0">
                          <a:solidFill>
                            <a:srgbClr val="000000"/>
                          </a:solidFill>
                          <a:effectLst/>
                          <a:latin typeface="Arial" panose="020B0604020202020204" pitchFamily="34" charset="0"/>
                        </a:rPr>
                        <a:t> на территории Республики Татарстан федерального проекта «Информационная инфраструктура»</a:t>
                      </a:r>
                      <a:endParaRPr lang="ru-RU" sz="77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Доля государственных и муниципальных образовательных организаций, реализующих программы начального общего, основного общего, среднего общего и среднего профессионального образования, в учебных классах которых обеспечена возможность беспроводного широкополосного доступа к сети «Интернет» по технологии </a:t>
                      </a:r>
                      <a:r>
                        <a:rPr lang="ru-RU" sz="770" b="0" i="0" u="none" strike="noStrike" dirty="0" err="1">
                          <a:solidFill>
                            <a:schemeClr val="tx1"/>
                          </a:solidFill>
                          <a:effectLst/>
                          <a:latin typeface="Arial" panose="020B0604020202020204" pitchFamily="34" charset="0"/>
                        </a:rPr>
                        <a:t>Wi-Fi</a:t>
                      </a:r>
                      <a:r>
                        <a:rPr lang="ru-RU" sz="770" b="0" i="0" u="none" strike="noStrike" dirty="0">
                          <a:solidFill>
                            <a:schemeClr val="tx1"/>
                          </a:solidFill>
                          <a:effectLst/>
                          <a:latin typeface="Arial" panose="020B0604020202020204" pitchFamily="34" charset="0"/>
                        </a:rPr>
                        <a:t>, процентов (результат: в государственных (муниципальных) образовательных организациях, реализующих программы общего образования, в соответствии с утвержденным стандартом сформирована ИТ-инфраструктура для обеспечения в помещениях безопасного доступа к государственным, муниципальным и иным информационным системам, а также к сети «Интернет»,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7,4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7,4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17264">
                <a:tc vMerge="1">
                  <a:txBody>
                    <a:bodyPr/>
                    <a:lstStyle/>
                    <a:p>
                      <a:pPr algn="l" fontAlgn="ctr"/>
                      <a:endParaRPr lang="ru-RU" sz="77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Доля социально значимых объектов, имеющих широкополосный доступ к сети «Интернет» в соответствии с утвержденными требованиями,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17264">
                <a:tc>
                  <a:txBody>
                    <a:bodyPr/>
                    <a:lstStyle/>
                    <a:p>
                      <a:pPr algn="l" fontAlgn="ctr"/>
                      <a:r>
                        <a:rPr lang="ru-RU" sz="770" b="0" i="0" u="none" strike="noStrike" dirty="0" err="1">
                          <a:solidFill>
                            <a:srgbClr val="000000"/>
                          </a:solidFill>
                          <a:effectLst/>
                          <a:latin typeface="Arial" panose="020B0604020202020204" pitchFamily="34" charset="0"/>
                        </a:rPr>
                        <a:t>Софинансируемые</a:t>
                      </a:r>
                      <a:r>
                        <a:rPr lang="ru-RU" sz="770" b="0" i="0" u="none" strike="noStrike" dirty="0">
                          <a:solidFill>
                            <a:srgbClr val="000000"/>
                          </a:solidFill>
                          <a:effectLst/>
                          <a:latin typeface="Arial" panose="020B0604020202020204" pitchFamily="34" charset="0"/>
                        </a:rPr>
                        <a:t> расходы на поддержку региональных проектов в сфере информационных технологий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Доля региональных услуг, предоставляемых в Республике Татарстан в электронном виде посредством ведомственной информационной системы с применением цифровых регламентов, от общего количества региональных услуг, предоставляемых посредством ведомственной информационной системы в Республике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60,0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60,0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52156">
                <a:tc>
                  <a:txBody>
                    <a:bodyPr/>
                    <a:lstStyle/>
                    <a:p>
                      <a:pPr algn="l" fontAlgn="ctr"/>
                      <a:r>
                        <a:rPr lang="ru-RU" sz="770" b="0" i="0" u="none" strike="noStrike" dirty="0">
                          <a:solidFill>
                            <a:srgbClr val="000000"/>
                          </a:solidFill>
                          <a:effectLst/>
                          <a:latin typeface="Arial" panose="020B0604020202020204" pitchFamily="34" charset="0"/>
                        </a:rPr>
                        <a:t>Задача подпрограммы – Повышение открытости, эффективности и качества функционирования механизмов электронного взаимодействия органов государственной</a:t>
                      </a:r>
                      <a:r>
                        <a:rPr lang="ru-RU" sz="770" b="0" i="0" u="none" strike="noStrike" baseline="0" dirty="0">
                          <a:solidFill>
                            <a:srgbClr val="000000"/>
                          </a:solidFill>
                          <a:effectLst/>
                          <a:latin typeface="Arial" panose="020B0604020202020204" pitchFamily="34" charset="0"/>
                        </a:rPr>
                        <a:t> власти и органов местного самоуправления, физических и юридических лиц</a:t>
                      </a:r>
                      <a:endParaRPr lang="ru-RU" sz="77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Количество пользователей ГИС «Электронное образование в Республике Татарстан», </a:t>
                      </a:r>
                      <a:r>
                        <a:rPr lang="ru-RU" sz="770" b="0" i="0" u="none" strike="noStrike" dirty="0" err="1">
                          <a:solidFill>
                            <a:schemeClr val="tx1"/>
                          </a:solidFill>
                          <a:effectLst/>
                          <a:latin typeface="Arial" panose="020B0604020202020204" pitchFamily="34" charset="0"/>
                        </a:rPr>
                        <a:t>тыс.человек</a:t>
                      </a:r>
                      <a:endParaRPr lang="ru-RU" sz="770" b="0" i="0" u="none" strike="noStrike" dirty="0">
                        <a:solidFill>
                          <a:schemeClr val="tx1"/>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1 005,0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1 210,0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17264">
                <a:tc>
                  <a:txBody>
                    <a:bodyPr/>
                    <a:lstStyle/>
                    <a:p>
                      <a:pPr algn="l" fontAlgn="ctr"/>
                      <a:r>
                        <a:rPr lang="ru-RU" sz="770" b="0" i="0" u="none" strike="noStrike" dirty="0">
                          <a:solidFill>
                            <a:srgbClr val="000000"/>
                          </a:solidFill>
                          <a:effectLst/>
                          <a:latin typeface="Arial" panose="020B0604020202020204" pitchFamily="34" charset="0"/>
                        </a:rPr>
                        <a:t>Развитие и эксплуатация ИКТ в сфере образования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Количество проведенных человеко-часов обучения пользователей работе в ГИС «Электронное образование в Республике Татарстан» и на ЕГПУ, </a:t>
                      </a:r>
                      <a:r>
                        <a:rPr lang="ru-RU" sz="770" b="0" i="0" u="none" strike="noStrike" dirty="0" err="1">
                          <a:solidFill>
                            <a:schemeClr val="tx1"/>
                          </a:solidFill>
                          <a:effectLst/>
                          <a:latin typeface="Arial" panose="020B0604020202020204" pitchFamily="34" charset="0"/>
                        </a:rPr>
                        <a:t>тыс.человек</a:t>
                      </a:r>
                      <a:r>
                        <a:rPr lang="ru-RU" sz="770" b="0" i="0" u="none" strike="noStrike" dirty="0">
                          <a:solidFill>
                            <a:schemeClr val="tx1"/>
                          </a:solidFill>
                          <a:effectLst/>
                          <a:latin typeface="Arial" panose="020B0604020202020204" pitchFamily="34" charset="0"/>
                        </a:rPr>
                        <a:t>*</a:t>
                      </a:r>
                      <a:r>
                        <a:rPr lang="ru-RU" sz="770" b="0" i="0" u="none" strike="noStrike" dirty="0" err="1">
                          <a:solidFill>
                            <a:schemeClr val="tx1"/>
                          </a:solidFill>
                          <a:effectLst/>
                          <a:latin typeface="Arial" panose="020B0604020202020204" pitchFamily="34" charset="0"/>
                        </a:rPr>
                        <a:t>ак.час</a:t>
                      </a:r>
                      <a:endParaRPr lang="ru-RU" sz="77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240,0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246,0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10" name="Скругленный прямоугольник 9"/>
          <p:cNvSpPr/>
          <p:nvPr/>
        </p:nvSpPr>
        <p:spPr>
          <a:xfrm>
            <a:off x="529708" y="59138"/>
            <a:ext cx="8107145"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t"/>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Республика Татарстан </a:t>
            </a:r>
          </a:p>
          <a:p>
            <a:pPr algn="ctr" fontAlgn="t"/>
            <a:r>
              <a:rPr lang="ru-RU" sz="1400" b="1" dirty="0"/>
              <a:t>«Цифровой Татарстан» </a:t>
            </a:r>
            <a:r>
              <a:rPr lang="ru-RU" altLang="ru-RU" sz="1400" b="1" dirty="0">
                <a:ea typeface="Calibri" panose="020F0502020204030204" pitchFamily="34" charset="0"/>
                <a:cs typeface="Times New Roman" panose="02020603050405020304" pitchFamily="18" charset="0"/>
              </a:rPr>
              <a:t>(продолжение)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575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196347204"/>
              </p:ext>
            </p:extLst>
          </p:nvPr>
        </p:nvGraphicFramePr>
        <p:xfrm>
          <a:off x="529709" y="754095"/>
          <a:ext cx="8289848" cy="4716555"/>
        </p:xfrm>
        <a:graphic>
          <a:graphicData uri="http://schemas.openxmlformats.org/drawingml/2006/table">
            <a:tbl>
              <a:tblPr>
                <a:tableStyleId>{5C22544A-7EE6-4342-B048-85BDC9FD1C3A}</a:tableStyleId>
              </a:tblPr>
              <a:tblGrid>
                <a:gridCol w="1314177">
                  <a:extLst>
                    <a:ext uri="{9D8B030D-6E8A-4147-A177-3AD203B41FA5}">
                      <a16:colId xmlns:a16="http://schemas.microsoft.com/office/drawing/2014/main" val="20000"/>
                    </a:ext>
                  </a:extLst>
                </a:gridCol>
                <a:gridCol w="5939758">
                  <a:extLst>
                    <a:ext uri="{9D8B030D-6E8A-4147-A177-3AD203B41FA5}">
                      <a16:colId xmlns:a16="http://schemas.microsoft.com/office/drawing/2014/main" val="20001"/>
                    </a:ext>
                  </a:extLst>
                </a:gridCol>
                <a:gridCol w="507146">
                  <a:extLst>
                    <a:ext uri="{9D8B030D-6E8A-4147-A177-3AD203B41FA5}">
                      <a16:colId xmlns:a16="http://schemas.microsoft.com/office/drawing/2014/main" val="20002"/>
                    </a:ext>
                  </a:extLst>
                </a:gridCol>
                <a:gridCol w="528767">
                  <a:extLst>
                    <a:ext uri="{9D8B030D-6E8A-4147-A177-3AD203B41FA5}">
                      <a16:colId xmlns:a16="http://schemas.microsoft.com/office/drawing/2014/main" val="20003"/>
                    </a:ext>
                  </a:extLst>
                </a:gridCol>
              </a:tblGrid>
              <a:tr h="336404">
                <a:tc>
                  <a:txBody>
                    <a:bodyPr/>
                    <a:lstStyle/>
                    <a:p>
                      <a:pPr algn="ctr" fontAlgn="ctr"/>
                      <a:r>
                        <a:rPr lang="ru-RU" sz="800" b="1" i="0" u="none" strike="noStrike" dirty="0">
                          <a:solidFill>
                            <a:srgbClr val="000000"/>
                          </a:solidFill>
                          <a:effectLst/>
                          <a:latin typeface="+mn-lt"/>
                        </a:rPr>
                        <a:t>Наименование</a:t>
                      </a:r>
                      <a:r>
                        <a:rPr lang="ru-RU" sz="1000" b="1" i="0" u="none" strike="noStrike" dirty="0">
                          <a:solidFill>
                            <a:srgbClr val="000000"/>
                          </a:solidFill>
                          <a:effectLst/>
                          <a:latin typeface="+mn-lt"/>
                        </a:rPr>
                        <a:t> </a:t>
                      </a:r>
                    </a:p>
                  </a:txBody>
                  <a:tcPr marL="4979" marR="4979" marT="4979"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chemeClr val="tx1"/>
                          </a:solidFill>
                          <a:effectLst/>
                          <a:latin typeface="+mn-lt"/>
                        </a:rPr>
                        <a:t>Целевые показатели реализации государственной программы</a:t>
                      </a: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latin typeface="+mn-lt"/>
                        </a:rPr>
                        <a:t>2023 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latin typeface="+mn-lt"/>
                        </a:rPr>
                        <a:t>2023 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17264">
                <a:tc rowSpan="4">
                  <a:txBody>
                    <a:bodyPr/>
                    <a:lstStyle/>
                    <a:p>
                      <a:pPr algn="just" fontAlgn="ctr"/>
                      <a:r>
                        <a:rPr lang="ru-RU" sz="800" b="0" i="0" u="none" strike="noStrike" dirty="0">
                          <a:solidFill>
                            <a:srgbClr val="000000"/>
                          </a:solidFill>
                          <a:effectLst/>
                          <a:latin typeface="Arial" panose="020B0604020202020204" pitchFamily="34" charset="0"/>
                        </a:rPr>
                        <a:t>Развитие и эксплуатация ИКТ в сфере культуры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исторических изданий, переведенных в электронный вид,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0709">
                <a:tc vMerge="1">
                  <a:txBody>
                    <a:bodyPr/>
                    <a:lstStyle/>
                    <a:p>
                      <a:pPr algn="just" fontAlgn="ctr"/>
                      <a:endParaRPr lang="ru-RU" sz="8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филиалов центральных общедоступных библиотек, подключенных к автоматизированной библиотечной информационной системе,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35,0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35,0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4918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центральных общедоступных библиотек, подключенных к автоматизированной библиотечной информационной системе,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3402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учреждений культуры, подключенных к автоматизирующим работу учреждений информационным системам,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41,0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17264">
                <a:tc rowSpan="4">
                  <a:txBody>
                    <a:bodyPr/>
                    <a:lstStyle/>
                    <a:p>
                      <a:pPr algn="just" fontAlgn="ctr"/>
                      <a:r>
                        <a:rPr lang="ru-RU" sz="800" b="0" i="0" u="none" strike="noStrike" dirty="0">
                          <a:solidFill>
                            <a:srgbClr val="000000"/>
                          </a:solidFill>
                          <a:effectLst/>
                          <a:latin typeface="Arial" panose="020B0604020202020204" pitchFamily="34" charset="0"/>
                        </a:rPr>
                        <a:t>Развитие и эксплуатация ИКТ в сфере труда, занятости и социальной защиты населения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программ реабилитации людей с ограниченными возможностями, зарегистрированных в информационной системе «База данных инвалидов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94,0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Arial" panose="020B0604020202020204" pitchFamily="34" charset="0"/>
                        </a:rPr>
                        <a:t>94,0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8811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учтенных граждан в ведомственной информационной системе в сфере занятости населения, числящихся нуждающимися в трудоустройстве в органах занятости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66513">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актов обследования семей несовершеннолетних, находящихся в социально опасном положении в Республике Татарстан, внесенных в ГИС «Социальный регистр населения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17264">
                <a:tc vMerge="1">
                  <a:txBody>
                    <a:bodyPr/>
                    <a:lstStyle/>
                    <a:p>
                      <a:pPr algn="l" fontAlgn="ctr"/>
                      <a:endParaRPr lang="ru-RU" sz="8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получателей социальной помощи, по которым ведется учет в ГИС Республики Татарстан в сфере социальной защиты населения, в общем количестве получателей социальной помощи в Республике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17264">
                <a:tc rowSpan="3">
                  <a:txBody>
                    <a:bodyPr/>
                    <a:lstStyle/>
                    <a:p>
                      <a:pPr algn="just" fontAlgn="ctr"/>
                      <a:r>
                        <a:rPr lang="ru-RU" sz="800" b="0" i="0" u="none" strike="noStrike" dirty="0">
                          <a:solidFill>
                            <a:srgbClr val="000000"/>
                          </a:solidFill>
                          <a:effectLst/>
                          <a:latin typeface="Arial" panose="020B0604020202020204" pitchFamily="34" charset="0"/>
                        </a:rPr>
                        <a:t>Развитие и эксплуатация ИКТ в сфере жилищно-коммунального хозяйства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республиканских органов исполнительной власти Республики Татарстан, органов местного самоуправления муниципальных образований Республики Татарстан, использующих региональную систему межведомственного электронного взаимодействия при предоставлении государственных и муниципальных услуг, в том числе республиканских органов исполнительной власти, органов местного самоуправления муниципальных образований Республики Татарстан, участвующих в межведомственном взаимодействии при предоставлении государственных и муниципальных услуг,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освоения годового финансирования по объектам капитального ремонта в ГИС формирования и мониторинга исполнения государственной программы капитального ремонта и мониторинга состояния объектов жилого фонда,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Количество лицевых счетов, информация по которым выгружена в ГИС формирования и мониторинга исполнения государственной программы капитального ремонта и мониторинга состояния объектов жилищного фонда, тыс.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3 180,0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4 827,0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17264">
                <a:tc rowSpan="2">
                  <a:txBody>
                    <a:bodyPr/>
                    <a:lstStyle/>
                    <a:p>
                      <a:pPr algn="just" fontAlgn="ctr"/>
                      <a:r>
                        <a:rPr lang="ru-RU" sz="800" b="0" i="0" u="none" strike="noStrike" dirty="0">
                          <a:solidFill>
                            <a:srgbClr val="000000"/>
                          </a:solidFill>
                          <a:effectLst/>
                          <a:latin typeface="Arial" panose="020B0604020202020204" pitchFamily="34" charset="0"/>
                        </a:rPr>
                        <a:t>Повышение уровня открытости деятельности органов государственной власти и органов местного самоуправления муниципальных образований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Доля граждан, имеющих личные кабинеты на ЕГПУ, от общего</a:t>
                      </a:r>
                      <a:r>
                        <a:rPr lang="ru-RU" sz="800" b="0" i="0" u="none" strike="noStrike" baseline="0" dirty="0">
                          <a:solidFill>
                            <a:srgbClr val="000000"/>
                          </a:solidFill>
                          <a:effectLst/>
                          <a:latin typeface="Arial" panose="020B0604020202020204" pitchFamily="34" charset="0"/>
                        </a:rPr>
                        <a:t> количества граждан, процентов</a:t>
                      </a:r>
                      <a:endParaRPr lang="ru-RU" sz="8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68,0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76,0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4912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Количество активных пользователей сервисов информационной открытости, тыс.,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52,0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74,0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10" name="Скругленный прямоугольник 9"/>
          <p:cNvSpPr/>
          <p:nvPr/>
        </p:nvSpPr>
        <p:spPr>
          <a:xfrm>
            <a:off x="529709" y="59139"/>
            <a:ext cx="8145565"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t"/>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Республика Татарстан </a:t>
            </a:r>
          </a:p>
          <a:p>
            <a:pPr algn="ctr" fontAlgn="t"/>
            <a:r>
              <a:rPr lang="ru-RU" sz="1400" b="1" dirty="0"/>
              <a:t>«Цифровой Татарстан» </a:t>
            </a:r>
            <a:r>
              <a:rPr lang="ru-RU" altLang="ru-RU" sz="1400" b="1" dirty="0">
                <a:ea typeface="Calibri" panose="020F0502020204030204" pitchFamily="34" charset="0"/>
                <a:cs typeface="Times New Roman" panose="02020603050405020304" pitchFamily="18" charset="0"/>
              </a:rPr>
              <a:t>(продолжение)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9322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129603083"/>
              </p:ext>
            </p:extLst>
          </p:nvPr>
        </p:nvGraphicFramePr>
        <p:xfrm>
          <a:off x="529709" y="808913"/>
          <a:ext cx="8437558" cy="5744699"/>
        </p:xfrm>
        <a:graphic>
          <a:graphicData uri="http://schemas.openxmlformats.org/drawingml/2006/table">
            <a:tbl>
              <a:tblPr>
                <a:tableStyleId>{5C22544A-7EE6-4342-B048-85BDC9FD1C3A}</a:tableStyleId>
              </a:tblPr>
              <a:tblGrid>
                <a:gridCol w="1237619">
                  <a:extLst>
                    <a:ext uri="{9D8B030D-6E8A-4147-A177-3AD203B41FA5}">
                      <a16:colId xmlns:a16="http://schemas.microsoft.com/office/drawing/2014/main" val="20000"/>
                    </a:ext>
                  </a:extLst>
                </a:gridCol>
                <a:gridCol w="5855233">
                  <a:extLst>
                    <a:ext uri="{9D8B030D-6E8A-4147-A177-3AD203B41FA5}">
                      <a16:colId xmlns:a16="http://schemas.microsoft.com/office/drawing/2014/main" val="20001"/>
                    </a:ext>
                  </a:extLst>
                </a:gridCol>
                <a:gridCol w="637775">
                  <a:extLst>
                    <a:ext uri="{9D8B030D-6E8A-4147-A177-3AD203B41FA5}">
                      <a16:colId xmlns:a16="http://schemas.microsoft.com/office/drawing/2014/main" val="20002"/>
                    </a:ext>
                  </a:extLst>
                </a:gridCol>
                <a:gridCol w="706931">
                  <a:extLst>
                    <a:ext uri="{9D8B030D-6E8A-4147-A177-3AD203B41FA5}">
                      <a16:colId xmlns:a16="http://schemas.microsoft.com/office/drawing/2014/main" val="20003"/>
                    </a:ext>
                  </a:extLst>
                </a:gridCol>
              </a:tblGrid>
              <a:tr h="336404">
                <a:tc>
                  <a:txBody>
                    <a:bodyPr/>
                    <a:lstStyle/>
                    <a:p>
                      <a:pPr algn="ctr" fontAlgn="ctr"/>
                      <a:r>
                        <a:rPr lang="ru-RU" sz="800" b="1" i="0" u="none" strike="noStrike" dirty="0">
                          <a:solidFill>
                            <a:srgbClr val="000000"/>
                          </a:solidFill>
                          <a:effectLst/>
                          <a:latin typeface="+mn-lt"/>
                        </a:rPr>
                        <a:t>Наименование</a:t>
                      </a: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chemeClr val="tx1"/>
                          </a:solidFill>
                          <a:effectLst/>
                          <a:latin typeface="+mn-lt"/>
                        </a:rPr>
                        <a:t>Целевые показатели реализации государственной программы</a:t>
                      </a: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latin typeface="+mn-lt"/>
                        </a:rPr>
                        <a:t>2023 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latin typeface="+mn-lt"/>
                        </a:rPr>
                        <a:t>2023 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0167">
                <a:tc rowSpan="19">
                  <a:txBody>
                    <a:bodyPr/>
                    <a:lstStyle/>
                    <a:p>
                      <a:pPr algn="just" fontAlgn="ctr"/>
                      <a:r>
                        <a:rPr lang="ru-RU" sz="700" b="0" i="0" u="none" strike="noStrike" dirty="0">
                          <a:solidFill>
                            <a:srgbClr val="000000"/>
                          </a:solidFill>
                          <a:effectLst/>
                          <a:latin typeface="Arial" panose="020B0604020202020204" pitchFamily="34" charset="0"/>
                        </a:rPr>
                        <a:t>Развитие и эксплуатация ИКТ в органах государственной власти и органах местного самоуправления муниципальных образований Республики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chemeClr val="tx1"/>
                          </a:solidFill>
                          <a:effectLst/>
                          <a:latin typeface="Arial" panose="020B0604020202020204" pitchFamily="34" charset="0"/>
                        </a:rPr>
                        <a:t>Доля исходящих документов, созданных и подписанных республиканскими органами исполнительной власти Республики Татарстан, органами местного самоуправления муниципальных образований Республики Татарстан в Единой межведомственной системе электронного документооборота Республики Татарстан в электронном виде и адресованных организациям, подключенным к Единой межведомственной системе электронного документооборота Республики Татарстан, от общего количества исходящих документов, направленных при помощи Единой межведомственной системы электронного документооборота Республики Татарстан в адрес организаций, подключенных к Единой межведомственной системе электронного документооборота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92,0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Arial" panose="020B0604020202020204" pitchFamily="34" charset="0"/>
                        </a:rPr>
                        <a:t>99,0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0167">
                <a:tc vMerge="1">
                  <a:txBody>
                    <a:bodyPr/>
                    <a:lstStyle/>
                    <a:p>
                      <a:endParaRPr lang="ru-RU"/>
                    </a:p>
                  </a:txBody>
                  <a:tcPr/>
                </a:tc>
                <a:tc>
                  <a:txBody>
                    <a:bodyPr/>
                    <a:lstStyle/>
                    <a:p>
                      <a:pPr algn="just" fontAlgn="ctr"/>
                      <a:r>
                        <a:rPr lang="ru-RU" sz="700" b="0" i="0" u="none" strike="noStrike" dirty="0">
                          <a:solidFill>
                            <a:schemeClr val="tx1"/>
                          </a:solidFill>
                          <a:effectLst/>
                          <a:latin typeface="Arial" panose="020B0604020202020204" pitchFamily="34" charset="0"/>
                        </a:rPr>
                        <a:t>Доля государственных и муниципальных учреждений, сформировавших государственное (муниципальное) задание в ИАС расчета нормативного финансирования государственных и муниципальных учреждений, бюджетной потребности на содержание и предоставление услуг государственными и муниципальными учреждениями в Республике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3456329"/>
                  </a:ext>
                </a:extLst>
              </a:tr>
              <a:tr h="170167">
                <a:tc vMerge="1">
                  <a:txBody>
                    <a:bodyPr/>
                    <a:lstStyle/>
                    <a:p>
                      <a:endParaRPr lang="ru-RU"/>
                    </a:p>
                  </a:txBody>
                  <a:tcPr/>
                </a:tc>
                <a:tc>
                  <a:txBody>
                    <a:bodyPr/>
                    <a:lstStyle/>
                    <a:p>
                      <a:pPr algn="just" fontAlgn="ctr"/>
                      <a:r>
                        <a:rPr lang="ru-RU" sz="700" b="0" i="0" u="none" strike="noStrike" dirty="0">
                          <a:solidFill>
                            <a:schemeClr val="tx1"/>
                          </a:solidFill>
                          <a:effectLst/>
                          <a:latin typeface="Arial" panose="020B0604020202020204" pitchFamily="34" charset="0"/>
                        </a:rPr>
                        <a:t>Доля государственных и муниципальных служащих Республики Татарстан, чьи личные дела ведутся с использованием единой информационной системы кадрового состава государственной гражданской службы Республики Татарстан и муниципальной службы в Республике Татарстан (от общего количества государственных и муниципальных служащих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9489190"/>
                  </a:ext>
                </a:extLst>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chemeClr val="tx1"/>
                          </a:solidFill>
                          <a:effectLst/>
                          <a:latin typeface="Arial" panose="020B0604020202020204" pitchFamily="34" charset="0"/>
                        </a:rPr>
                        <a:t>Доля органов государственной власти и органов местного самоуправления муниципальных образований Республики Татарстан, подключенных к ГИС «Система планирования и контроля мероприятий в Республике Татарстан», от общего числа органов государственной власти и органов местного самоуправления муниципальных образований Республики Татарстан, подлежащих подключению,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chemeClr val="tx1"/>
                          </a:solidFill>
                          <a:effectLst/>
                          <a:latin typeface="Arial" panose="020B0604020202020204" pitchFamily="34" charset="0"/>
                        </a:rPr>
                        <a:t>Доля государственных и муниципальных учреждений, обслуживаемых в части казначейского исполнения бюджетов в рамках единого программного продукта АЦК для государственных нужд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chemeClr val="tx1"/>
                          </a:solidFill>
                          <a:effectLst/>
                          <a:latin typeface="Arial" panose="020B0604020202020204" pitchFamily="34" charset="0"/>
                        </a:rPr>
                        <a:t>Доля актов выполненных работ, предоставленных на проверку в интегрированной ИАС формирования и мониторинга исполнения государственной программы капитальных вложений и мониторинга состояния объектов капитального строительства и реконструкции,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chemeClr val="tx1"/>
                          </a:solidFill>
                          <a:effectLst/>
                          <a:latin typeface="Arial" panose="020B0604020202020204" pitchFamily="34" charset="0"/>
                        </a:rPr>
                        <a:t>Доля сведений, находящихся в распоряжении органов государственной власти и органов местного самоуправления муниципальных образований Республики Татарстан, под-лежащих представлению с использованием координат согласно распоряжению Правительства Российской Федерации от 09.02.2017 № 232-р, размещенных на </a:t>
                      </a:r>
                      <a:r>
                        <a:rPr lang="ru-RU" sz="700" b="0" i="0" u="none" strike="noStrike" dirty="0" err="1">
                          <a:solidFill>
                            <a:schemeClr val="tx1"/>
                          </a:solidFill>
                          <a:effectLst/>
                          <a:latin typeface="Arial" panose="020B0604020202020204" pitchFamily="34" charset="0"/>
                        </a:rPr>
                        <a:t>Геопортале</a:t>
                      </a:r>
                      <a:r>
                        <a:rPr lang="ru-RU" sz="700" b="0" i="0" u="none" strike="noStrike" dirty="0">
                          <a:solidFill>
                            <a:schemeClr val="tx1"/>
                          </a:solidFill>
                          <a:effectLst/>
                          <a:latin typeface="Arial" panose="020B0604020202020204" pitchFamily="34" charset="0"/>
                        </a:rPr>
                        <a:t>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chemeClr val="tx1"/>
                          </a:solidFill>
                          <a:effectLst/>
                          <a:latin typeface="Arial" panose="020B0604020202020204" pitchFamily="34" charset="0"/>
                        </a:rPr>
                        <a:t>Доля оказанной адвокатами бесплатной юридической помощи с использованием информационной системы «Бесплатная юридическая помощь» от общего количества оказанной участниками государственной системы Республики Татарстан бесплатной юридической помощи,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chemeClr val="tx1"/>
                          </a:solidFill>
                          <a:effectLst/>
                          <a:latin typeface="Arial" panose="020B0604020202020204" pitchFamily="34" charset="0"/>
                        </a:rPr>
                        <a:t>80,0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chemeClr val="tx1"/>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chemeClr val="tx1"/>
                          </a:solidFill>
                          <a:effectLst/>
                          <a:latin typeface="Arial" panose="020B0604020202020204" pitchFamily="34" charset="0"/>
                        </a:rPr>
                        <a:t>Доля отчетов, сформированных в электронном виде в ИАС «Агропромышленный комплекс Республики Татарстан», от общего числа отчетов, предусмотренных действующим законодательством,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chemeClr val="tx1"/>
                          </a:solidFill>
                          <a:effectLst/>
                          <a:latin typeface="Arial" panose="020B0604020202020204" pitchFamily="34" charset="0"/>
                        </a:rPr>
                        <a:t>Доля хозяйств в ИАС «Электронная </a:t>
                      </a:r>
                      <a:r>
                        <a:rPr lang="ru-RU" sz="700" b="0" i="0" u="none" strike="noStrike" dirty="0" err="1">
                          <a:solidFill>
                            <a:schemeClr val="tx1"/>
                          </a:solidFill>
                          <a:effectLst/>
                          <a:latin typeface="Arial" panose="020B0604020202020204" pitchFamily="34" charset="0"/>
                        </a:rPr>
                        <a:t>похозяйственная</a:t>
                      </a:r>
                      <a:r>
                        <a:rPr lang="ru-RU" sz="700" b="0" i="0" u="none" strike="noStrike" dirty="0">
                          <a:solidFill>
                            <a:schemeClr val="tx1"/>
                          </a:solidFill>
                          <a:effectLst/>
                          <a:latin typeface="Arial" panose="020B0604020202020204" pitchFamily="34" charset="0"/>
                        </a:rPr>
                        <a:t> книга» с достаточной информацией для формирования электронной </a:t>
                      </a:r>
                      <a:r>
                        <a:rPr lang="ru-RU" sz="700" b="0" i="0" u="none" strike="noStrike" dirty="0" err="1">
                          <a:solidFill>
                            <a:schemeClr val="tx1"/>
                          </a:solidFill>
                          <a:effectLst/>
                          <a:latin typeface="Arial" panose="020B0604020202020204" pitchFamily="34" charset="0"/>
                        </a:rPr>
                        <a:t>похозяйственной</a:t>
                      </a:r>
                      <a:r>
                        <a:rPr lang="ru-RU" sz="700" b="0" i="0" u="none" strike="noStrike" dirty="0">
                          <a:solidFill>
                            <a:schemeClr val="tx1"/>
                          </a:solidFill>
                          <a:effectLst/>
                          <a:latin typeface="Arial" panose="020B0604020202020204" pitchFamily="34" charset="0"/>
                        </a:rPr>
                        <a:t> книги,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chemeClr val="tx1"/>
                          </a:solidFill>
                          <a:effectLst/>
                          <a:latin typeface="Arial" panose="020B0604020202020204" pitchFamily="34" charset="0"/>
                        </a:rPr>
                        <a:t>Доля обработанных ЕИАС прогнозирования и анализа тарифов организаций топливно-энергетического комплекса и жилищно-коммунального хозяйства в Республике Татарстан отчетов, направленных в Госкомитет РТ по тарифам через систему,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chemeClr val="tx1"/>
                          </a:solidFill>
                          <a:effectLst/>
                          <a:latin typeface="Arial" panose="020B0604020202020204" pitchFamily="34" charset="0"/>
                        </a:rPr>
                        <a:t>Доля государственных и муниципальных учреждений, сдающих бюджетную отчетность посредством информационной системы бюджетного учета и отчетности для учреждений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chemeClr val="tx1"/>
                          </a:solidFill>
                          <a:effectLst/>
                          <a:latin typeface="Arial" panose="020B0604020202020204" pitchFamily="34" charset="0"/>
                        </a:rPr>
                        <a:t>Доля органов государственной власти и органов местного самоуправления Республики Татарстан, подключенных к ИАС «Социально-экономическое развитие Республики Татарстан», от общего числа подлежащих подключению,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chemeClr val="tx1"/>
                          </a:solidFill>
                          <a:effectLst/>
                          <a:latin typeface="Arial" panose="020B0604020202020204" pitchFamily="34" charset="0"/>
                        </a:rPr>
                        <a:t>Доля государственных и муниципальных учреждений, осуществляющих формирование, согласование и размещение заказов для государственных и муниципальных нужд в электронном виде,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chemeClr val="tx1"/>
                          </a:solidFill>
                          <a:effectLst/>
                          <a:latin typeface="Arial" panose="020B0604020202020204" pitchFamily="34" charset="0"/>
                        </a:rPr>
                        <a:t>Доля государственных и муниципальных учреждений Республики Татарстан, сдающих налоговую и другие виды отчетности в электронном виде,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78439">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chemeClr val="tx1"/>
                          </a:solidFill>
                          <a:effectLst/>
                          <a:latin typeface="Arial" panose="020B0604020202020204" pitchFamily="34" charset="0"/>
                        </a:rPr>
                        <a:t>Доля министерств Республики Татарстан, собирающих информацию от подведомственных организаций посредством ИАС мониторинга деятельности сети подведомственных бюджетных учреждений в социально значимых отраслях,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36876">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chemeClr val="tx1"/>
                          </a:solidFill>
                          <a:effectLst/>
                          <a:latin typeface="Arial" panose="020B0604020202020204" pitchFamily="34" charset="0"/>
                        </a:rPr>
                        <a:t>Доля протоколов о правонарушениях в области строительства, внесенных в Электронную информационную систему по автоматизации процесса контроля и надзора, осуществляемого ИГСН РТ,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7060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chemeClr val="tx1"/>
                          </a:solidFill>
                          <a:effectLst/>
                          <a:latin typeface="Arial" panose="020B0604020202020204" pitchFamily="34" charset="0"/>
                        </a:rPr>
                        <a:t>Доля государственных программ Республики Татарстан, включенных в Государственную автоматизированную систему управления целевыми программами, от общего количества утвержденных государственных программ,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72518">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chemeClr val="tx1"/>
                          </a:solidFill>
                          <a:effectLst/>
                          <a:latin typeface="Arial" panose="020B0604020202020204" pitchFamily="34" charset="0"/>
                        </a:rPr>
                        <a:t>Доля паспортизированных сельскохозяйственных полей Республики Татарстан от общего количества сельскохозяйственных полей,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10" name="Скругленный прямоугольник 9"/>
          <p:cNvSpPr/>
          <p:nvPr/>
        </p:nvSpPr>
        <p:spPr>
          <a:xfrm>
            <a:off x="529709" y="59139"/>
            <a:ext cx="8091777"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t"/>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Республика Татарстан </a:t>
            </a:r>
          </a:p>
          <a:p>
            <a:pPr algn="ctr" fontAlgn="t"/>
            <a:r>
              <a:rPr lang="ru-RU" sz="1400" b="1" dirty="0"/>
              <a:t>«Цифровой Татарстан» </a:t>
            </a:r>
            <a:r>
              <a:rPr lang="ru-RU" altLang="ru-RU" sz="1400" b="1" dirty="0">
                <a:ea typeface="Calibri" panose="020F0502020204030204" pitchFamily="34" charset="0"/>
                <a:cs typeface="Times New Roman" panose="02020603050405020304" pitchFamily="18" charset="0"/>
              </a:rPr>
              <a:t>(продолжение)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6762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974275690"/>
              </p:ext>
            </p:extLst>
          </p:nvPr>
        </p:nvGraphicFramePr>
        <p:xfrm>
          <a:off x="560172" y="837564"/>
          <a:ext cx="8306960" cy="5377656"/>
        </p:xfrm>
        <a:graphic>
          <a:graphicData uri="http://schemas.openxmlformats.org/drawingml/2006/table">
            <a:tbl>
              <a:tblPr>
                <a:tableStyleId>{5C22544A-7EE6-4342-B048-85BDC9FD1C3A}</a:tableStyleId>
              </a:tblPr>
              <a:tblGrid>
                <a:gridCol w="1771137">
                  <a:extLst>
                    <a:ext uri="{9D8B030D-6E8A-4147-A177-3AD203B41FA5}">
                      <a16:colId xmlns:a16="http://schemas.microsoft.com/office/drawing/2014/main" val="20000"/>
                    </a:ext>
                  </a:extLst>
                </a:gridCol>
                <a:gridCol w="5123393">
                  <a:extLst>
                    <a:ext uri="{9D8B030D-6E8A-4147-A177-3AD203B41FA5}">
                      <a16:colId xmlns:a16="http://schemas.microsoft.com/office/drawing/2014/main" val="20001"/>
                    </a:ext>
                  </a:extLst>
                </a:gridCol>
                <a:gridCol w="683879">
                  <a:extLst>
                    <a:ext uri="{9D8B030D-6E8A-4147-A177-3AD203B41FA5}">
                      <a16:colId xmlns:a16="http://schemas.microsoft.com/office/drawing/2014/main" val="20002"/>
                    </a:ext>
                  </a:extLst>
                </a:gridCol>
                <a:gridCol w="728551">
                  <a:extLst>
                    <a:ext uri="{9D8B030D-6E8A-4147-A177-3AD203B41FA5}">
                      <a16:colId xmlns:a16="http://schemas.microsoft.com/office/drawing/2014/main" val="20003"/>
                    </a:ext>
                  </a:extLst>
                </a:gridCol>
              </a:tblGrid>
              <a:tr h="336404">
                <a:tc>
                  <a:txBody>
                    <a:bodyPr/>
                    <a:lstStyle/>
                    <a:p>
                      <a:pPr algn="ctr" fontAlgn="ctr"/>
                      <a:r>
                        <a:rPr lang="ru-RU" sz="800" b="1" i="0" u="none" strike="noStrike" dirty="0">
                          <a:solidFill>
                            <a:srgbClr val="000000"/>
                          </a:solidFill>
                          <a:effectLst/>
                          <a:latin typeface="+mn-lt"/>
                        </a:rPr>
                        <a:t>Наименование</a:t>
                      </a: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chemeClr val="tx1"/>
                          </a:solidFill>
                          <a:effectLst/>
                          <a:latin typeface="+mn-lt"/>
                        </a:rPr>
                        <a:t>Целевые показатели реализации государственной программы</a:t>
                      </a: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latin typeface="+mn-lt"/>
                        </a:rPr>
                        <a:t>2023 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latin typeface="+mn-lt"/>
                        </a:rPr>
                        <a:t>2023 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0167">
                <a:tc rowSpan="2">
                  <a:txBody>
                    <a:bodyPr/>
                    <a:lstStyle/>
                    <a:p>
                      <a:pPr algn="just" fontAlgn="ctr"/>
                      <a:r>
                        <a:rPr lang="ru-RU" sz="800" b="0" i="0" u="none" strike="noStrike" dirty="0">
                          <a:solidFill>
                            <a:srgbClr val="000000"/>
                          </a:solidFill>
                          <a:effectLst/>
                          <a:latin typeface="Arial" panose="020B0604020202020204" pitchFamily="34" charset="0"/>
                        </a:rPr>
                        <a:t>Автоматизация приоритетных видов регионального государственного контроля (надзора) в целях риск-ориентированного подхода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rgbClr val="000000"/>
                          </a:solidFill>
                          <a:effectLst/>
                          <a:latin typeface="Arial" panose="020B0604020202020204" pitchFamily="34" charset="0"/>
                        </a:rPr>
                        <a:t>Обеспечение взаимодействия контрольных (надзорных) органов с гражданами и юридическими лицами при информационном взаимодействии информационных систем государственного контроля (надзора) посредством федеральной государственной информационной системы «Единый портал государственных и муниципальных услуг (функций) и (или) Портала государственных и муниципальных услуг</a:t>
                      </a:r>
                      <a:r>
                        <a:rPr lang="ru-RU" sz="700" b="0" i="0" u="none" strike="noStrike" baseline="0" dirty="0">
                          <a:solidFill>
                            <a:srgbClr val="000000"/>
                          </a:solidFill>
                          <a:effectLst/>
                          <a:latin typeface="Arial" panose="020B0604020202020204" pitchFamily="34" charset="0"/>
                        </a:rPr>
                        <a:t> Республики Татарстан, да/нет</a:t>
                      </a:r>
                      <a:endParaRPr lang="ru-RU" sz="7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да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да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0167">
                <a:tc vMerge="1">
                  <a:txBody>
                    <a:bodyPr/>
                    <a:lstStyle/>
                    <a:p>
                      <a:pPr algn="just" fontAlgn="ctr"/>
                      <a:endParaRPr lang="ru-RU" sz="8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rgbClr val="000000"/>
                          </a:solidFill>
                          <a:effectLst/>
                          <a:latin typeface="Arial" panose="020B0604020202020204" pitchFamily="34" charset="0"/>
                        </a:rPr>
                        <a:t>Доля</a:t>
                      </a:r>
                      <a:r>
                        <a:rPr lang="ru-RU" sz="700" b="0" i="0" u="none" strike="noStrike" baseline="0" dirty="0">
                          <a:solidFill>
                            <a:srgbClr val="000000"/>
                          </a:solidFill>
                          <a:effectLst/>
                          <a:latin typeface="Arial" panose="020B0604020202020204" pitchFamily="34" charset="0"/>
                        </a:rPr>
                        <a:t> контрольных (надзорных) мероприятий, проводимых органами контроля (надзора) с использованием дистанционных методов, процентов</a:t>
                      </a:r>
                      <a:endParaRPr lang="ru-RU" sz="7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20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20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3396021"/>
                  </a:ext>
                </a:extLst>
              </a:tr>
              <a:tr h="170167">
                <a:tc rowSpan="2">
                  <a:txBody>
                    <a:bodyPr/>
                    <a:lstStyle/>
                    <a:p>
                      <a:pPr algn="just" fontAlgn="ctr"/>
                      <a:r>
                        <a:rPr lang="ru-RU" sz="800" b="0" i="0" u="none" strike="noStrike" dirty="0">
                          <a:solidFill>
                            <a:srgbClr val="000000"/>
                          </a:solidFill>
                          <a:effectLst/>
                          <a:latin typeface="Arial" panose="020B0604020202020204" pitchFamily="34" charset="0"/>
                        </a:rPr>
                        <a:t>Развитие и поддержка  ЕГИС «ГЛОНАСС+112»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rgbClr val="000000"/>
                          </a:solidFill>
                          <a:effectLst/>
                          <a:latin typeface="Arial" panose="020B0604020202020204" pitchFamily="34" charset="0"/>
                        </a:rPr>
                        <a:t>Доля муниципальных образований Республики Татарстан, в которых развернута система обеспечения вызовов экстренно-оперативных служб по единому номеру «112» на базе Единой государственной информационной службы «ГЛОНАСС+112», от общего количества муниципальных образований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rgbClr val="000000"/>
                          </a:solidFill>
                          <a:effectLst/>
                          <a:latin typeface="Arial" panose="020B0604020202020204" pitchFamily="34" charset="0"/>
                        </a:rPr>
                        <a:t>Количество подключенных к Единой государственной информационной системе «ГЛОНАСС+112» отдельных видов транспортных средств, перечень которых определен постановлением Кабинета Министров Республики Татарстан от 22.09.2010 № 754 "О единой системе мониторинга отдельных видов транспортных средств в Республике Татарстан на основе единой государственной информационной системы «ГЛОНАСС +112»" (за исключением речных пассажирских и грузовых судов внутреннего водного транспорта Республики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6 700,0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7 221,0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0167">
                <a:tc>
                  <a:txBody>
                    <a:bodyPr/>
                    <a:lstStyle/>
                    <a:p>
                      <a:pPr algn="just" fontAlgn="ctr"/>
                      <a:r>
                        <a:rPr lang="ru-RU" sz="800" b="0" i="0" u="none" strike="noStrike" dirty="0">
                          <a:solidFill>
                            <a:srgbClr val="000000"/>
                          </a:solidFill>
                          <a:effectLst/>
                          <a:latin typeface="Arial" panose="020B0604020202020204" pitchFamily="34" charset="0"/>
                        </a:rPr>
                        <a:t>Обеспечение видеонаблюдения и </a:t>
                      </a:r>
                      <a:r>
                        <a:rPr lang="ru-RU" sz="800" b="0" i="0" u="none" strike="noStrike" dirty="0" err="1">
                          <a:solidFill>
                            <a:srgbClr val="000000"/>
                          </a:solidFill>
                          <a:effectLst/>
                          <a:latin typeface="Arial" panose="020B0604020202020204" pitchFamily="34" charset="0"/>
                        </a:rPr>
                        <a:t>видеоаналитики</a:t>
                      </a:r>
                      <a:r>
                        <a:rPr lang="ru-RU" sz="800" b="0" i="0" u="none" strike="noStrike" dirty="0">
                          <a:solidFill>
                            <a:srgbClr val="000000"/>
                          </a:solidFill>
                          <a:effectLst/>
                          <a:latin typeface="Arial" panose="020B0604020202020204" pitchFamily="34" charset="0"/>
                        </a:rPr>
                        <a:t> на территории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Количество обслуживаемых видеокамер систем городского видеомониторинга муниципальных образований Республики Татарстан,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1 324,0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1</a:t>
                      </a:r>
                      <a:r>
                        <a:rPr lang="ru-RU" sz="700" b="0" i="0" u="none" strike="noStrike" baseline="0" dirty="0">
                          <a:solidFill>
                            <a:srgbClr val="000000"/>
                          </a:solidFill>
                          <a:effectLst/>
                          <a:latin typeface="Arial" panose="020B0604020202020204" pitchFamily="34" charset="0"/>
                        </a:rPr>
                        <a:t> 493,0</a:t>
                      </a:r>
                      <a:endParaRPr lang="ru-RU" sz="7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0167">
                <a:tc>
                  <a:txBody>
                    <a:bodyPr/>
                    <a:lstStyle/>
                    <a:p>
                      <a:pPr algn="just" fontAlgn="ctr"/>
                      <a:r>
                        <a:rPr lang="ru-RU" sz="800" b="0" i="0" u="none" strike="noStrike" dirty="0">
                          <a:solidFill>
                            <a:srgbClr val="000000"/>
                          </a:solidFill>
                          <a:effectLst/>
                          <a:latin typeface="Arial" panose="020B0604020202020204" pitchFamily="34" charset="0"/>
                        </a:rPr>
                        <a:t>Задача подпрограммы – Повышение надежности и защиты</a:t>
                      </a:r>
                      <a:r>
                        <a:rPr lang="ru-RU" sz="800" b="0" i="0" u="none" strike="noStrike" baseline="0" dirty="0">
                          <a:solidFill>
                            <a:srgbClr val="000000"/>
                          </a:solidFill>
                          <a:effectLst/>
                          <a:latin typeface="Arial" panose="020B0604020202020204" pitchFamily="34" charset="0"/>
                        </a:rPr>
                        <a:t> государственных информационных систем и сервисов</a:t>
                      </a:r>
                      <a:endParaRPr lang="ru-RU" sz="8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Количество фактов неправомерного доступа к информации, хранимой и обрабатываемой в государственных информационных ресурсах, повлекших временную блокировку государственных ресурсов,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chemeClr val="tx1"/>
                          </a:solidFill>
                          <a:effectLst/>
                          <a:latin typeface="Arial" panose="020B0604020202020204" pitchFamily="34" charset="0"/>
                        </a:rPr>
                        <a:t>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chemeClr val="tx1"/>
                          </a:solidFill>
                          <a:effectLst/>
                          <a:latin typeface="Arial" panose="020B0604020202020204" pitchFamily="34" charset="0"/>
                        </a:rPr>
                        <a:t>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70167">
                <a:tc>
                  <a:txBody>
                    <a:bodyPr/>
                    <a:lstStyle/>
                    <a:p>
                      <a:pPr algn="just" fontAlgn="ctr"/>
                      <a:r>
                        <a:rPr lang="ru-RU" sz="700" b="0" i="0" u="none" strike="noStrike" dirty="0">
                          <a:solidFill>
                            <a:srgbClr val="000000"/>
                          </a:solidFill>
                          <a:effectLst/>
                          <a:latin typeface="Arial" panose="020B0604020202020204" pitchFamily="34" charset="0"/>
                        </a:rPr>
                        <a:t>Повышение квалификации и профессиональная переподготовка сотрудников органов государственной власти и органов местного самоуправления муниципальных образований Республики Татарстан, ответственных за обеспечение информационной безопасности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rgbClr val="000000"/>
                          </a:solidFill>
                          <a:effectLst/>
                          <a:latin typeface="Arial" panose="020B0604020202020204" pitchFamily="34" charset="0"/>
                        </a:rPr>
                        <a:t>Количество сотрудников органов государственной власти Республики Татарстан, ответственных за обеспечение информационной безопасности, прошедших профессиональную переподготовку по специальности «Информационная безопасность»,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10,0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10,0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63899">
                <a:tc rowSpan="2">
                  <a:txBody>
                    <a:bodyPr/>
                    <a:lstStyle/>
                    <a:p>
                      <a:pPr algn="just" fontAlgn="ctr"/>
                      <a:r>
                        <a:rPr lang="ru-RU" sz="800" b="0" i="0" u="none" strike="noStrike" dirty="0">
                          <a:solidFill>
                            <a:srgbClr val="000000"/>
                          </a:solidFill>
                          <a:effectLst/>
                          <a:latin typeface="Arial" panose="020B0604020202020204" pitchFamily="34" charset="0"/>
                        </a:rPr>
                        <a:t>Лицензирование программного обеспечения в органах государственной и муниципальной власти Республики Татарстан, и их подведомственных учреждениях</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rgbClr val="000000"/>
                          </a:solidFill>
                          <a:effectLst/>
                          <a:latin typeface="Arial" panose="020B0604020202020204" pitchFamily="34" charset="0"/>
                        </a:rPr>
                        <a:t>Количество лицензированных автоматизированных рабочих мест органов государственной власти Республики Татарстан,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5 700,0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5 700,0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00" b="0" i="0" u="none" strike="noStrike" dirty="0">
                          <a:solidFill>
                            <a:srgbClr val="000000"/>
                          </a:solidFill>
                          <a:effectLst/>
                          <a:latin typeface="Arial" panose="020B0604020202020204" pitchFamily="34" charset="0"/>
                        </a:rPr>
                        <a:t>Количество автоматизированных рабочих мест органов государственной власти Республики Татарстан, обеспеченных антивирусной защитой,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9 000,0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rPr>
                        <a:t>9 000,0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70167">
                <a:tc gridSpan="4">
                  <a:txBody>
                    <a:bodyPr/>
                    <a:lstStyle/>
                    <a:p>
                      <a:pPr algn="l" fontAlgn="ctr"/>
                      <a:r>
                        <a:rPr lang="ru-RU" sz="800" b="0" i="0" u="none" strike="noStrike" dirty="0">
                          <a:solidFill>
                            <a:srgbClr val="000000"/>
                          </a:solidFill>
                          <a:effectLst/>
                          <a:latin typeface="Arial" panose="020B0604020202020204" pitchFamily="34" charset="0"/>
                        </a:rPr>
                        <a:t>Цель подпрограммы – Обеспечение качественными и доступными</a:t>
                      </a:r>
                      <a:r>
                        <a:rPr lang="ru-RU" sz="800" b="0" i="0" u="none" strike="noStrike" baseline="0" dirty="0">
                          <a:solidFill>
                            <a:srgbClr val="000000"/>
                          </a:solidFill>
                          <a:effectLst/>
                          <a:latin typeface="Arial" panose="020B0604020202020204" pitchFamily="34" charset="0"/>
                        </a:rPr>
                        <a:t> услугами связи и доступа с помощью сети «Интернет», в том числе универсальными услугами связи</a:t>
                      </a:r>
                      <a:endParaRPr lang="ru-RU" sz="8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70167">
                <a:tc>
                  <a:txBody>
                    <a:bodyPr/>
                    <a:lstStyle/>
                    <a:p>
                      <a:pPr algn="l" fontAlgn="ctr"/>
                      <a:r>
                        <a:rPr lang="ru-RU" sz="800" b="0" i="0" u="none" strike="noStrike" dirty="0">
                          <a:solidFill>
                            <a:srgbClr val="000000"/>
                          </a:solidFill>
                          <a:effectLst/>
                          <a:latin typeface="Arial" panose="020B0604020202020204" pitchFamily="34" charset="0"/>
                        </a:rPr>
                        <a:t>Задача подпрограммы – Обеспечение</a:t>
                      </a:r>
                      <a:r>
                        <a:rPr lang="ru-RU" sz="800" b="0" i="0" u="none" strike="noStrike" baseline="0" dirty="0">
                          <a:solidFill>
                            <a:srgbClr val="000000"/>
                          </a:solidFill>
                          <a:effectLst/>
                          <a:latin typeface="Arial" panose="020B0604020202020204" pitchFamily="34" charset="0"/>
                        </a:rPr>
                        <a:t> доступности телекоммуникационных услуг для граждан и организаций, оказываемых на основе информационно-телекоммуникационной инфраструктуры</a:t>
                      </a:r>
                      <a:endParaRPr lang="ru-RU" sz="8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rgbClr val="FFC000"/>
                        </a:solidFil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endParaRPr lang="ru-RU" sz="770" b="0" i="0" u="none" strike="noStrike" dirty="0">
                        <a:solidFill>
                          <a:srgbClr val="FFC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endParaRPr lang="ru-RU" sz="770" b="0" i="0" u="none" strike="noStrike" dirty="0">
                        <a:solidFill>
                          <a:srgbClr val="FFC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10" name="Скругленный прямоугольник 9"/>
          <p:cNvSpPr/>
          <p:nvPr/>
        </p:nvSpPr>
        <p:spPr>
          <a:xfrm>
            <a:off x="560172" y="166230"/>
            <a:ext cx="8091287"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t"/>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Республика Татарстан </a:t>
            </a:r>
          </a:p>
          <a:p>
            <a:pPr algn="ctr" fontAlgn="t"/>
            <a:r>
              <a:rPr lang="ru-RU" sz="1400" b="1" dirty="0"/>
              <a:t>«Цифровой Татарстан» </a:t>
            </a:r>
            <a:r>
              <a:rPr lang="ru-RU" altLang="ru-RU" sz="1400" b="1" dirty="0">
                <a:ea typeface="Calibri" panose="020F0502020204030204" pitchFamily="34" charset="0"/>
                <a:cs typeface="Times New Roman" panose="02020603050405020304" pitchFamily="18" charset="0"/>
              </a:rPr>
              <a:t>(продолжение)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0278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215943"/>
            <a:ext cx="8088112" cy="411161"/>
          </a:xfrm>
        </p:spPr>
        <p:txBody>
          <a:bodyPr>
            <a:normAutofit fontScale="55000" lnSpcReduction="20000"/>
          </a:bodyPr>
          <a:lstStyle/>
          <a:p>
            <a:r>
              <a:rPr lang="ru-RU" dirty="0"/>
              <a:t>Бюджетная политика Республики Татарстан в 2023 году была направлена на:</a:t>
            </a:r>
          </a:p>
          <a:p>
            <a:endParaRPr lang="ru-RU" dirty="0"/>
          </a:p>
        </p:txBody>
      </p:sp>
      <p:sp>
        <p:nvSpPr>
          <p:cNvPr id="4" name="Прямоугольник 3"/>
          <p:cNvSpPr/>
          <p:nvPr/>
        </p:nvSpPr>
        <p:spPr>
          <a:xfrm>
            <a:off x="483132" y="481813"/>
            <a:ext cx="8524875" cy="6084807"/>
          </a:xfrm>
          <a:prstGeom prst="rect">
            <a:avLst/>
          </a:prstGeom>
          <a:solidFill>
            <a:schemeClr val="lt1">
              <a:alpha val="27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lgn="just">
              <a:lnSpc>
                <a:spcPct val="115000"/>
              </a:lnSpc>
              <a:spcAft>
                <a:spcPts val="200"/>
              </a:spcAft>
              <a:buFont typeface="Wingdings" panose="05000000000000000000" pitchFamily="2" charset="2"/>
              <a:buChar char="Ø"/>
              <a:tabLst>
                <a:tab pos="85725" algn="l"/>
              </a:tabLst>
            </a:pPr>
            <a:r>
              <a:rPr lang="ru-RU" sz="850" dirty="0">
                <a:ea typeface="Calibri" panose="020F0502020204030204" pitchFamily="34" charset="0"/>
                <a:cs typeface="Times New Roman" panose="02020603050405020304" pitchFamily="18" charset="0"/>
              </a:rPr>
              <a:t>достижение национальных целей развития, установленных Указом Президента Российской Федерации от 21 июля 2020 года № 474 «О национальных целях развития Российской Федерации на период до 2030 года»;</a:t>
            </a:r>
          </a:p>
          <a:p>
            <a:pPr marL="171450" indent="-171450" algn="just">
              <a:lnSpc>
                <a:spcPct val="115000"/>
              </a:lnSpc>
              <a:spcAft>
                <a:spcPts val="200"/>
              </a:spcAft>
              <a:buFont typeface="Wingdings" panose="05000000000000000000" pitchFamily="2" charset="2"/>
              <a:buChar char="Ø"/>
              <a:tabLst>
                <a:tab pos="180975" algn="l"/>
              </a:tabLst>
            </a:pPr>
            <a:r>
              <a:rPr lang="ru-RU" sz="850" dirty="0">
                <a:ea typeface="Calibri" panose="020F0502020204030204" pitchFamily="34" charset="0"/>
                <a:cs typeface="Times New Roman" panose="02020603050405020304" pitchFamily="18" charset="0"/>
              </a:rPr>
              <a:t>реализацию региональных проектов в рамках национальных (федеральных) проектов с достижением установленных индикаторов оценки эффективности их реализации;</a:t>
            </a:r>
          </a:p>
          <a:p>
            <a:pPr marL="171450" indent="-171450" algn="just">
              <a:lnSpc>
                <a:spcPct val="115000"/>
              </a:lnSpc>
              <a:spcAft>
                <a:spcPts val="200"/>
              </a:spcAft>
              <a:buFont typeface="Wingdings" panose="05000000000000000000" pitchFamily="2" charset="2"/>
              <a:buChar char="Ø"/>
              <a:tabLst>
                <a:tab pos="180975" algn="l"/>
              </a:tabLst>
            </a:pPr>
            <a:r>
              <a:rPr lang="ru-RU" sz="850" dirty="0">
                <a:ea typeface="Calibri" panose="020F0502020204030204" pitchFamily="34" charset="0"/>
                <a:cs typeface="Times New Roman" panose="02020603050405020304" pitchFamily="18" charset="0"/>
              </a:rPr>
              <a:t>обеспечение достижения целевых показателей по заработной плате отдельных категорий работников бюджетной сферы, установленных Указом Президента Российской Федерации от 7 мая 2012 года № 597 «О мероприятиях по реализации государственной социальной политики»;</a:t>
            </a:r>
          </a:p>
          <a:p>
            <a:pPr marL="171450" indent="-171450" algn="just">
              <a:lnSpc>
                <a:spcPct val="115000"/>
              </a:lnSpc>
              <a:spcAft>
                <a:spcPts val="200"/>
              </a:spcAft>
              <a:buFont typeface="Wingdings" panose="05000000000000000000" pitchFamily="2" charset="2"/>
              <a:buChar char="Ø"/>
              <a:tabLst>
                <a:tab pos="180975" algn="l"/>
              </a:tabLst>
            </a:pPr>
            <a:r>
              <a:rPr lang="ru-RU" sz="850" dirty="0">
                <a:ea typeface="Calibri" panose="020F0502020204030204" pitchFamily="34" charset="0"/>
                <a:cs typeface="Times New Roman" panose="02020603050405020304" pitchFamily="18" charset="0"/>
              </a:rPr>
              <a:t>обеспечение своевременного и в полном объеме увеличения заработной платы работникам бюджетной сферы в меру повышения минимального размера оплаты труда;</a:t>
            </a:r>
          </a:p>
          <a:p>
            <a:pPr marL="171450" indent="-171450" algn="just">
              <a:lnSpc>
                <a:spcPct val="115000"/>
              </a:lnSpc>
              <a:spcAft>
                <a:spcPts val="200"/>
              </a:spcAft>
              <a:buFont typeface="Wingdings" panose="05000000000000000000" pitchFamily="2" charset="2"/>
              <a:buChar char="Ø"/>
              <a:tabLst>
                <a:tab pos="180975" algn="l"/>
              </a:tabLst>
            </a:pPr>
            <a:r>
              <a:rPr lang="ru-RU" sz="850" dirty="0">
                <a:ea typeface="Calibri" panose="020F0502020204030204" pitchFamily="34" charset="0"/>
                <a:cs typeface="Times New Roman" panose="02020603050405020304" pitchFamily="18" charset="0"/>
              </a:rPr>
              <a:t>обеспечение исполнения всех ранее принятых социальных обязательств республики;</a:t>
            </a:r>
          </a:p>
          <a:p>
            <a:pPr marL="171450" indent="-171450" algn="just">
              <a:lnSpc>
                <a:spcPct val="115000"/>
              </a:lnSpc>
              <a:spcAft>
                <a:spcPts val="200"/>
              </a:spcAft>
              <a:buFont typeface="Wingdings" panose="05000000000000000000" pitchFamily="2" charset="2"/>
              <a:buChar char="Ø"/>
              <a:tabLst>
                <a:tab pos="180975" algn="l"/>
              </a:tabLst>
            </a:pPr>
            <a:r>
              <a:rPr lang="ru-RU" sz="850" dirty="0">
                <a:ea typeface="Calibri" panose="020F0502020204030204" pitchFamily="34" charset="0"/>
                <a:cs typeface="Times New Roman" panose="02020603050405020304" pitchFamily="18" charset="0"/>
              </a:rPr>
              <a:t>оказание социальной поддержки населению с низким уровнем доходов, семьям с детьми;</a:t>
            </a:r>
          </a:p>
          <a:p>
            <a:pPr marL="171450" indent="-171450" algn="just">
              <a:lnSpc>
                <a:spcPct val="115000"/>
              </a:lnSpc>
              <a:spcAft>
                <a:spcPts val="200"/>
              </a:spcAft>
              <a:buFont typeface="Wingdings" panose="05000000000000000000" pitchFamily="2" charset="2"/>
              <a:buChar char="Ø"/>
              <a:tabLst>
                <a:tab pos="180975" algn="l"/>
              </a:tabLst>
            </a:pPr>
            <a:r>
              <a:rPr lang="ru-RU" sz="850" dirty="0">
                <a:ea typeface="Calibri" panose="020F0502020204030204" pitchFamily="34" charset="0"/>
                <a:cs typeface="Times New Roman" panose="02020603050405020304" pitchFamily="18" charset="0"/>
              </a:rPr>
              <a:t>повышение адресности предоставления социальной помощи в части оказания государственной поддержки объективно нуждающимся гражданам;</a:t>
            </a:r>
          </a:p>
          <a:p>
            <a:pPr marL="171450" indent="-171450" algn="just">
              <a:lnSpc>
                <a:spcPct val="115000"/>
              </a:lnSpc>
              <a:spcAft>
                <a:spcPts val="200"/>
              </a:spcAft>
              <a:buFont typeface="Wingdings" panose="05000000000000000000" pitchFamily="2" charset="2"/>
              <a:buChar char="Ø"/>
              <a:tabLst>
                <a:tab pos="180975" algn="l"/>
              </a:tabLst>
            </a:pPr>
            <a:r>
              <a:rPr lang="ru-RU" sz="850" dirty="0">
                <a:ea typeface="Calibri" panose="020F0502020204030204" pitchFamily="34" charset="0"/>
                <a:cs typeface="Times New Roman" panose="02020603050405020304" pitchFamily="18" charset="0"/>
              </a:rPr>
              <a:t>безусловное соблюдение подхода, в соответствии с которым не допускается принятие решений, приводящих к увеличению расходных обязательств при отсутствии объективной возможности обеспечения их финансирования;</a:t>
            </a:r>
          </a:p>
          <a:p>
            <a:pPr marL="171450" indent="-171450" algn="just">
              <a:lnSpc>
                <a:spcPct val="115000"/>
              </a:lnSpc>
              <a:spcAft>
                <a:spcPts val="200"/>
              </a:spcAft>
              <a:buFont typeface="Wingdings" panose="05000000000000000000" pitchFamily="2" charset="2"/>
              <a:buChar char="Ø"/>
              <a:tabLst>
                <a:tab pos="180975" algn="l"/>
              </a:tabLst>
            </a:pPr>
            <a:r>
              <a:rPr lang="ru-RU" sz="850" dirty="0">
                <a:ea typeface="Calibri" panose="020F0502020204030204" pitchFamily="34" charset="0"/>
                <a:cs typeface="Times New Roman" panose="02020603050405020304" pitchFamily="18" charset="0"/>
              </a:rPr>
              <a:t>продолжение осуществления мероприятий по обеспечению эффективности бюджетных расходов;</a:t>
            </a:r>
          </a:p>
          <a:p>
            <a:pPr marL="171450" indent="-171450" algn="just">
              <a:lnSpc>
                <a:spcPct val="115000"/>
              </a:lnSpc>
              <a:spcAft>
                <a:spcPts val="200"/>
              </a:spcAft>
              <a:buFont typeface="Wingdings" panose="05000000000000000000" pitchFamily="2" charset="2"/>
              <a:buChar char="Ø"/>
              <a:tabLst>
                <a:tab pos="180975" algn="l"/>
              </a:tabLst>
            </a:pPr>
            <a:r>
              <a:rPr lang="ru-RU" sz="850" dirty="0">
                <a:ea typeface="Calibri" panose="020F0502020204030204" pitchFamily="34" charset="0"/>
                <a:cs typeface="Times New Roman" panose="02020603050405020304" pitchFamily="18" charset="0"/>
              </a:rPr>
              <a:t>поиск резервов в процессе формирования и исполнения расходной части бюджета;</a:t>
            </a:r>
          </a:p>
          <a:p>
            <a:pPr marL="171450" indent="-171450" algn="just">
              <a:lnSpc>
                <a:spcPct val="115000"/>
              </a:lnSpc>
              <a:spcAft>
                <a:spcPts val="200"/>
              </a:spcAft>
              <a:buFont typeface="Wingdings" panose="05000000000000000000" pitchFamily="2" charset="2"/>
              <a:buChar char="Ø"/>
              <a:tabLst>
                <a:tab pos="180975" algn="l"/>
              </a:tabLst>
            </a:pPr>
            <a:r>
              <a:rPr lang="ru-RU" sz="850" dirty="0">
                <a:ea typeface="Calibri" panose="020F0502020204030204" pitchFamily="34" charset="0"/>
                <a:cs typeface="Times New Roman" panose="02020603050405020304" pitchFamily="18" charset="0"/>
              </a:rPr>
              <a:t>максимально полное обеспечение расходов, которые были признаны необходимыми и целесообразными;</a:t>
            </a:r>
          </a:p>
          <a:p>
            <a:pPr marL="171450" indent="-171450" algn="just">
              <a:lnSpc>
                <a:spcPct val="115000"/>
              </a:lnSpc>
              <a:spcAft>
                <a:spcPts val="200"/>
              </a:spcAft>
              <a:buFont typeface="Wingdings" panose="05000000000000000000" pitchFamily="2" charset="2"/>
              <a:buChar char="Ø"/>
              <a:tabLst>
                <a:tab pos="180975" algn="l"/>
              </a:tabLst>
            </a:pPr>
            <a:r>
              <a:rPr lang="ru-RU" sz="850" dirty="0">
                <a:ea typeface="Calibri" panose="020F0502020204030204" pitchFamily="34" charset="0"/>
                <a:cs typeface="Times New Roman" panose="02020603050405020304" pitchFamily="18" charset="0"/>
              </a:rPr>
              <a:t>поддержание оптимального соотношения текущих расходов и расходов капитального характера;</a:t>
            </a:r>
          </a:p>
          <a:p>
            <a:pPr marL="171450" indent="-171450" algn="just">
              <a:lnSpc>
                <a:spcPct val="115000"/>
              </a:lnSpc>
              <a:spcAft>
                <a:spcPts val="200"/>
              </a:spcAft>
              <a:buFont typeface="Wingdings" panose="05000000000000000000" pitchFamily="2" charset="2"/>
              <a:buChar char="Ø"/>
              <a:tabLst>
                <a:tab pos="180975" algn="l"/>
              </a:tabLst>
            </a:pPr>
            <a:r>
              <a:rPr lang="ru-RU" sz="850" dirty="0">
                <a:ea typeface="Calibri" panose="020F0502020204030204" pitchFamily="34" charset="0"/>
                <a:cs typeface="Times New Roman" panose="02020603050405020304" pitchFamily="18" charset="0"/>
              </a:rPr>
              <a:t>поддержание готовности к оперативному проведению широкомасштабных мероприятий по оптимизации расходов с учетом неопределенности экономической ситуации;</a:t>
            </a:r>
          </a:p>
          <a:p>
            <a:pPr marL="171450" indent="-171450" algn="just">
              <a:lnSpc>
                <a:spcPct val="115000"/>
              </a:lnSpc>
              <a:spcAft>
                <a:spcPts val="200"/>
              </a:spcAft>
              <a:buFont typeface="Wingdings" panose="05000000000000000000" pitchFamily="2" charset="2"/>
              <a:buChar char="Ø"/>
              <a:tabLst>
                <a:tab pos="180975" algn="l"/>
              </a:tabLst>
            </a:pPr>
            <a:r>
              <a:rPr lang="ru-RU" sz="850" dirty="0">
                <a:ea typeface="Calibri" panose="020F0502020204030204" pitchFamily="34" charset="0"/>
                <a:cs typeface="Times New Roman" panose="02020603050405020304" pitchFamily="18" charset="0"/>
              </a:rPr>
              <a:t>формирование бюджета на основе государственных программ с учетом контроля эффективности их реализации;</a:t>
            </a:r>
          </a:p>
          <a:p>
            <a:pPr marL="171450" indent="-171450" algn="just">
              <a:lnSpc>
                <a:spcPct val="115000"/>
              </a:lnSpc>
              <a:spcAft>
                <a:spcPts val="200"/>
              </a:spcAft>
              <a:buFont typeface="Wingdings" panose="05000000000000000000" pitchFamily="2" charset="2"/>
              <a:buChar char="Ø"/>
              <a:tabLst>
                <a:tab pos="180975" algn="l"/>
              </a:tabLst>
            </a:pPr>
            <a:r>
              <a:rPr lang="ru-RU" sz="850" dirty="0">
                <a:ea typeface="Calibri" panose="020F0502020204030204" pitchFamily="34" charset="0"/>
                <a:cs typeface="Times New Roman" panose="02020603050405020304" pitchFamily="18" charset="0"/>
              </a:rPr>
              <a:t>обеспечение открытости и прозрачности бюджета, формирование «Бюджета для граждан», размещение необходимой информации на едином портале бюджетной системы;</a:t>
            </a:r>
          </a:p>
          <a:p>
            <a:pPr marL="171450" indent="-171450" algn="just">
              <a:lnSpc>
                <a:spcPct val="115000"/>
              </a:lnSpc>
              <a:spcAft>
                <a:spcPts val="200"/>
              </a:spcAft>
              <a:buFont typeface="Wingdings" panose="05000000000000000000" pitchFamily="2" charset="2"/>
              <a:buChar char="Ø"/>
              <a:tabLst>
                <a:tab pos="180975" algn="l"/>
              </a:tabLst>
            </a:pPr>
            <a:r>
              <a:rPr lang="ru-RU" sz="850" dirty="0">
                <a:ea typeface="Calibri" panose="020F0502020204030204" pitchFamily="34" charset="0"/>
                <a:cs typeface="Times New Roman" panose="02020603050405020304" pitchFamily="18" charset="0"/>
              </a:rPr>
              <a:t>выстраивание процессов цифровой трансформации государственных и муниципальных финансов;</a:t>
            </a:r>
          </a:p>
          <a:p>
            <a:pPr marL="171450" indent="-171450" algn="just">
              <a:lnSpc>
                <a:spcPct val="115000"/>
              </a:lnSpc>
              <a:spcAft>
                <a:spcPts val="200"/>
              </a:spcAft>
              <a:buFont typeface="Wingdings" panose="05000000000000000000" pitchFamily="2" charset="2"/>
              <a:buChar char="Ø"/>
              <a:tabLst>
                <a:tab pos="180975" algn="l"/>
              </a:tabLst>
            </a:pPr>
            <a:r>
              <a:rPr lang="ru-RU" sz="850" dirty="0">
                <a:ea typeface="Calibri" panose="020F0502020204030204" pitchFamily="34" charset="0"/>
                <a:cs typeface="Times New Roman" panose="02020603050405020304" pitchFamily="18" charset="0"/>
              </a:rPr>
              <a:t>принятие мер по созданию условий для максимальной сбалансированности местных бюджетов всех уровней с полным обеспечением расходных полномочий, прежде всего по первоочередным и социально значимым направлениям, доходными источниками; выявление резервов увеличения доходной базы местных бюджетов;</a:t>
            </a:r>
          </a:p>
          <a:p>
            <a:pPr marL="171450" indent="-171450" algn="just">
              <a:lnSpc>
                <a:spcPct val="115000"/>
              </a:lnSpc>
              <a:spcAft>
                <a:spcPts val="200"/>
              </a:spcAft>
              <a:buFont typeface="Wingdings" panose="05000000000000000000" pitchFamily="2" charset="2"/>
              <a:buChar char="Ø"/>
              <a:tabLst>
                <a:tab pos="180340" algn="l"/>
              </a:tabLst>
            </a:pPr>
            <a:r>
              <a:rPr lang="ru-RU" sz="850" dirty="0">
                <a:ea typeface="Calibri" panose="020F0502020204030204" pitchFamily="34" charset="0"/>
                <a:cs typeface="Times New Roman" panose="02020603050405020304" pitchFamily="18" charset="0"/>
              </a:rPr>
              <a:t>максимально полное обеспечение расходных потребностей за счет собственных (не заемных) источников поступления средств в бюджет;</a:t>
            </a:r>
          </a:p>
          <a:p>
            <a:pPr marL="171450" indent="-171450" algn="just">
              <a:lnSpc>
                <a:spcPct val="115000"/>
              </a:lnSpc>
              <a:spcAft>
                <a:spcPts val="200"/>
              </a:spcAft>
              <a:buFont typeface="Wingdings" panose="05000000000000000000" pitchFamily="2" charset="2"/>
              <a:buChar char="Ø"/>
              <a:tabLst>
                <a:tab pos="180975" algn="l"/>
              </a:tabLst>
            </a:pPr>
            <a:r>
              <a:rPr lang="ru-RU" sz="850" dirty="0">
                <a:ea typeface="Calibri" panose="020F0502020204030204" pitchFamily="34" charset="0"/>
                <a:cs typeface="Times New Roman" panose="02020603050405020304" pitchFamily="18" charset="0"/>
              </a:rPr>
              <a:t>использование возможности получения средств федерального бюджета, предоставляемых в виде бюджетных кредитов, в частности кредитов на финансовое обеспечение реализации инфраструктурных проектов;</a:t>
            </a:r>
          </a:p>
          <a:p>
            <a:pPr marL="171450" indent="-171450" algn="just">
              <a:lnSpc>
                <a:spcPct val="115000"/>
              </a:lnSpc>
              <a:spcAft>
                <a:spcPts val="200"/>
              </a:spcAft>
              <a:buFont typeface="Wingdings" panose="05000000000000000000" pitchFamily="2" charset="2"/>
              <a:buChar char="Ø"/>
              <a:tabLst>
                <a:tab pos="180975" algn="l"/>
              </a:tabLst>
            </a:pPr>
            <a:r>
              <a:rPr lang="ru-RU" sz="850" dirty="0">
                <a:ea typeface="Calibri" panose="020F0502020204030204" pitchFamily="34" charset="0"/>
                <a:cs typeface="Times New Roman" panose="02020603050405020304" pitchFamily="18" charset="0"/>
              </a:rPr>
              <a:t>продолжение практики отказа от привлечения средств на финансовом рынке (облигационные займы) и кредитов от кредитных организаций;</a:t>
            </a:r>
          </a:p>
          <a:p>
            <a:pPr marL="171450" indent="-171450" algn="just">
              <a:lnSpc>
                <a:spcPct val="115000"/>
              </a:lnSpc>
              <a:spcAft>
                <a:spcPts val="200"/>
              </a:spcAft>
              <a:buFont typeface="Wingdings" panose="05000000000000000000" pitchFamily="2" charset="2"/>
              <a:buChar char="Ø"/>
              <a:tabLst>
                <a:tab pos="180975" algn="l"/>
              </a:tabLst>
            </a:pPr>
            <a:r>
              <a:rPr lang="ru-RU" sz="850" dirty="0">
                <a:ea typeface="Calibri" panose="020F0502020204030204" pitchFamily="34" charset="0"/>
                <a:cs typeface="Times New Roman" panose="02020603050405020304" pitchFamily="18" charset="0"/>
              </a:rPr>
              <a:t>осуществление контроля за объемом обязательств по предоставленным государственным гарантиям;</a:t>
            </a:r>
          </a:p>
          <a:p>
            <a:pPr marL="171450" indent="-171450" algn="just">
              <a:lnSpc>
                <a:spcPct val="115000"/>
              </a:lnSpc>
              <a:spcAft>
                <a:spcPts val="200"/>
              </a:spcAft>
              <a:buFont typeface="Wingdings" panose="05000000000000000000" pitchFamily="2" charset="2"/>
              <a:buChar char="Ø"/>
              <a:tabLst>
                <a:tab pos="180975" algn="l"/>
              </a:tabLst>
            </a:pPr>
            <a:r>
              <a:rPr lang="ru-RU" sz="850" dirty="0">
                <a:ea typeface="Calibri" panose="020F0502020204030204" pitchFamily="34" charset="0"/>
                <a:cs typeface="Times New Roman" panose="02020603050405020304" pitchFamily="18" charset="0"/>
              </a:rPr>
              <a:t>выполнение обязательств, принятых перед Минфином России в рамках реструктуризации задолженности Республики Татарстан по бюджетным кредитам из федерального бюджета;</a:t>
            </a:r>
          </a:p>
          <a:p>
            <a:pPr marL="171450" indent="-171450" algn="just">
              <a:lnSpc>
                <a:spcPct val="115000"/>
              </a:lnSpc>
              <a:spcAft>
                <a:spcPts val="200"/>
              </a:spcAft>
              <a:buFont typeface="Wingdings" panose="05000000000000000000" pitchFamily="2" charset="2"/>
              <a:buChar char="Ø"/>
              <a:tabLst>
                <a:tab pos="180975" algn="l"/>
              </a:tabLst>
            </a:pPr>
            <a:r>
              <a:rPr lang="ru-RU" sz="850" dirty="0">
                <a:ea typeface="Calibri" panose="020F0502020204030204" pitchFamily="34" charset="0"/>
                <a:cs typeface="Times New Roman" panose="02020603050405020304" pitchFamily="18" charset="0"/>
              </a:rPr>
              <a:t>обеспечение своевременного и полного погашения и обслуживания долговых обязательств республики;</a:t>
            </a:r>
          </a:p>
          <a:p>
            <a:pPr marL="171450" indent="-171450" algn="just">
              <a:lnSpc>
                <a:spcPct val="115000"/>
              </a:lnSpc>
              <a:spcAft>
                <a:spcPts val="200"/>
              </a:spcAft>
              <a:buFont typeface="Wingdings" panose="05000000000000000000" pitchFamily="2" charset="2"/>
              <a:buChar char="Ø"/>
              <a:tabLst>
                <a:tab pos="180975" algn="l"/>
              </a:tabLst>
            </a:pPr>
            <a:r>
              <a:rPr lang="ru-RU" sz="850" dirty="0">
                <a:ea typeface="Calibri" panose="020F0502020204030204" pitchFamily="34" charset="0"/>
                <a:cs typeface="Times New Roman" panose="02020603050405020304" pitchFamily="18" charset="0"/>
              </a:rPr>
              <a:t>использование возможностей, в соответствии с федеральными НПА, по списанию задолженности республики по ранее реструктурированным федеральным бюджетным кредитам.</a:t>
            </a:r>
          </a:p>
        </p:txBody>
      </p:sp>
    </p:spTree>
    <p:extLst>
      <p:ext uri="{BB962C8B-B14F-4D97-AF65-F5344CB8AC3E}">
        <p14:creationId xmlns:p14="http://schemas.microsoft.com/office/powerpoint/2010/main" val="38826114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885423123"/>
              </p:ext>
            </p:extLst>
          </p:nvPr>
        </p:nvGraphicFramePr>
        <p:xfrm>
          <a:off x="568409" y="886990"/>
          <a:ext cx="8306960" cy="5161108"/>
        </p:xfrm>
        <a:graphic>
          <a:graphicData uri="http://schemas.openxmlformats.org/drawingml/2006/table">
            <a:tbl>
              <a:tblPr>
                <a:tableStyleId>{5C22544A-7EE6-4342-B048-85BDC9FD1C3A}</a:tableStyleId>
              </a:tblPr>
              <a:tblGrid>
                <a:gridCol w="1323144">
                  <a:extLst>
                    <a:ext uri="{9D8B030D-6E8A-4147-A177-3AD203B41FA5}">
                      <a16:colId xmlns:a16="http://schemas.microsoft.com/office/drawing/2014/main" val="20000"/>
                    </a:ext>
                  </a:extLst>
                </a:gridCol>
                <a:gridCol w="5571386">
                  <a:extLst>
                    <a:ext uri="{9D8B030D-6E8A-4147-A177-3AD203B41FA5}">
                      <a16:colId xmlns:a16="http://schemas.microsoft.com/office/drawing/2014/main" val="20001"/>
                    </a:ext>
                  </a:extLst>
                </a:gridCol>
                <a:gridCol w="683879">
                  <a:extLst>
                    <a:ext uri="{9D8B030D-6E8A-4147-A177-3AD203B41FA5}">
                      <a16:colId xmlns:a16="http://schemas.microsoft.com/office/drawing/2014/main" val="20002"/>
                    </a:ext>
                  </a:extLst>
                </a:gridCol>
                <a:gridCol w="728551">
                  <a:extLst>
                    <a:ext uri="{9D8B030D-6E8A-4147-A177-3AD203B41FA5}">
                      <a16:colId xmlns:a16="http://schemas.microsoft.com/office/drawing/2014/main" val="20003"/>
                    </a:ext>
                  </a:extLst>
                </a:gridCol>
              </a:tblGrid>
              <a:tr h="336404">
                <a:tc>
                  <a:txBody>
                    <a:bodyPr/>
                    <a:lstStyle/>
                    <a:p>
                      <a:pPr algn="ctr" fontAlgn="ctr"/>
                      <a:r>
                        <a:rPr lang="ru-RU" sz="800" b="1" i="0" u="none" strike="noStrike" dirty="0">
                          <a:solidFill>
                            <a:srgbClr val="000000"/>
                          </a:solidFill>
                          <a:effectLst/>
                          <a:latin typeface="+mn-lt"/>
                        </a:rPr>
                        <a:t>Наименование</a:t>
                      </a: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chemeClr val="tx1"/>
                          </a:solidFill>
                          <a:effectLst/>
                          <a:latin typeface="+mn-lt"/>
                        </a:rPr>
                        <a:t>Целевые показатели реализации государственной программы</a:t>
                      </a: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latin typeface="+mn-lt"/>
                        </a:rPr>
                        <a:t>2023 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latin typeface="+mn-lt"/>
                        </a:rPr>
                        <a:t>2023 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0167">
                <a:tc rowSpan="2">
                  <a:txBody>
                    <a:bodyPr/>
                    <a:lstStyle/>
                    <a:p>
                      <a:pPr algn="l" fontAlgn="ctr"/>
                      <a:r>
                        <a:rPr lang="ru-RU" sz="800" b="0" i="0" u="none" strike="noStrike" dirty="0">
                          <a:solidFill>
                            <a:srgbClr val="000000"/>
                          </a:solidFill>
                          <a:effectLst/>
                          <a:latin typeface="Arial" panose="020B0604020202020204" pitchFamily="34" charset="0"/>
                        </a:rPr>
                        <a:t>Развитие сетей мобильной связи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Обеспеченность населения услугами мобильной связи,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175,0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175,0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Количество</a:t>
                      </a:r>
                      <a:r>
                        <a:rPr lang="ru-RU" sz="800" b="0" i="0" u="none" strike="noStrike" baseline="0" dirty="0">
                          <a:solidFill>
                            <a:schemeClr val="tx1"/>
                          </a:solidFill>
                          <a:effectLst/>
                          <a:latin typeface="Arial" panose="020B0604020202020204" pitchFamily="34" charset="0"/>
                        </a:rPr>
                        <a:t> инфраструктурных площадок для операторов мобильной связи, единиц</a:t>
                      </a:r>
                      <a:endParaRPr lang="ru-RU" sz="800" b="0" i="0" u="none" strike="noStrike" dirty="0">
                        <a:solidFill>
                          <a:schemeClr val="tx1"/>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340,0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376,0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0167">
                <a:tc rowSpan="4">
                  <a:txBody>
                    <a:bodyPr/>
                    <a:lstStyle/>
                    <a:p>
                      <a:pPr algn="just" fontAlgn="ctr"/>
                      <a:r>
                        <a:rPr lang="ru-RU" sz="800" b="0" i="0" u="none" strike="noStrike" dirty="0">
                          <a:solidFill>
                            <a:srgbClr val="000000"/>
                          </a:solidFill>
                          <a:effectLst/>
                          <a:latin typeface="Arial" panose="020B0604020202020204" pitchFamily="34" charset="0"/>
                        </a:rPr>
                        <a:t>Развитие цифрового вещания и широкополосного доступа к сети «Интернет»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организованных подключений</a:t>
                      </a:r>
                      <a:r>
                        <a:rPr lang="ru-RU" sz="800" b="0" i="0" u="none" strike="noStrike" baseline="0" dirty="0">
                          <a:solidFill>
                            <a:schemeClr val="tx1"/>
                          </a:solidFill>
                          <a:effectLst/>
                          <a:latin typeface="Arial" panose="020B0604020202020204" pitchFamily="34" charset="0"/>
                        </a:rPr>
                        <a:t> к сети «Интернет» для ОГВ и ОМС муниципальных образований Республики Татарстан, получивших доступ к ресурсам государственной интегрированной системы телекоммуникаций Республики Татарстан, процентов</a:t>
                      </a:r>
                      <a:endParaRPr lang="ru-RU" sz="800" b="0" i="0" u="none" strike="noStrike" dirty="0">
                        <a:solidFill>
                          <a:schemeClr val="tx1"/>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Рост доли домохозяйств, которым обеспечена возможность широкополосного доступа к информационно-телекоммуникационной сети «Интернет»,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87,1</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87,1</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Обеспеченность населения услугами широкополосного доступа к сети «Интернет» согласно поданным заявлениям,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78,0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78,0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Степень интеграции в международное информационное пространство (цифровое вещание, широкополосный доступ к информационно-телекоммуникационной сети «Интернет»),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90,0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90,0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70167">
                <a:tc rowSpan="2">
                  <a:txBody>
                    <a:bodyPr/>
                    <a:lstStyle/>
                    <a:p>
                      <a:pPr algn="just" fontAlgn="ctr"/>
                      <a:r>
                        <a:rPr lang="ru-RU" sz="800" b="0" i="0" u="none" strike="noStrike" dirty="0">
                          <a:solidFill>
                            <a:srgbClr val="000000"/>
                          </a:solidFill>
                          <a:effectLst/>
                          <a:latin typeface="Arial" panose="020B0604020202020204" pitchFamily="34" charset="0"/>
                        </a:rPr>
                        <a:t>Развитие Государственной интегрированной системы телекоммуникаций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Количество</a:t>
                      </a:r>
                      <a:r>
                        <a:rPr lang="ru-RU" sz="800" b="0" i="0" u="none" strike="noStrike" baseline="0" dirty="0">
                          <a:solidFill>
                            <a:schemeClr val="tx1"/>
                          </a:solidFill>
                          <a:effectLst/>
                          <a:latin typeface="Arial" panose="020B0604020202020204" pitchFamily="34" charset="0"/>
                        </a:rPr>
                        <a:t> а</a:t>
                      </a:r>
                      <a:r>
                        <a:rPr lang="ru-RU" sz="800" b="0" i="0" u="none" strike="noStrike" dirty="0">
                          <a:solidFill>
                            <a:schemeClr val="tx1"/>
                          </a:solidFill>
                          <a:effectLst/>
                          <a:latin typeface="Arial" panose="020B0604020202020204" pitchFamily="34" charset="0"/>
                        </a:rPr>
                        <a:t>бонентов Государственной интегрированной системы телекоммуникаций Республики Татарстан,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10 400,0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8 399,0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898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Из них абонентов Государственной интегрированной системы телекоммуникаций Республики Татарстан, подключенных по волоконно-оптическим линиям связи,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4 600,0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4 696,0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70167">
                <a:tc>
                  <a:txBody>
                    <a:bodyPr/>
                    <a:lstStyle/>
                    <a:p>
                      <a:pPr algn="just" fontAlgn="ctr"/>
                      <a:r>
                        <a:rPr lang="ru-RU" sz="800" b="0" i="0" u="none" strike="noStrike" dirty="0">
                          <a:solidFill>
                            <a:srgbClr val="000000"/>
                          </a:solidFill>
                          <a:effectLst/>
                          <a:latin typeface="Arial" panose="020B0604020202020204" pitchFamily="34" charset="0"/>
                        </a:rPr>
                        <a:t>Поддержка и функционирование Удостоверяющего центра Государственного информационного центра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Количество выпущенных сертификатов ключей электронной подписи, единиц</a:t>
                      </a:r>
                    </a:p>
                    <a:p>
                      <a:pPr algn="just" fontAlgn="ctr"/>
                      <a:r>
                        <a:rPr lang="ru-RU" sz="800" b="0" i="0" u="none" strike="noStrike" dirty="0">
                          <a:solidFill>
                            <a:srgbClr val="FFC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13 380,0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14 718,0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70167">
                <a:tc>
                  <a:txBody>
                    <a:bodyPr/>
                    <a:lstStyle/>
                    <a:p>
                      <a:pPr algn="just" fontAlgn="ctr"/>
                      <a:r>
                        <a:rPr lang="ru-RU" sz="800" b="0" i="0" u="none" strike="noStrike" dirty="0">
                          <a:solidFill>
                            <a:srgbClr val="000000"/>
                          </a:solidFill>
                          <a:effectLst/>
                          <a:latin typeface="Arial" panose="020B0604020202020204" pitchFamily="34" charset="0"/>
                        </a:rPr>
                        <a:t>Поддержка Центра обработки данных Правительства Республики Татарстан и базовых информационных систем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Количество обслуживаемых стоек серверного оборудования, единиц</a:t>
                      </a:r>
                    </a:p>
                    <a:p>
                      <a:pPr algn="just" fontAlgn="ctr"/>
                      <a:r>
                        <a:rPr lang="ru-RU" sz="800" b="0" i="0" u="none" strike="noStrike" dirty="0">
                          <a:solidFill>
                            <a:srgbClr val="FFC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74,0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74,0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70167">
                <a:tc>
                  <a:txBody>
                    <a:bodyPr/>
                    <a:lstStyle/>
                    <a:p>
                      <a:pPr algn="just" fontAlgn="ctr"/>
                      <a:r>
                        <a:rPr lang="ru-RU" sz="800" b="0" i="0" u="none" strike="noStrike" dirty="0">
                          <a:solidFill>
                            <a:srgbClr val="000000"/>
                          </a:solidFill>
                          <a:effectLst/>
                          <a:latin typeface="Arial" panose="020B0604020202020204" pitchFamily="34" charset="0"/>
                        </a:rPr>
                        <a:t>Приобретение и поддержка серверного оборудования для развития ИКТ в органах государственной и муниципальной власти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effectLst/>
                          <a:latin typeface="Arial" panose="020B0604020202020204" pitchFamily="34" charset="0"/>
                        </a:rPr>
                        <a:t>Обеспеченность серверным оборудованием, процентов</a:t>
                      </a:r>
                    </a:p>
                    <a:p>
                      <a:pPr algn="l" fontAlgn="ctr"/>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70167">
                <a:tc>
                  <a:txBody>
                    <a:bodyPr/>
                    <a:lstStyle/>
                    <a:p>
                      <a:pPr algn="just" fontAlgn="ctr"/>
                      <a:r>
                        <a:rPr lang="ru-RU" sz="800" b="0" i="0" u="none" strike="noStrike" dirty="0">
                          <a:solidFill>
                            <a:srgbClr val="000000"/>
                          </a:solidFill>
                          <a:effectLst/>
                          <a:latin typeface="Arial" panose="020B0604020202020204" pitchFamily="34" charset="0"/>
                        </a:rPr>
                        <a:t>Приобретение и поддержка ИКТ-инфраструктуры  для органов государственной власти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effectLst/>
                          <a:latin typeface="Arial" panose="020B0604020202020204" pitchFamily="34" charset="0"/>
                        </a:rPr>
                        <a:t>Обеспеченность ИКТ-инфраструктуры, процентов</a:t>
                      </a:r>
                    </a:p>
                    <a:p>
                      <a:pPr algn="l" fontAlgn="ctr"/>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10" name="Скругленный прямоугольник 9"/>
          <p:cNvSpPr/>
          <p:nvPr/>
        </p:nvSpPr>
        <p:spPr>
          <a:xfrm>
            <a:off x="560172" y="166231"/>
            <a:ext cx="8091287"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t"/>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Республика Татарстан </a:t>
            </a:r>
          </a:p>
          <a:p>
            <a:pPr algn="ctr" fontAlgn="t"/>
            <a:r>
              <a:rPr lang="ru-RU" sz="1400" b="1" dirty="0"/>
              <a:t>«Цифровой Татарстан» </a:t>
            </a:r>
            <a:r>
              <a:rPr lang="ru-RU" altLang="ru-RU" sz="1400" b="1" dirty="0">
                <a:ea typeface="Calibri" panose="020F0502020204030204" pitchFamily="34" charset="0"/>
                <a:cs typeface="Times New Roman" panose="02020603050405020304" pitchFamily="18" charset="0"/>
              </a:rPr>
              <a:t>(продолжение)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417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909813615"/>
              </p:ext>
            </p:extLst>
          </p:nvPr>
        </p:nvGraphicFramePr>
        <p:xfrm>
          <a:off x="583987" y="891521"/>
          <a:ext cx="8306960" cy="4870074"/>
        </p:xfrm>
        <a:graphic>
          <a:graphicData uri="http://schemas.openxmlformats.org/drawingml/2006/table">
            <a:tbl>
              <a:tblPr>
                <a:tableStyleId>{5C22544A-7EE6-4342-B048-85BDC9FD1C3A}</a:tableStyleId>
              </a:tblPr>
              <a:tblGrid>
                <a:gridCol w="1323144">
                  <a:extLst>
                    <a:ext uri="{9D8B030D-6E8A-4147-A177-3AD203B41FA5}">
                      <a16:colId xmlns:a16="http://schemas.microsoft.com/office/drawing/2014/main" val="20000"/>
                    </a:ext>
                  </a:extLst>
                </a:gridCol>
                <a:gridCol w="5571386">
                  <a:extLst>
                    <a:ext uri="{9D8B030D-6E8A-4147-A177-3AD203B41FA5}">
                      <a16:colId xmlns:a16="http://schemas.microsoft.com/office/drawing/2014/main" val="20001"/>
                    </a:ext>
                  </a:extLst>
                </a:gridCol>
                <a:gridCol w="683879">
                  <a:extLst>
                    <a:ext uri="{9D8B030D-6E8A-4147-A177-3AD203B41FA5}">
                      <a16:colId xmlns:a16="http://schemas.microsoft.com/office/drawing/2014/main" val="20002"/>
                    </a:ext>
                  </a:extLst>
                </a:gridCol>
                <a:gridCol w="728551">
                  <a:extLst>
                    <a:ext uri="{9D8B030D-6E8A-4147-A177-3AD203B41FA5}">
                      <a16:colId xmlns:a16="http://schemas.microsoft.com/office/drawing/2014/main" val="20003"/>
                    </a:ext>
                  </a:extLst>
                </a:gridCol>
              </a:tblGrid>
              <a:tr h="336404">
                <a:tc>
                  <a:txBody>
                    <a:bodyPr/>
                    <a:lstStyle/>
                    <a:p>
                      <a:pPr algn="ctr" fontAlgn="ctr"/>
                      <a:r>
                        <a:rPr lang="ru-RU" sz="800" b="1" i="0" u="none" strike="noStrike" dirty="0">
                          <a:solidFill>
                            <a:srgbClr val="000000"/>
                          </a:solidFill>
                          <a:effectLst/>
                          <a:latin typeface="+mn-lt"/>
                        </a:rPr>
                        <a:t>Наименование</a:t>
                      </a: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chemeClr val="tx1"/>
                          </a:solidFill>
                          <a:effectLst/>
                          <a:latin typeface="+mn-lt"/>
                        </a:rPr>
                        <a:t>Целевые показатели реализации государственной программы</a:t>
                      </a: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latin typeface="+mn-lt"/>
                        </a:rPr>
                        <a:t>2023 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latin typeface="+mn-lt"/>
                        </a:rPr>
                        <a:t>2023 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80745">
                <a:tc gridSpan="4">
                  <a:txBody>
                    <a:bodyPr/>
                    <a:lstStyle/>
                    <a:p>
                      <a:pPr algn="ctr" fontAlgn="ctr"/>
                      <a:r>
                        <a:rPr lang="ru-RU" sz="800" b="1" i="0" u="none" strike="noStrike" dirty="0">
                          <a:solidFill>
                            <a:srgbClr val="000000"/>
                          </a:solidFill>
                          <a:effectLst/>
                          <a:latin typeface="Arial" panose="020B0604020202020204" pitchFamily="34" charset="0"/>
                        </a:rPr>
                        <a:t>Подпрограмма - «Развитие и совершенствование инфраструктуры информационного пространства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0334">
                <a:tc>
                  <a:txBody>
                    <a:bodyPr/>
                    <a:lstStyle/>
                    <a:p>
                      <a:pPr algn="just" fontAlgn="ctr"/>
                      <a:r>
                        <a:rPr lang="ru-RU" sz="800" b="0" i="0" u="none" strike="noStrike" dirty="0">
                          <a:solidFill>
                            <a:srgbClr val="000000"/>
                          </a:solidFill>
                          <a:effectLst/>
                          <a:latin typeface="Arial" panose="020B0604020202020204" pitchFamily="34" charset="0"/>
                        </a:rPr>
                        <a:t>Цель подпрограммы: Развитие информационной среды и обеспечение равного доступа населения к </a:t>
                      </a:r>
                      <a:r>
                        <a:rPr lang="ru-RU" sz="800" b="0" i="0" u="none" strike="noStrike" dirty="0" err="1">
                          <a:solidFill>
                            <a:srgbClr val="000000"/>
                          </a:solidFill>
                          <a:effectLst/>
                          <a:latin typeface="Arial" panose="020B0604020202020204" pitchFamily="34" charset="0"/>
                        </a:rPr>
                        <a:t>медиасреде</a:t>
                      </a:r>
                      <a:endParaRPr lang="ru-RU" sz="8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Увеличение количества материалов СМИ Республики Татарстан, направленных на  формирование общечеловеческих ценностей жителей республики, сохранение и развитие национальных культур народов, проживающих в республике, процентов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3160">
                <a:tc rowSpan="2">
                  <a:txBody>
                    <a:bodyPr/>
                    <a:lstStyle/>
                    <a:p>
                      <a:pPr algn="just" fontAlgn="ctr"/>
                      <a:r>
                        <a:rPr lang="ru-RU" sz="800" b="0" i="0" u="none" strike="noStrike" dirty="0">
                          <a:solidFill>
                            <a:srgbClr val="000000"/>
                          </a:solidFill>
                          <a:effectLst/>
                          <a:latin typeface="Arial" panose="020B0604020202020204" pitchFamily="34" charset="0"/>
                        </a:rPr>
                        <a:t>Задача подпрограммы - Государственная поддержка и развитие информационного пространства и массовых коммуникаций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Объем телерадиовещания, выпущенного в эфир за счет государственной поддержки, </a:t>
                      </a:r>
                      <a:r>
                        <a:rPr lang="ru-RU" sz="800" b="0" i="0" u="none" strike="noStrike" dirty="0" err="1">
                          <a:solidFill>
                            <a:srgbClr val="000000"/>
                          </a:solidFill>
                          <a:effectLst/>
                          <a:latin typeface="Arial" panose="020B0604020202020204" pitchFamily="34" charset="0"/>
                        </a:rPr>
                        <a:t>тыс.часов</a:t>
                      </a:r>
                      <a:endParaRPr lang="ru-RU" sz="8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21,0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21,0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Рост посещаемости сетевых изданий к аналогичному периоду прошлого года,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70167">
                <a:tc rowSpan="2">
                  <a:txBody>
                    <a:bodyPr/>
                    <a:lstStyle/>
                    <a:p>
                      <a:pPr algn="just" fontAlgn="ctr"/>
                      <a:r>
                        <a:rPr lang="ru-RU" sz="800" b="0" i="0" u="none" strike="noStrike" dirty="0">
                          <a:solidFill>
                            <a:srgbClr val="000000"/>
                          </a:solidFill>
                          <a:effectLst/>
                          <a:latin typeface="Arial" panose="020B0604020202020204" pitchFamily="34" charset="0"/>
                        </a:rPr>
                        <a:t>Государственная поддержка и развитие периодической печати на конкурсной основе</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Среднее количество полос газет, выпускаемых при финансовой поддержке печатных средств массовой информации за счет средств бюджета Республики Татарстан, в неделю, полос</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1 650,0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1 668,0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Среднее количество полос журналов, выпускаемых при финансовой поддержке печатных средств массовой информации за счет средств бюджета Республики Татарстан, в месяц, полос</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1 150,0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1 259,0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8980">
                <a:tc rowSpan="2">
                  <a:txBody>
                    <a:bodyPr/>
                    <a:lstStyle/>
                    <a:p>
                      <a:pPr algn="just" fontAlgn="ctr"/>
                      <a:r>
                        <a:rPr lang="ru-RU" sz="800" b="0" i="0" u="none" strike="noStrike" dirty="0">
                          <a:solidFill>
                            <a:srgbClr val="000000"/>
                          </a:solidFill>
                          <a:effectLst/>
                          <a:latin typeface="Arial" panose="020B0604020202020204" pitchFamily="34" charset="0"/>
                        </a:rPr>
                        <a:t>Государственная поддержка и развитие телерадиовещания на конкурсной основе</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Объем телевещания, выпущенного в эфир при финансовой поддержке за счет средств бюджета Республики Татарстан, в год,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15 300,0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18 249,0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Объем радиовещания, выпущенного в эфир при финансовой поддержке за счет средств бюджета Республики Татарстан в год,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6 500,0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6 507,0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70167">
                <a:tc>
                  <a:txBody>
                    <a:bodyPr/>
                    <a:lstStyle/>
                    <a:p>
                      <a:pPr algn="just" fontAlgn="ctr"/>
                      <a:r>
                        <a:rPr lang="ru-RU" sz="800" b="0" i="0" u="none" strike="noStrike" dirty="0">
                          <a:solidFill>
                            <a:srgbClr val="000000"/>
                          </a:solidFill>
                          <a:effectLst/>
                          <a:latin typeface="Arial" panose="020B0604020202020204" pitchFamily="34" charset="0"/>
                        </a:rPr>
                        <a:t>Периодические издания, учрежденные органами законодательной и исполнительной власти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Среднее количество полос, публикуемых периодическими изданиями, учрежденными органами законодательной и исполнительной власти Республики Татарстан в неделю,</a:t>
                      </a:r>
                      <a:r>
                        <a:rPr lang="ru-RU" sz="800" b="0" i="0" u="none" strike="noStrike" baseline="0" dirty="0">
                          <a:solidFill>
                            <a:srgbClr val="000000"/>
                          </a:solidFill>
                          <a:effectLst/>
                          <a:latin typeface="Arial" panose="020B0604020202020204" pitchFamily="34" charset="0"/>
                        </a:rPr>
                        <a:t> полос</a:t>
                      </a:r>
                      <a:endParaRPr lang="ru-RU" sz="800" b="0" i="0" u="none" strike="noStrike" dirty="0">
                        <a:solidFill>
                          <a:srgbClr val="000000"/>
                        </a:solidFill>
                        <a:effectLst/>
                        <a:latin typeface="Arial" panose="020B0604020202020204" pitchFamily="34" charset="0"/>
                      </a:endParaRPr>
                    </a:p>
                    <a:p>
                      <a:pPr algn="just" fontAlgn="ctr"/>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71,0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71,0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40334">
                <a:tc>
                  <a:txBody>
                    <a:bodyPr/>
                    <a:lstStyle/>
                    <a:p>
                      <a:pPr algn="just" fontAlgn="ctr"/>
                      <a:r>
                        <a:rPr lang="ru-RU" sz="800" b="0" i="0" u="none" strike="noStrike" dirty="0">
                          <a:solidFill>
                            <a:srgbClr val="000000"/>
                          </a:solidFill>
                          <a:effectLst/>
                          <a:latin typeface="Arial" panose="020B0604020202020204" pitchFamily="34" charset="0"/>
                        </a:rPr>
                        <a:t>Государственная поддержка издательской деятельности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Количество наименований издаваемой социально значимой литературы в год, единиц</a:t>
                      </a:r>
                    </a:p>
                    <a:p>
                      <a:pPr algn="just" fontAlgn="ctr"/>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160,0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160,0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40334">
                <a:tc>
                  <a:txBody>
                    <a:bodyPr/>
                    <a:lstStyle/>
                    <a:p>
                      <a:pPr algn="just" fontAlgn="ctr"/>
                      <a:r>
                        <a:rPr lang="ru-RU" sz="800" b="0" i="0" u="none" strike="noStrike" dirty="0">
                          <a:solidFill>
                            <a:srgbClr val="000000"/>
                          </a:solidFill>
                          <a:effectLst/>
                          <a:latin typeface="Arial" panose="020B0604020202020204" pitchFamily="34" charset="0"/>
                        </a:rPr>
                        <a:t>Общехозяйственная деятельность Республиканского агентства по печати и массовым коммуникациям "</a:t>
                      </a:r>
                      <a:r>
                        <a:rPr lang="ru-RU" sz="800" b="0" i="0" u="none" strike="noStrike" dirty="0" err="1">
                          <a:solidFill>
                            <a:srgbClr val="000000"/>
                          </a:solidFill>
                          <a:effectLst/>
                          <a:latin typeface="Arial" panose="020B0604020202020204" pitchFamily="34" charset="0"/>
                        </a:rPr>
                        <a:t>Татмедиа</a:t>
                      </a:r>
                      <a:r>
                        <a:rPr lang="ru-RU" sz="800" b="0" i="0" u="none" strike="noStrike" dirty="0">
                          <a:solidFill>
                            <a:srgbClr val="000000"/>
                          </a:solidFill>
                          <a:effectLst/>
                          <a:latin typeface="Arial" panose="020B0604020202020204" pitchFamily="34" charset="0"/>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Государственное управление в сфере печати и массовых коммуникаций, процентов</a:t>
                      </a:r>
                    </a:p>
                    <a:p>
                      <a:pPr algn="just" fontAlgn="ctr"/>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99,7</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10" name="Скругленный прямоугольник 9"/>
          <p:cNvSpPr/>
          <p:nvPr/>
        </p:nvSpPr>
        <p:spPr>
          <a:xfrm>
            <a:off x="518084" y="157993"/>
            <a:ext cx="8091287"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t"/>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Республика Татарстан </a:t>
            </a:r>
          </a:p>
          <a:p>
            <a:pPr algn="ctr" fontAlgn="t"/>
            <a:r>
              <a:rPr lang="ru-RU" sz="1400" b="1" dirty="0"/>
              <a:t>«Цифровой Татарстан» </a:t>
            </a:r>
            <a:r>
              <a:rPr lang="ru-RU" altLang="ru-RU" sz="1400" b="1" dirty="0">
                <a:ea typeface="Calibri" panose="020F0502020204030204" pitchFamily="34" charset="0"/>
                <a:cs typeface="Times New Roman" panose="02020603050405020304" pitchFamily="18" charset="0"/>
              </a:rPr>
              <a:t>(продолжение)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446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739417551"/>
              </p:ext>
            </p:extLst>
          </p:nvPr>
        </p:nvGraphicFramePr>
        <p:xfrm>
          <a:off x="583987" y="1007305"/>
          <a:ext cx="8306960" cy="5069584"/>
        </p:xfrm>
        <a:graphic>
          <a:graphicData uri="http://schemas.openxmlformats.org/drawingml/2006/table">
            <a:tbl>
              <a:tblPr>
                <a:tableStyleId>{5C22544A-7EE6-4342-B048-85BDC9FD1C3A}</a:tableStyleId>
              </a:tblPr>
              <a:tblGrid>
                <a:gridCol w="1706132">
                  <a:extLst>
                    <a:ext uri="{9D8B030D-6E8A-4147-A177-3AD203B41FA5}">
                      <a16:colId xmlns:a16="http://schemas.microsoft.com/office/drawing/2014/main" val="20000"/>
                    </a:ext>
                  </a:extLst>
                </a:gridCol>
                <a:gridCol w="5188398">
                  <a:extLst>
                    <a:ext uri="{9D8B030D-6E8A-4147-A177-3AD203B41FA5}">
                      <a16:colId xmlns:a16="http://schemas.microsoft.com/office/drawing/2014/main" val="20001"/>
                    </a:ext>
                  </a:extLst>
                </a:gridCol>
                <a:gridCol w="683879">
                  <a:extLst>
                    <a:ext uri="{9D8B030D-6E8A-4147-A177-3AD203B41FA5}">
                      <a16:colId xmlns:a16="http://schemas.microsoft.com/office/drawing/2014/main" val="20002"/>
                    </a:ext>
                  </a:extLst>
                </a:gridCol>
                <a:gridCol w="728551">
                  <a:extLst>
                    <a:ext uri="{9D8B030D-6E8A-4147-A177-3AD203B41FA5}">
                      <a16:colId xmlns:a16="http://schemas.microsoft.com/office/drawing/2014/main" val="20003"/>
                    </a:ext>
                  </a:extLst>
                </a:gridCol>
              </a:tblGrid>
              <a:tr h="336404">
                <a:tc>
                  <a:txBody>
                    <a:bodyPr/>
                    <a:lstStyle/>
                    <a:p>
                      <a:pPr algn="ctr" fontAlgn="ctr"/>
                      <a:r>
                        <a:rPr lang="ru-RU" sz="800" b="1" i="0" u="none" strike="noStrike" dirty="0">
                          <a:solidFill>
                            <a:srgbClr val="000000"/>
                          </a:solidFill>
                          <a:effectLst/>
                          <a:latin typeface="+mn-lt"/>
                        </a:rPr>
                        <a:t>Наименование</a:t>
                      </a:r>
                    </a:p>
                  </a:txBody>
                  <a:tcPr marL="4979" marR="4979" marT="497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chemeClr val="tx1"/>
                          </a:solidFill>
                          <a:effectLst/>
                          <a:latin typeface="+mn-lt"/>
                        </a:rPr>
                        <a:t>Целевые показатели реализации государственной программы</a:t>
                      </a:r>
                    </a:p>
                  </a:txBody>
                  <a:tcPr marL="4979" marR="4979" marT="497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latin typeface="+mn-lt"/>
                        </a:rPr>
                        <a:t>2023 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latin typeface="+mn-lt"/>
                        </a:rPr>
                        <a:t>2023 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57690">
                <a:tc gridSpan="4">
                  <a:txBody>
                    <a:bodyPr/>
                    <a:lstStyle/>
                    <a:p>
                      <a:pPr algn="ctr" fontAlgn="ctr"/>
                      <a:r>
                        <a:rPr lang="ru-RU" sz="700" b="1" i="0" u="none" strike="noStrike" dirty="0">
                          <a:solidFill>
                            <a:srgbClr val="000000"/>
                          </a:solidFill>
                          <a:effectLst/>
                          <a:latin typeface="Arial" panose="020B0604020202020204" pitchFamily="34" charset="0"/>
                        </a:rPr>
                        <a:t>Подпрограмма - «Государственная поддержка развития экономической среды и человеческого капитала в сфере информационных технологий в Республике Татарстан»</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pPr algn="r" fontAlgn="t"/>
                      <a:endParaRPr lang="ru-RU" sz="8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r" fontAlgn="t"/>
                      <a:endParaRPr lang="ru-RU" sz="8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6973">
                <a:tc gridSpan="4">
                  <a:txBody>
                    <a:bodyPr/>
                    <a:lstStyle/>
                    <a:p>
                      <a:pPr algn="l" fontAlgn="ctr"/>
                      <a:r>
                        <a:rPr lang="ru-RU" sz="700" b="0" i="0" u="none" strike="noStrike" dirty="0">
                          <a:solidFill>
                            <a:srgbClr val="000000"/>
                          </a:solidFill>
                          <a:effectLst/>
                          <a:latin typeface="Arial" panose="020B0604020202020204" pitchFamily="34" charset="0"/>
                        </a:rPr>
                        <a:t>Цель подпрограммы – Реализация государственной политики в сфере цифровой трансформации и связи</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pPr algn="ctr" fontAlgn="t"/>
                      <a:endParaRPr lang="ru-RU" sz="800" b="0"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ctr" fontAlgn="t"/>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55373">
                <a:tc rowSpan="2">
                  <a:txBody>
                    <a:bodyPr/>
                    <a:lstStyle/>
                    <a:p>
                      <a:pPr algn="just" fontAlgn="ctr"/>
                      <a:r>
                        <a:rPr lang="ru-RU" sz="700" b="0" i="0" u="none" strike="noStrike" dirty="0">
                          <a:solidFill>
                            <a:srgbClr val="000000"/>
                          </a:solidFill>
                          <a:effectLst/>
                          <a:latin typeface="Arial" panose="020B0604020202020204" pitchFamily="34" charset="0"/>
                        </a:rPr>
                        <a:t>Задача подпрограммы – Повышение инвестиционной привлекательности информационной среды</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fontAlgn="ctr"/>
                      <a:r>
                        <a:rPr lang="ru-RU" sz="800" b="0" i="0" u="none" strike="noStrike" dirty="0">
                          <a:solidFill>
                            <a:srgbClr val="000000"/>
                          </a:solidFill>
                          <a:effectLst/>
                          <a:latin typeface="Arial" panose="020B0604020202020204" pitchFamily="34" charset="0"/>
                        </a:rPr>
                        <a:t>Выполнение плановых показателей объемов доходов от оказания платных услуг подведомственными учреждениями, процентов</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111,2</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40334">
                <a:tc vMerge="1">
                  <a:txBody>
                    <a:bodyPr/>
                    <a:lstStyle/>
                    <a:p>
                      <a:pPr algn="l" fontAlgn="ctr"/>
                      <a:endParaRPr lang="ru-RU" sz="8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Увеличение вложений в отечественные решения в сфере информационных технологий в четыре раза по  сравнению с показателем 2019 года, единиц</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6,0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538,0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26640">
                <a:tc rowSpan="6">
                  <a:txBody>
                    <a:bodyPr/>
                    <a:lstStyle/>
                    <a:p>
                      <a:pPr algn="just" fontAlgn="ctr"/>
                      <a:r>
                        <a:rPr lang="ru-RU" sz="700" b="0" i="0" u="none" strike="noStrike" dirty="0">
                          <a:solidFill>
                            <a:srgbClr val="000000"/>
                          </a:solidFill>
                          <a:effectLst/>
                          <a:latin typeface="Arial" panose="020B0604020202020204" pitchFamily="34" charset="0"/>
                        </a:rPr>
                        <a:t>Бизнес-инкубирование субъектов малого предпринимательства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ru-RU" sz="800" dirty="0">
                          <a:effectLst/>
                          <a:latin typeface="Arial" panose="020B0604020202020204" pitchFamily="34" charset="0"/>
                          <a:ea typeface="Calibri" panose="020F0502020204030204" pitchFamily="34" charset="0"/>
                          <a:cs typeface="Arial" panose="020B0604020202020204" pitchFamily="34" charset="0"/>
                        </a:rPr>
                        <a:t>Количество ИТ-компаний, размещенных в бизнес-инкубаторе, единиц</a:t>
                      </a:r>
                    </a:p>
                  </a:txBody>
                  <a:tcPr marL="36195" marR="36195" marT="9525" marB="95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40,0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40,0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4033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ru-RU" sz="800" dirty="0">
                          <a:effectLst/>
                          <a:latin typeface="Arial" panose="020B0604020202020204" pitchFamily="34" charset="0"/>
                          <a:ea typeface="Calibri" panose="020F0502020204030204" pitchFamily="34" charset="0"/>
                          <a:cs typeface="Arial" panose="020B0604020202020204" pitchFamily="34" charset="0"/>
                        </a:rPr>
                        <a:t>Уровень соответствия квалификации персонала Государственного автономного учреждения «Технопарк в сфере высоких технологий «ИТ-парк», задействованного в оказании услуг бизнес-</a:t>
                      </a:r>
                      <a:r>
                        <a:rPr lang="ru-RU" sz="800" dirty="0" err="1">
                          <a:effectLst/>
                          <a:latin typeface="Arial" panose="020B0604020202020204" pitchFamily="34" charset="0"/>
                          <a:ea typeface="Calibri" panose="020F0502020204030204" pitchFamily="34" charset="0"/>
                          <a:cs typeface="Arial" panose="020B0604020202020204" pitchFamily="34" charset="0"/>
                        </a:rPr>
                        <a:t>инкубирования</a:t>
                      </a:r>
                      <a:r>
                        <a:rPr lang="ru-RU" sz="800" dirty="0">
                          <a:effectLst/>
                          <a:latin typeface="Arial" panose="020B0604020202020204" pitchFamily="34" charset="0"/>
                          <a:ea typeface="Calibri" panose="020F0502020204030204" pitchFamily="34" charset="0"/>
                          <a:cs typeface="Arial" panose="020B0604020202020204" pitchFamily="34" charset="0"/>
                        </a:rPr>
                        <a:t>, требованиям предоставления услуга бизнес-</a:t>
                      </a:r>
                      <a:r>
                        <a:rPr lang="ru-RU" sz="800" dirty="0" err="1">
                          <a:effectLst/>
                          <a:latin typeface="Arial" panose="020B0604020202020204" pitchFamily="34" charset="0"/>
                          <a:ea typeface="Calibri" panose="020F0502020204030204" pitchFamily="34" charset="0"/>
                          <a:cs typeface="Arial" panose="020B0604020202020204" pitchFamily="34" charset="0"/>
                        </a:rPr>
                        <a:t>инкубирования</a:t>
                      </a:r>
                      <a:r>
                        <a:rPr lang="ru-RU" sz="800" dirty="0">
                          <a:effectLst/>
                          <a:latin typeface="Arial" panose="020B0604020202020204" pitchFamily="34" charset="0"/>
                          <a:ea typeface="Calibri" panose="020F0502020204030204" pitchFamily="34" charset="0"/>
                          <a:cs typeface="Arial" panose="020B0604020202020204" pitchFamily="34" charset="0"/>
                        </a:rPr>
                        <a:t>, процентов </a:t>
                      </a:r>
                    </a:p>
                  </a:txBody>
                  <a:tcPr marL="36195" marR="36195" marT="9525" marB="95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5610">
                <a:tc vMerge="1">
                  <a:txBody>
                    <a:bodyPr/>
                    <a:lstStyle/>
                    <a:p>
                      <a:pPr algn="l" fontAlgn="ctr"/>
                      <a:endParaRPr lang="ru-RU" sz="8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ru-RU" sz="800" dirty="0">
                          <a:effectLst/>
                          <a:latin typeface="Arial" panose="020B0604020202020204" pitchFamily="34" charset="0"/>
                          <a:ea typeface="Calibri" panose="020F0502020204030204" pitchFamily="34" charset="0"/>
                          <a:cs typeface="Arial" panose="020B0604020202020204" pitchFamily="34" charset="0"/>
                        </a:rPr>
                        <a:t>Наличие со стороны резидентов бизнес-инкубатора обоснованных жалоб на объем и качество предоставляемых услуг, единиц</a:t>
                      </a:r>
                    </a:p>
                  </a:txBody>
                  <a:tcPr marL="36195" marR="36195" marT="9525" marB="95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43160">
                <a:tc vMerge="1">
                  <a:txBody>
                    <a:bodyPr/>
                    <a:lstStyle/>
                    <a:p>
                      <a:pPr algn="l" fontAlgn="ctr"/>
                      <a:endParaRPr lang="ru-RU" sz="8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ru-RU" sz="800" dirty="0">
                          <a:effectLst/>
                          <a:latin typeface="Arial" panose="020B0604020202020204" pitchFamily="34" charset="0"/>
                          <a:ea typeface="Calibri" panose="020F0502020204030204" pitchFamily="34" charset="0"/>
                          <a:cs typeface="Arial" panose="020B0604020202020204" pitchFamily="34" charset="0"/>
                        </a:rPr>
                        <a:t>Доля инкубированных проектов, доведенных до реализации, процен­тов</a:t>
                      </a:r>
                    </a:p>
                  </a:txBody>
                  <a:tcPr marL="36195" marR="36195" marT="9525" marB="95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40,0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65,0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43160">
                <a:tc vMerge="1">
                  <a:txBody>
                    <a:bodyPr/>
                    <a:lstStyle/>
                    <a:p>
                      <a:endParaRPr lang="ru-RU"/>
                    </a:p>
                  </a:txBody>
                  <a:tcPr/>
                </a:tc>
                <a:tc>
                  <a:txBody>
                    <a:bodyPr/>
                    <a:lstStyle/>
                    <a:p>
                      <a:pPr algn="just">
                        <a:lnSpc>
                          <a:spcPct val="107000"/>
                        </a:lnSpc>
                        <a:spcAft>
                          <a:spcPts val="0"/>
                        </a:spcAft>
                      </a:pPr>
                      <a:r>
                        <a:rPr lang="ru-RU" sz="800" dirty="0">
                          <a:effectLst/>
                          <a:latin typeface="Arial" panose="020B0604020202020204" pitchFamily="34" charset="0"/>
                          <a:ea typeface="Calibri" panose="020F0502020204030204" pitchFamily="34" charset="0"/>
                          <a:cs typeface="Arial" panose="020B0604020202020204" pitchFamily="34" charset="0"/>
                        </a:rPr>
                        <a:t>Доля резидентов бизнес-инкубатора, удовлетворенных качеством и доступностью услуги, процентов</a:t>
                      </a:r>
                    </a:p>
                    <a:p>
                      <a:pPr algn="just">
                        <a:lnSpc>
                          <a:spcPct val="107000"/>
                        </a:lnSpc>
                        <a:spcAft>
                          <a:spcPts val="0"/>
                        </a:spcAft>
                      </a:pPr>
                      <a:r>
                        <a:rPr lang="ru-RU" sz="800" dirty="0">
                          <a:effectLst/>
                          <a:latin typeface="Arial" panose="020B0604020202020204" pitchFamily="34" charset="0"/>
                          <a:ea typeface="Calibri" panose="020F0502020204030204" pitchFamily="34" charset="0"/>
                          <a:cs typeface="Arial" panose="020B0604020202020204" pitchFamily="34" charset="0"/>
                        </a:rPr>
                        <a:t> </a:t>
                      </a:r>
                    </a:p>
                  </a:txBody>
                  <a:tcPr marL="36195" marR="36195" marT="9525" marB="95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90,0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2395534"/>
                  </a:ext>
                </a:extLst>
              </a:tr>
              <a:tr h="184907">
                <a:tc vMerge="1">
                  <a:txBody>
                    <a:bodyPr/>
                    <a:lstStyle/>
                    <a:p>
                      <a:pPr algn="l" fontAlgn="ctr"/>
                      <a:endParaRPr lang="ru-RU" sz="8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ru-RU" sz="800" dirty="0">
                          <a:effectLst/>
                          <a:latin typeface="Arial" panose="020B0604020202020204" pitchFamily="34" charset="0"/>
                          <a:ea typeface="Calibri" panose="020F0502020204030204" pitchFamily="34" charset="0"/>
                          <a:cs typeface="Arial" panose="020B0604020202020204" pitchFamily="34" charset="0"/>
                        </a:rPr>
                        <a:t>Доля инкубированных проектов, функционирующих через год после окончания срока предоставления услуги бизнес-</a:t>
                      </a:r>
                      <a:r>
                        <a:rPr lang="ru-RU" sz="800" dirty="0" err="1">
                          <a:effectLst/>
                          <a:latin typeface="Arial" panose="020B0604020202020204" pitchFamily="34" charset="0"/>
                          <a:ea typeface="Calibri" panose="020F0502020204030204" pitchFamily="34" charset="0"/>
                          <a:cs typeface="Arial" panose="020B0604020202020204" pitchFamily="34" charset="0"/>
                        </a:rPr>
                        <a:t>инкубирования</a:t>
                      </a:r>
                      <a:r>
                        <a:rPr lang="ru-RU" sz="800" dirty="0">
                          <a:effectLst/>
                          <a:latin typeface="Arial" panose="020B0604020202020204" pitchFamily="34" charset="0"/>
                          <a:ea typeface="Calibri" panose="020F0502020204030204" pitchFamily="34" charset="0"/>
                          <a:cs typeface="Arial" panose="020B0604020202020204" pitchFamily="34" charset="0"/>
                        </a:rPr>
                        <a:t>, процентов</a:t>
                      </a:r>
                    </a:p>
                  </a:txBody>
                  <a:tcPr marL="36195" marR="36195" marT="9525" marB="952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45,0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95,0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70167">
                <a:tc rowSpan="2">
                  <a:txBody>
                    <a:bodyPr/>
                    <a:lstStyle/>
                    <a:p>
                      <a:pPr algn="just" fontAlgn="ctr"/>
                      <a:r>
                        <a:rPr lang="ru-RU" sz="700" b="0" i="0" u="none" strike="noStrike" dirty="0">
                          <a:solidFill>
                            <a:srgbClr val="000000"/>
                          </a:solidFill>
                          <a:effectLst/>
                          <a:latin typeface="Arial" panose="020B0604020202020204" pitchFamily="34" charset="0"/>
                        </a:rPr>
                        <a:t>Выдача грантов на обучение в сфере информационных технологий </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Количество государственных (муниципальных) служащих</a:t>
                      </a:r>
                      <a:br>
                        <a:rPr lang="ru-RU" sz="800" b="0" i="0" u="none" strike="noStrike" dirty="0">
                          <a:solidFill>
                            <a:srgbClr val="000000"/>
                          </a:solidFill>
                          <a:effectLst/>
                          <a:latin typeface="Arial" panose="020B0604020202020204" pitchFamily="34" charset="0"/>
                        </a:rPr>
                      </a:br>
                      <a:r>
                        <a:rPr lang="ru-RU" sz="800" b="0" i="0" u="none" strike="noStrike" dirty="0">
                          <a:solidFill>
                            <a:srgbClr val="000000"/>
                          </a:solidFill>
                          <a:effectLst/>
                          <a:latin typeface="Arial" panose="020B0604020202020204" pitchFamily="34" charset="0"/>
                        </a:rPr>
                        <a:t>и работников учреждений, прошедших обучение компетенциям в сфере цифровой трансформации государственного и муниципального управления, ежегодно, человек</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2047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Количество  грантов, выданных за год на обучение по специальности в сфере информационных технологий, штук</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150,0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146,0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495634">
                <a:tc>
                  <a:txBody>
                    <a:bodyPr/>
                    <a:lstStyle/>
                    <a:p>
                      <a:pPr algn="just" fontAlgn="ctr"/>
                      <a:r>
                        <a:rPr lang="ru-RU" sz="800" b="0" i="0" u="none" strike="noStrike" dirty="0">
                          <a:solidFill>
                            <a:srgbClr val="000000"/>
                          </a:solidFill>
                          <a:effectLst/>
                          <a:latin typeface="Arial" panose="020B0604020202020204" pitchFamily="34" charset="0"/>
                        </a:rPr>
                        <a:t>Проведение мероприятия «Школа Цифровых чемпионов»</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Количество проектов-участников мероприятия, создающие технологические решения в области цифровой экономики с применением «сквозных» технологий (большие данные, искусственный интеллект, системы распределенного реестра, квантовые вычисления, </a:t>
                      </a:r>
                      <a:r>
                        <a:rPr lang="ru-RU" sz="800" b="0" i="0" u="none" strike="noStrike" dirty="0" err="1">
                          <a:solidFill>
                            <a:srgbClr val="000000"/>
                          </a:solidFill>
                          <a:effectLst/>
                          <a:latin typeface="Arial" panose="020B0604020202020204" pitchFamily="34" charset="0"/>
                        </a:rPr>
                        <a:t>сенсорика</a:t>
                      </a:r>
                      <a:r>
                        <a:rPr lang="ru-RU" sz="800" b="0" i="0" u="none" strike="noStrike" dirty="0">
                          <a:solidFill>
                            <a:srgbClr val="000000"/>
                          </a:solidFill>
                          <a:effectLst/>
                          <a:latin typeface="Arial" panose="020B0604020202020204" pitchFamily="34" charset="0"/>
                        </a:rPr>
                        <a:t> и компоненты робототехники, беспроводная связь, виртуальная и дополненные реальности и др.), штук</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15,0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15,0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0334">
                <a:tc>
                  <a:txBody>
                    <a:bodyPr/>
                    <a:lstStyle/>
                    <a:p>
                      <a:pPr marL="0" algn="just" defTabSz="914400" rtl="0" eaLnBrk="1" fontAlgn="t" latinLnBrk="0" hangingPunct="1"/>
                      <a:r>
                        <a:rPr lang="ru-RU" sz="800" b="0" i="0" u="none" strike="noStrike" kern="1200" dirty="0">
                          <a:solidFill>
                            <a:srgbClr val="000000"/>
                          </a:solidFill>
                          <a:effectLst/>
                          <a:latin typeface="Arial" panose="020B0604020202020204" pitchFamily="34" charset="0"/>
                          <a:ea typeface="+mn-ea"/>
                          <a:cs typeface="Arial" panose="020B0604020202020204" pitchFamily="34" charset="0"/>
                        </a:rPr>
                        <a:t>Предоставление субсидии ГАУ «ИТ-парк» на финансовое обеспечение и возмещение затрат, связанных с созданием, внедрением и закупкой оборудования для СИБ, аттестацией ГИС «Бухгалтерский учет и отчетность государственных органов РТ и подведомственных им учреждений»</a:t>
                      </a:r>
                    </a:p>
                  </a:txBody>
                  <a:tcPr marL="2360" marR="2360" marT="236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t" latinLnBrk="0" hangingPunct="1"/>
                      <a:r>
                        <a:rPr lang="ru-RU" sz="800" b="0" i="0" u="none" strike="noStrike" kern="1200" dirty="0">
                          <a:solidFill>
                            <a:srgbClr val="000000"/>
                          </a:solidFill>
                          <a:effectLst/>
                          <a:latin typeface="Arial" panose="020B0604020202020204" pitchFamily="34" charset="0"/>
                          <a:ea typeface="+mn-ea"/>
                          <a:cs typeface="Arial" panose="020B0604020202020204" pitchFamily="34" charset="0"/>
                        </a:rPr>
                        <a:t>Техническая поддержка и закупка оборудования для СИБ ГИС «Бухгалтерский учет и отчетность государственных органов Республики Татарстан и подведомственных им учреждений», процентов </a:t>
                      </a:r>
                    </a:p>
                  </a:txBody>
                  <a:tcPr marL="2360" marR="2360" marT="236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
        <p:nvSpPr>
          <p:cNvPr id="10" name="Скругленный прямоугольник 9"/>
          <p:cNvSpPr/>
          <p:nvPr/>
        </p:nvSpPr>
        <p:spPr>
          <a:xfrm>
            <a:off x="583987" y="199182"/>
            <a:ext cx="8091287"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t"/>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Республика Татарстан </a:t>
            </a:r>
          </a:p>
          <a:p>
            <a:pPr algn="ctr" fontAlgn="t"/>
            <a:r>
              <a:rPr lang="ru-RU" sz="1400" b="1" dirty="0"/>
              <a:t>«Цифровой Татарстан» </a:t>
            </a:r>
            <a:r>
              <a:rPr lang="ru-RU" altLang="ru-RU" sz="1400" b="1" dirty="0">
                <a:ea typeface="Calibri" panose="020F0502020204030204" pitchFamily="34" charset="0"/>
                <a:cs typeface="Times New Roman" panose="02020603050405020304" pitchFamily="18" charset="0"/>
              </a:rPr>
              <a:t>(продолжение)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28329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159457239"/>
              </p:ext>
            </p:extLst>
          </p:nvPr>
        </p:nvGraphicFramePr>
        <p:xfrm>
          <a:off x="536904" y="870429"/>
          <a:ext cx="8313643" cy="3790624"/>
        </p:xfrm>
        <a:graphic>
          <a:graphicData uri="http://schemas.openxmlformats.org/drawingml/2006/table">
            <a:tbl>
              <a:tblPr>
                <a:tableStyleId>{5C22544A-7EE6-4342-B048-85BDC9FD1C3A}</a:tableStyleId>
              </a:tblPr>
              <a:tblGrid>
                <a:gridCol w="1752938">
                  <a:extLst>
                    <a:ext uri="{9D8B030D-6E8A-4147-A177-3AD203B41FA5}">
                      <a16:colId xmlns:a16="http://schemas.microsoft.com/office/drawing/2014/main" val="20000"/>
                    </a:ext>
                  </a:extLst>
                </a:gridCol>
                <a:gridCol w="5148275">
                  <a:extLst>
                    <a:ext uri="{9D8B030D-6E8A-4147-A177-3AD203B41FA5}">
                      <a16:colId xmlns:a16="http://schemas.microsoft.com/office/drawing/2014/main" val="20001"/>
                    </a:ext>
                  </a:extLst>
                </a:gridCol>
                <a:gridCol w="683879">
                  <a:extLst>
                    <a:ext uri="{9D8B030D-6E8A-4147-A177-3AD203B41FA5}">
                      <a16:colId xmlns:a16="http://schemas.microsoft.com/office/drawing/2014/main" val="20002"/>
                    </a:ext>
                  </a:extLst>
                </a:gridCol>
                <a:gridCol w="728551">
                  <a:extLst>
                    <a:ext uri="{9D8B030D-6E8A-4147-A177-3AD203B41FA5}">
                      <a16:colId xmlns:a16="http://schemas.microsoft.com/office/drawing/2014/main" val="20003"/>
                    </a:ext>
                  </a:extLst>
                </a:gridCol>
              </a:tblGrid>
              <a:tr h="336404">
                <a:tc>
                  <a:txBody>
                    <a:bodyPr/>
                    <a:lstStyle/>
                    <a:p>
                      <a:pPr algn="ctr" fontAlgn="ctr"/>
                      <a:r>
                        <a:rPr lang="ru-RU" sz="800" b="1" i="0" u="none" strike="noStrike" dirty="0">
                          <a:solidFill>
                            <a:srgbClr val="000000"/>
                          </a:solidFill>
                          <a:effectLst/>
                          <a:latin typeface="+mn-lt"/>
                        </a:rPr>
                        <a:t>Наименование</a:t>
                      </a: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a:solidFill>
                            <a:schemeClr val="tx1"/>
                          </a:solidFill>
                          <a:effectLst/>
                          <a:latin typeface="+mn-lt"/>
                        </a:rPr>
                        <a:t>Целевые показатели реализации государственной программы</a:t>
                      </a: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latin typeface="+mn-lt"/>
                        </a:rPr>
                        <a:t>2023 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latin typeface="+mn-lt"/>
                        </a:rPr>
                        <a:t>2023 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0167">
                <a:tc>
                  <a:txBody>
                    <a:bodyPr/>
                    <a:lstStyle/>
                    <a:p>
                      <a:pPr marL="0" algn="just" defTabSz="914400" rtl="0" eaLnBrk="1" fontAlgn="t" latinLnBrk="0" hangingPunct="1"/>
                      <a:r>
                        <a:rPr lang="ru-RU" sz="800" b="0" i="0" u="none" strike="noStrike" kern="1200" dirty="0">
                          <a:solidFill>
                            <a:srgbClr val="000000"/>
                          </a:solidFill>
                          <a:effectLst/>
                          <a:latin typeface="Arial" panose="020B0604020202020204" pitchFamily="34" charset="0"/>
                          <a:ea typeface="+mn-ea"/>
                          <a:cs typeface="Arial" panose="020B0604020202020204" pitchFamily="34" charset="0"/>
                        </a:rPr>
                        <a:t>Предоставление субсидии ГАУ «ИТ-парк» на поощрение отдельных </a:t>
                      </a:r>
                      <a:r>
                        <a:rPr lang="ru-RU" sz="800" b="0" i="0" u="none" strike="noStrike" kern="1200" dirty="0" err="1">
                          <a:solidFill>
                            <a:srgbClr val="000000"/>
                          </a:solidFill>
                          <a:effectLst/>
                          <a:latin typeface="Arial" panose="020B0604020202020204" pitchFamily="34" charset="0"/>
                          <a:ea typeface="+mn-ea"/>
                          <a:cs typeface="Arial" panose="020B0604020202020204" pitchFamily="34" charset="0"/>
                        </a:rPr>
                        <a:t>сотруднПредоставление</a:t>
                      </a:r>
                      <a:r>
                        <a:rPr lang="ru-RU" sz="800" b="0" i="0" u="none" strike="noStrike" kern="1200" dirty="0">
                          <a:solidFill>
                            <a:srgbClr val="000000"/>
                          </a:solidFill>
                          <a:effectLst/>
                          <a:latin typeface="Arial" panose="020B0604020202020204" pitchFamily="34" charset="0"/>
                          <a:ea typeface="+mn-ea"/>
                          <a:cs typeface="Arial" panose="020B0604020202020204" pitchFamily="34" charset="0"/>
                        </a:rPr>
                        <a:t> субсидии ГАУ «ИТ-парк» на премирование ответственных лиц, принимавших активное участие в организации и проведении заседания Координационного Совета по защите информации при полномочном представителе Президента Российской Федерации в Приволжском федеральном </a:t>
                      </a:r>
                      <a:r>
                        <a:rPr lang="ru-RU" sz="800" b="0" i="0" u="none" strike="noStrike" kern="1200" dirty="0" err="1">
                          <a:solidFill>
                            <a:srgbClr val="000000"/>
                          </a:solidFill>
                          <a:effectLst/>
                          <a:latin typeface="Arial" panose="020B0604020202020204" pitchFamily="34" charset="0"/>
                          <a:ea typeface="+mn-ea"/>
                          <a:cs typeface="Arial" panose="020B0604020202020204" pitchFamily="34" charset="0"/>
                        </a:rPr>
                        <a:t>округеиков</a:t>
                      </a:r>
                      <a:r>
                        <a:rPr lang="ru-RU" sz="800" b="0" i="0" u="none" strike="noStrike" kern="1200" dirty="0">
                          <a:solidFill>
                            <a:srgbClr val="000000"/>
                          </a:solidFill>
                          <a:effectLst/>
                          <a:latin typeface="Arial" panose="020B0604020202020204" pitchFamily="34" charset="0"/>
                          <a:ea typeface="+mn-ea"/>
                          <a:cs typeface="Arial" panose="020B0604020202020204" pitchFamily="34" charset="0"/>
                        </a:rPr>
                        <a:t>, внесших вклад в создание технопарка в сфере высоких технологий «ИТ-парк имени </a:t>
                      </a:r>
                      <a:r>
                        <a:rPr lang="ru-RU" sz="800" b="0" i="0" u="none" strike="noStrike" kern="1200" dirty="0" err="1">
                          <a:solidFill>
                            <a:srgbClr val="000000"/>
                          </a:solidFill>
                          <a:effectLst/>
                          <a:latin typeface="Arial" panose="020B0604020202020204" pitchFamily="34" charset="0"/>
                          <a:ea typeface="+mn-ea"/>
                          <a:cs typeface="Arial" panose="020B0604020202020204" pitchFamily="34" charset="0"/>
                        </a:rPr>
                        <a:t>Башира</a:t>
                      </a:r>
                      <a:r>
                        <a:rPr lang="ru-RU"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ru-RU" sz="800" b="0" i="0" u="none" strike="noStrike" kern="1200" dirty="0" err="1">
                          <a:solidFill>
                            <a:srgbClr val="000000"/>
                          </a:solidFill>
                          <a:effectLst/>
                          <a:latin typeface="Arial" panose="020B0604020202020204" pitchFamily="34" charset="0"/>
                          <a:ea typeface="+mn-ea"/>
                          <a:cs typeface="Arial" panose="020B0604020202020204" pitchFamily="34" charset="0"/>
                        </a:rPr>
                        <a:t>Рамеева</a:t>
                      </a:r>
                      <a:r>
                        <a:rPr lang="ru-RU" sz="800" b="0" i="0" u="none" strike="noStrike" kern="1200" dirty="0">
                          <a:solidFill>
                            <a:srgbClr val="000000"/>
                          </a:solidFill>
                          <a:effectLst/>
                          <a:latin typeface="Arial" panose="020B0604020202020204" pitchFamily="34" charset="0"/>
                          <a:ea typeface="+mn-ea"/>
                          <a:cs typeface="Arial" panose="020B0604020202020204" pitchFamily="34" charset="0"/>
                        </a:rPr>
                        <a:t>»</a:t>
                      </a:r>
                    </a:p>
                  </a:txBody>
                  <a:tcPr marL="2360" marR="2360" marT="23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t" latinLnBrk="0" hangingPunct="1"/>
                      <a:r>
                        <a:rPr lang="ru-RU" sz="800" b="0" i="0" u="none" strike="noStrike" kern="1200" dirty="0">
                          <a:solidFill>
                            <a:srgbClr val="000000"/>
                          </a:solidFill>
                          <a:effectLst/>
                          <a:latin typeface="Arial" panose="020B0604020202020204" pitchFamily="34" charset="0"/>
                          <a:ea typeface="+mn-ea"/>
                          <a:cs typeface="Arial" panose="020B0604020202020204" pitchFamily="34" charset="0"/>
                        </a:rPr>
                        <a:t>Денежные выплаты на премирование ответственных лиц, принимавших активное участие в организации и проведении заседания Координационного Совета по защите информации при полномочном представителе Президента Российской Федерации в Приволжском федеральном округе, процентов</a:t>
                      </a:r>
                    </a:p>
                  </a:txBody>
                  <a:tcPr marL="2360" marR="2360" marT="236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0167">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Задача подпрограммы – Обеспечение эффективной</a:t>
                      </a:r>
                      <a:r>
                        <a:rPr lang="ru-RU" sz="800" b="0" i="0" u="none" strike="noStrike" baseline="0" dirty="0">
                          <a:solidFill>
                            <a:srgbClr val="000000"/>
                          </a:solidFill>
                          <a:effectLst/>
                          <a:latin typeface="Arial" panose="020B0604020202020204" pitchFamily="34" charset="0"/>
                          <a:cs typeface="Arial" panose="020B0604020202020204" pitchFamily="34" charset="0"/>
                        </a:rPr>
                        <a:t> деятельности </a:t>
                      </a:r>
                      <a:r>
                        <a:rPr lang="ru-RU" sz="800" b="0" i="0" u="none" strike="noStrike" baseline="0" dirty="0" err="1">
                          <a:solidFill>
                            <a:srgbClr val="000000"/>
                          </a:solidFill>
                          <a:effectLst/>
                          <a:latin typeface="Arial" panose="020B0604020202020204" pitchFamily="34" charset="0"/>
                          <a:cs typeface="Arial" panose="020B0604020202020204" pitchFamily="34" charset="0"/>
                        </a:rPr>
                        <a:t>Минцифры</a:t>
                      </a:r>
                      <a:r>
                        <a:rPr lang="ru-RU" sz="800" b="0" i="0" u="none" strike="noStrike" baseline="0" dirty="0">
                          <a:solidFill>
                            <a:srgbClr val="000000"/>
                          </a:solidFill>
                          <a:effectLst/>
                          <a:latin typeface="Arial" panose="020B0604020202020204" pitchFamily="34" charset="0"/>
                          <a:cs typeface="Arial" panose="020B0604020202020204" pitchFamily="34" charset="0"/>
                        </a:rPr>
                        <a:t> РТ и подведомственных учреждений</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2">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Укомплектованность должностей</a:t>
                      </a:r>
                      <a:r>
                        <a:rPr lang="ru-RU" sz="800" b="0" i="0" u="none" strike="noStrike" baseline="0" dirty="0">
                          <a:solidFill>
                            <a:srgbClr val="000000"/>
                          </a:solidFill>
                          <a:effectLst/>
                          <a:latin typeface="Arial" panose="020B0604020202020204" pitchFamily="34" charset="0"/>
                          <a:cs typeface="Arial" panose="020B0604020202020204" pitchFamily="34" charset="0"/>
                        </a:rPr>
                        <a:t> государственной гражданской службы </a:t>
                      </a:r>
                      <a:r>
                        <a:rPr lang="ru-RU" sz="800" b="0" i="0" u="none" strike="noStrike" baseline="0" dirty="0" err="1">
                          <a:solidFill>
                            <a:srgbClr val="000000"/>
                          </a:solidFill>
                          <a:effectLst/>
                          <a:latin typeface="Arial" panose="020B0604020202020204" pitchFamily="34" charset="0"/>
                          <a:cs typeface="Arial" panose="020B0604020202020204" pitchFamily="34" charset="0"/>
                        </a:rPr>
                        <a:t>Минцифры</a:t>
                      </a:r>
                      <a:r>
                        <a:rPr lang="ru-RU" sz="800" b="0" i="0" u="none" strike="noStrike" baseline="0" dirty="0">
                          <a:solidFill>
                            <a:srgbClr val="000000"/>
                          </a:solidFill>
                          <a:effectLst/>
                          <a:latin typeface="Arial" panose="020B0604020202020204" pitchFamily="34" charset="0"/>
                          <a:cs typeface="Arial" panose="020B0604020202020204" pitchFamily="34" charset="0"/>
                        </a:rPr>
                        <a:t> РТ, процентов </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2">
                  <a:txBody>
                    <a:bodyPr/>
                    <a:lstStyle/>
                    <a:p>
                      <a:pPr algn="ctr" fontAlgn="t"/>
                      <a:r>
                        <a:rPr lang="ru-RU" sz="800" b="0" i="0" u="none" strike="noStrike" dirty="0">
                          <a:solidFill>
                            <a:srgbClr val="000000"/>
                          </a:solidFill>
                          <a:effectLst/>
                          <a:latin typeface="Arial" panose="020B0604020202020204" pitchFamily="34" charset="0"/>
                          <a:cs typeface="Arial" panose="020B0604020202020204" pitchFamily="34" charset="0"/>
                        </a:rPr>
                        <a:t>95,0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2">
                  <a:txBody>
                    <a:bodyPr/>
                    <a:lstStyle/>
                    <a:p>
                      <a:pPr algn="ctr" fontAlgn="t"/>
                      <a:r>
                        <a:rPr lang="ru-RU" sz="800" b="0" i="0" u="none" strike="noStrike" dirty="0">
                          <a:solidFill>
                            <a:srgbClr val="000000"/>
                          </a:solidFill>
                          <a:effectLst/>
                          <a:latin typeface="Arial" panose="020B0604020202020204" pitchFamily="34" charset="0"/>
                          <a:cs typeface="Arial" panose="020B0604020202020204" pitchFamily="34" charset="0"/>
                        </a:rPr>
                        <a:t>90,2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0167">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Общехозяйственная деятельность </a:t>
                      </a:r>
                      <a:r>
                        <a:rPr lang="ru-RU" sz="800" b="0" i="0" u="none" strike="noStrike" dirty="0" err="1">
                          <a:solidFill>
                            <a:srgbClr val="000000"/>
                          </a:solidFill>
                          <a:effectLst/>
                          <a:latin typeface="Arial" panose="020B0604020202020204" pitchFamily="34" charset="0"/>
                          <a:cs typeface="Arial" panose="020B0604020202020204" pitchFamily="34" charset="0"/>
                        </a:rPr>
                        <a:t>Минцифры</a:t>
                      </a:r>
                      <a:r>
                        <a:rPr lang="ru-RU" sz="800" b="0" i="0" u="none" strike="noStrike" dirty="0">
                          <a:solidFill>
                            <a:srgbClr val="000000"/>
                          </a:solidFill>
                          <a:effectLst/>
                          <a:latin typeface="Arial" panose="020B0604020202020204" pitchFamily="34" charset="0"/>
                          <a:cs typeface="Arial" panose="020B0604020202020204" pitchFamily="34" charset="0"/>
                        </a:rPr>
                        <a:t> РТ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algn="l" fontAlgn="ct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algn="ctr" fontAlgn="t"/>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algn="ctr" fontAlgn="t"/>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0167">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Развитие системы предоставления государственных и муниципальных услуг в МФЦ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Количество оказанных государственных, муниципальных и иных услуг в МФЦ (данные предоставляются МФЦ), единиц</a:t>
                      </a:r>
                    </a:p>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cs typeface="Arial" panose="020B0604020202020204" pitchFamily="34" charset="0"/>
                        </a:rPr>
                        <a:t>5 000 000,0</a:t>
                      </a:r>
                    </a:p>
                    <a:p>
                      <a:pPr algn="ctr" fontAlgn="t"/>
                      <a:r>
                        <a:rPr lang="ru-RU"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cs typeface="Arial" panose="020B0604020202020204" pitchFamily="34" charset="0"/>
                        </a:rPr>
                        <a:t>5</a:t>
                      </a:r>
                      <a:r>
                        <a:rPr lang="ru-RU" sz="800" b="0" i="0" u="none" strike="noStrike" baseline="0" dirty="0">
                          <a:solidFill>
                            <a:srgbClr val="000000"/>
                          </a:solidFill>
                          <a:effectLst/>
                          <a:latin typeface="Arial" panose="020B0604020202020204" pitchFamily="34" charset="0"/>
                          <a:cs typeface="Arial" panose="020B0604020202020204" pitchFamily="34" charset="0"/>
                        </a:rPr>
                        <a:t> 05</a:t>
                      </a:r>
                      <a:r>
                        <a:rPr lang="ru-RU" sz="800" b="0" i="0" u="none" strike="noStrike" dirty="0">
                          <a:solidFill>
                            <a:srgbClr val="000000"/>
                          </a:solidFill>
                          <a:effectLst/>
                          <a:latin typeface="Arial" panose="020B0604020202020204" pitchFamily="34" charset="0"/>
                          <a:cs typeface="Arial" panose="020B0604020202020204" pitchFamily="34" charset="0"/>
                        </a:rPr>
                        <a:t>5 139,0</a:t>
                      </a:r>
                    </a:p>
                    <a:p>
                      <a:pPr algn="ctr" fontAlgn="t"/>
                      <a:r>
                        <a:rPr lang="ru-RU"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0167">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Организация предоставления государственных и муниципальных услуг в МФЦ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Уровень удовлетворенности граждан качеством предоставления государственных и муниципальных услуг,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cs typeface="Arial" panose="020B0604020202020204" pitchFamily="34" charset="0"/>
                        </a:rPr>
                        <a:t>90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cs typeface="Arial" panose="020B0604020202020204" pitchFamily="34" charset="0"/>
                        </a:rPr>
                        <a:t>99</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0" name="Скругленный прямоугольник 9"/>
          <p:cNvSpPr/>
          <p:nvPr/>
        </p:nvSpPr>
        <p:spPr>
          <a:xfrm>
            <a:off x="506785" y="211656"/>
            <a:ext cx="8091777"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t"/>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Республика Татарстан </a:t>
            </a:r>
          </a:p>
          <a:p>
            <a:pPr algn="ctr" fontAlgn="t"/>
            <a:r>
              <a:rPr lang="ru-RU" sz="1400" b="1" dirty="0"/>
              <a:t>«Цифровой Татарстан» </a:t>
            </a:r>
            <a:r>
              <a:rPr lang="ru-RU" altLang="ru-RU" sz="1400" b="1" dirty="0">
                <a:ea typeface="Calibri" panose="020F0502020204030204" pitchFamily="34" charset="0"/>
                <a:cs typeface="Times New Roman" panose="02020603050405020304" pitchFamily="18" charset="0"/>
              </a:rPr>
              <a:t>(окончание)</a:t>
            </a:r>
            <a:endParaRPr lang="ru-RU" altLang="ru-RU" sz="1400" b="1" u="sng" dirty="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570691" y="5925128"/>
            <a:ext cx="8534400" cy="369332"/>
          </a:xfrm>
          <a:prstGeom prst="rect">
            <a:avLst/>
          </a:prstGeom>
        </p:spPr>
        <p:txBody>
          <a:bodyPr wrap="square">
            <a:spAutoFit/>
          </a:bodyPr>
          <a:lstStyle/>
          <a:p>
            <a:r>
              <a:rPr lang="ru-RU" sz="900" b="1" i="1" dirty="0">
                <a:solidFill>
                  <a:schemeClr val="accent1"/>
                </a:solidFill>
              </a:rPr>
              <a:t>Ответственный исполнитель ГП: Министерство цифрового развития государственного управления, информационных технологий и связи Республики Татарстан</a:t>
            </a:r>
          </a:p>
        </p:txBody>
      </p:sp>
      <p:sp>
        <p:nvSpPr>
          <p:cNvPr id="6" name="Прямоугольник 5"/>
          <p:cNvSpPr/>
          <p:nvPr/>
        </p:nvSpPr>
        <p:spPr>
          <a:xfrm>
            <a:off x="504505" y="6294460"/>
            <a:ext cx="8001000" cy="369332"/>
          </a:xfrm>
          <a:prstGeom prst="rect">
            <a:avLst/>
          </a:prstGeom>
        </p:spPr>
        <p:txBody>
          <a:bodyPr wrap="square">
            <a:spAutoFit/>
          </a:bodyPr>
          <a:lstStyle/>
          <a:p>
            <a:r>
              <a:rPr lang="ru-RU" sz="900" b="1" i="1" dirty="0">
                <a:solidFill>
                  <a:schemeClr val="accent6"/>
                </a:solidFill>
              </a:rPr>
              <a:t>Официальный сайт, на котором размещена государственная программа и отчеты о ходе ее реализации, находится по адресу:</a:t>
            </a:r>
            <a:r>
              <a:rPr lang="en-US" sz="900" b="1" i="1" dirty="0">
                <a:solidFill>
                  <a:schemeClr val="accent6"/>
                </a:solidFill>
              </a:rPr>
              <a:t> https://digital.tatarstan.ru/rus/</a:t>
            </a:r>
            <a:endParaRPr lang="ru-RU" sz="900" b="1" i="1" dirty="0">
              <a:solidFill>
                <a:schemeClr val="accent6"/>
              </a:solidFill>
            </a:endParaRPr>
          </a:p>
        </p:txBody>
      </p:sp>
    </p:spTree>
    <p:extLst>
      <p:ext uri="{BB962C8B-B14F-4D97-AF65-F5344CB8AC3E}">
        <p14:creationId xmlns:p14="http://schemas.microsoft.com/office/powerpoint/2010/main" val="7339961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3875" y="498122"/>
            <a:ext cx="8375650" cy="646331"/>
          </a:xfrm>
          <a:prstGeom prst="rect">
            <a:avLst/>
          </a:prstGeom>
        </p:spPr>
        <p:txBody>
          <a:bodyPr wrap="square">
            <a:spAutoFit/>
          </a:bodyPr>
          <a:lstStyle/>
          <a:p>
            <a:pPr algn="just"/>
            <a:r>
              <a:rPr lang="ru-RU" sz="1200" b="1" dirty="0">
                <a:solidFill>
                  <a:srgbClr val="000000"/>
                </a:solidFill>
              </a:rPr>
              <a:t>Цель: </a:t>
            </a:r>
            <a:r>
              <a:rPr lang="ru-RU" sz="1200" dirty="0"/>
              <a:t>обеспечение дальнейшего развития транспортного комплекса и создание современной инфокоммуникационной транспортной  инфраструктуры для удовлетворения потребностей экономики и опережающего развития общественной инфраструктуры в Республике   Татарстан </a:t>
            </a:r>
          </a:p>
        </p:txBody>
      </p:sp>
      <p:graphicFrame>
        <p:nvGraphicFramePr>
          <p:cNvPr id="5" name="Таблица 4"/>
          <p:cNvGraphicFramePr>
            <a:graphicFrameLocks noGrp="1"/>
          </p:cNvGraphicFramePr>
          <p:nvPr>
            <p:extLst>
              <p:ext uri="{D42A27DB-BD31-4B8C-83A1-F6EECF244321}">
                <p14:modId xmlns:p14="http://schemas.microsoft.com/office/powerpoint/2010/main" val="2294813316"/>
              </p:ext>
            </p:extLst>
          </p:nvPr>
        </p:nvGraphicFramePr>
        <p:xfrm>
          <a:off x="615056" y="1136474"/>
          <a:ext cx="8366383" cy="472870"/>
        </p:xfrm>
        <a:graphic>
          <a:graphicData uri="http://schemas.openxmlformats.org/drawingml/2006/table">
            <a:tbl>
              <a:tblPr>
                <a:tableStyleId>{616DA210-FB5B-4158-B5E0-FEB733F419BA}</a:tableStyleId>
              </a:tblPr>
              <a:tblGrid>
                <a:gridCol w="6466463">
                  <a:extLst>
                    <a:ext uri="{9D8B030D-6E8A-4147-A177-3AD203B41FA5}">
                      <a16:colId xmlns:a16="http://schemas.microsoft.com/office/drawing/2014/main" val="20000"/>
                    </a:ext>
                  </a:extLst>
                </a:gridCol>
                <a:gridCol w="982980">
                  <a:extLst>
                    <a:ext uri="{9D8B030D-6E8A-4147-A177-3AD203B41FA5}">
                      <a16:colId xmlns:a16="http://schemas.microsoft.com/office/drawing/2014/main" val="20001"/>
                    </a:ext>
                  </a:extLst>
                </a:gridCol>
                <a:gridCol w="916940">
                  <a:extLst>
                    <a:ext uri="{9D8B030D-6E8A-4147-A177-3AD203B41FA5}">
                      <a16:colId xmlns:a16="http://schemas.microsoft.com/office/drawing/2014/main" val="20002"/>
                    </a:ext>
                  </a:extLst>
                </a:gridCol>
              </a:tblGrid>
              <a:tr h="243328">
                <a:tc rowSpan="2">
                  <a:txBody>
                    <a:bodyPr/>
                    <a:lstStyle/>
                    <a:p>
                      <a:pPr algn="ctr" fontAlgn="ctr"/>
                      <a:r>
                        <a:rPr lang="ru-RU" sz="1000" b="1" u="none" strike="noStrike" dirty="0">
                          <a:effectLst/>
                        </a:rPr>
                        <a:t>Объем финансирования государственной программы (тыс. рублей)</a:t>
                      </a:r>
                      <a:endParaRPr lang="ru-RU" sz="10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effectLst/>
                        </a:rPr>
                        <a:t>2023 год </a:t>
                      </a:r>
                      <a:br>
                        <a:rPr lang="ru-RU" sz="1000" b="1" u="none" strike="noStrike" dirty="0">
                          <a:effectLst/>
                        </a:rPr>
                      </a:br>
                      <a:r>
                        <a:rPr lang="ru-RU" sz="1000" b="1" u="none" strike="noStrike" dirty="0">
                          <a:effectLst/>
                        </a:rPr>
                        <a:t>(план)</a:t>
                      </a:r>
                      <a:endParaRPr lang="ru-RU" sz="10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effectLst/>
                        </a:rPr>
                        <a:t>2023 год </a:t>
                      </a:r>
                      <a:br>
                        <a:rPr lang="ru-RU" sz="1000" b="1" u="none" strike="noStrike" dirty="0">
                          <a:effectLst/>
                        </a:rPr>
                      </a:br>
                      <a:r>
                        <a:rPr lang="ru-RU" sz="1000" b="1" u="none" strike="noStrike" dirty="0">
                          <a:effectLst/>
                        </a:rPr>
                        <a:t>(факт)</a:t>
                      </a:r>
                      <a:endParaRPr lang="ru-RU" sz="10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50565">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101 514 049,9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99 828 984,3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782980462"/>
              </p:ext>
            </p:extLst>
          </p:nvPr>
        </p:nvGraphicFramePr>
        <p:xfrm>
          <a:off x="615056" y="1681202"/>
          <a:ext cx="8366384" cy="4310951"/>
        </p:xfrm>
        <a:graphic>
          <a:graphicData uri="http://schemas.openxmlformats.org/drawingml/2006/table">
            <a:tbl>
              <a:tblPr>
                <a:tableStyleId>{616DA210-FB5B-4158-B5E0-FEB733F419BA}</a:tableStyleId>
              </a:tblPr>
              <a:tblGrid>
                <a:gridCol w="6489324">
                  <a:extLst>
                    <a:ext uri="{9D8B030D-6E8A-4147-A177-3AD203B41FA5}">
                      <a16:colId xmlns:a16="http://schemas.microsoft.com/office/drawing/2014/main" val="20000"/>
                    </a:ext>
                  </a:extLst>
                </a:gridCol>
                <a:gridCol w="961114">
                  <a:extLst>
                    <a:ext uri="{9D8B030D-6E8A-4147-A177-3AD203B41FA5}">
                      <a16:colId xmlns:a16="http://schemas.microsoft.com/office/drawing/2014/main" val="20001"/>
                    </a:ext>
                  </a:extLst>
                </a:gridCol>
                <a:gridCol w="915946">
                  <a:extLst>
                    <a:ext uri="{9D8B030D-6E8A-4147-A177-3AD203B41FA5}">
                      <a16:colId xmlns:a16="http://schemas.microsoft.com/office/drawing/2014/main" val="20002"/>
                    </a:ext>
                  </a:extLst>
                </a:gridCol>
              </a:tblGrid>
              <a:tr h="268200">
                <a:tc>
                  <a:txBody>
                    <a:bodyPr/>
                    <a:lstStyle/>
                    <a:p>
                      <a:pPr algn="ctr" fontAlgn="ctr"/>
                      <a:r>
                        <a:rPr lang="ru-RU" sz="1000" b="1" i="0" u="none" strike="noStrike" dirty="0">
                          <a:solidFill>
                            <a:schemeClr val="tx1"/>
                          </a:solidFill>
                          <a:effectLst/>
                          <a:latin typeface="+mn-lt"/>
                        </a:rPr>
                        <a:t>Целевые показатели реализации государственной программы</a:t>
                      </a: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latin typeface="+mn-lt"/>
                        </a:rPr>
                        <a:t>2023 год </a:t>
                      </a:r>
                    </a:p>
                    <a:p>
                      <a:pPr algn="ctr" fontAlgn="ctr"/>
                      <a:r>
                        <a:rPr lang="ru-RU" sz="1000" b="1" u="none" strike="noStrike" dirty="0">
                          <a:solidFill>
                            <a:schemeClr val="tx1"/>
                          </a:solidFill>
                          <a:effectLst/>
                          <a:latin typeface="+mn-lt"/>
                        </a:rPr>
                        <a:t>(план)</a:t>
                      </a:r>
                      <a:endParaRPr lang="ru-RU" sz="1000" b="1" i="0" u="none" strike="noStrike" dirty="0">
                        <a:solidFill>
                          <a:schemeClr val="tx1"/>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latin typeface="+mn-lt"/>
                        </a:rPr>
                        <a:t>2023 год (факт)</a:t>
                      </a:r>
                      <a:endParaRPr lang="ru-RU" sz="1000" b="1" i="0" u="none" strike="noStrike" dirty="0">
                        <a:solidFill>
                          <a:schemeClr val="tx1"/>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04547">
                <a:tc>
                  <a:txBody>
                    <a:bodyPr/>
                    <a:lstStyle/>
                    <a:p>
                      <a:pPr algn="l" fontAlgn="ctr"/>
                      <a:r>
                        <a:rPr lang="ru-RU" sz="1000" b="0" i="0" u="none" strike="noStrike" dirty="0">
                          <a:solidFill>
                            <a:schemeClr val="tx1"/>
                          </a:solidFill>
                          <a:effectLst/>
                          <a:latin typeface="+mn-lt"/>
                        </a:rPr>
                        <a:t>Пассажирооборот железнодорожного транспорта пригородного сообщения, млн пасс. 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solidFill>
                            <a:schemeClr val="tx1"/>
                          </a:solidFill>
                        </a:rPr>
                        <a:t>260,6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solidFill>
                            <a:schemeClr val="tx1"/>
                          </a:solidFill>
                        </a:rPr>
                        <a:t>283,1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4547">
                <a:tc>
                  <a:txBody>
                    <a:bodyPr/>
                    <a:lstStyle/>
                    <a:p>
                      <a:pPr algn="l" fontAlgn="ctr"/>
                      <a:r>
                        <a:rPr lang="ru-RU" sz="1000" b="0" i="0" u="none" strike="noStrike" dirty="0">
                          <a:solidFill>
                            <a:schemeClr val="tx1"/>
                          </a:solidFill>
                          <a:effectLst/>
                          <a:latin typeface="+mn-lt"/>
                        </a:rPr>
                        <a:t>Перевозка пассажиров железнодорожным транспортом пригородного сообщения,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solidFill>
                            <a:schemeClr val="tx1"/>
                          </a:solidFill>
                        </a:rPr>
                        <a:t>6,1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solidFill>
                            <a:schemeClr val="tx1"/>
                          </a:solidFill>
                        </a:rPr>
                        <a:t>6,6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4547">
                <a:tc>
                  <a:txBody>
                    <a:bodyPr/>
                    <a:lstStyle/>
                    <a:p>
                      <a:pPr algn="l" fontAlgn="ctr"/>
                      <a:r>
                        <a:rPr lang="ru-RU" sz="1000" b="0" i="0" u="none" strike="noStrike" dirty="0">
                          <a:solidFill>
                            <a:schemeClr val="tx1"/>
                          </a:solidFill>
                          <a:effectLst/>
                          <a:latin typeface="+mn-lt"/>
                        </a:rPr>
                        <a:t>Перевозка грузов железнодорожным транспортом, млн тонн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solidFill>
                            <a:schemeClr val="tx1"/>
                          </a:solidFill>
                        </a:rPr>
                        <a:t>16,80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solidFill>
                            <a:schemeClr val="tx1"/>
                          </a:solidFill>
                        </a:rPr>
                        <a:t>16,33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4547">
                <a:tc>
                  <a:txBody>
                    <a:bodyPr/>
                    <a:lstStyle/>
                    <a:p>
                      <a:pPr algn="l" fontAlgn="ctr"/>
                      <a:r>
                        <a:rPr lang="ru-RU" sz="1000" b="0" i="0" u="none" strike="noStrike" dirty="0">
                          <a:solidFill>
                            <a:schemeClr val="tx1"/>
                          </a:solidFill>
                          <a:effectLst/>
                          <a:latin typeface="+mn-lt"/>
                        </a:rPr>
                        <a:t>Пассажирооборот речного транспорта, млн пасс. 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solidFill>
                            <a:schemeClr val="tx1"/>
                          </a:solidFill>
                        </a:rPr>
                        <a:t>10,99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solidFill>
                            <a:schemeClr val="tx1"/>
                          </a:solidFill>
                        </a:rPr>
                        <a:t>11,41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04547">
                <a:tc>
                  <a:txBody>
                    <a:bodyPr/>
                    <a:lstStyle/>
                    <a:p>
                      <a:pPr algn="l" fontAlgn="ctr"/>
                      <a:r>
                        <a:rPr lang="ru-RU" sz="1000" b="0" i="0" u="none" strike="noStrike" dirty="0">
                          <a:solidFill>
                            <a:schemeClr val="tx1"/>
                          </a:solidFill>
                          <a:effectLst/>
                          <a:latin typeface="+mn-lt"/>
                        </a:rPr>
                        <a:t>Перевозка пассажиров речным транспортом,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solidFill>
                            <a:schemeClr val="tx1"/>
                          </a:solidFill>
                        </a:rPr>
                        <a:t>0,35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solidFill>
                            <a:schemeClr val="tx1"/>
                          </a:solidFill>
                        </a:rPr>
                        <a:t>0,34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04547">
                <a:tc>
                  <a:txBody>
                    <a:bodyPr/>
                    <a:lstStyle/>
                    <a:p>
                      <a:pPr algn="l" fontAlgn="ctr"/>
                      <a:r>
                        <a:rPr lang="ru-RU" sz="1000" b="0" i="0" u="none" strike="noStrike" dirty="0">
                          <a:solidFill>
                            <a:schemeClr val="tx1"/>
                          </a:solidFill>
                          <a:effectLst/>
                          <a:latin typeface="+mn-lt"/>
                        </a:rPr>
                        <a:t>Перевозка пассажиров метрополитеном,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solidFill>
                            <a:schemeClr val="tx1"/>
                          </a:solidFill>
                        </a:rPr>
                        <a:t>30,7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solidFill>
                            <a:schemeClr val="tx1"/>
                          </a:solidFill>
                        </a:rPr>
                        <a:t>31,2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04547">
                <a:tc>
                  <a:txBody>
                    <a:bodyPr/>
                    <a:lstStyle/>
                    <a:p>
                      <a:pPr algn="l" fontAlgn="ctr"/>
                      <a:r>
                        <a:rPr lang="ru-RU" sz="1000" b="0" i="0" u="none" strike="noStrike" dirty="0">
                          <a:solidFill>
                            <a:schemeClr val="tx1"/>
                          </a:solidFill>
                          <a:effectLst/>
                          <a:latin typeface="+mn-lt"/>
                        </a:rPr>
                        <a:t>Перевозка пассажиров автобусами (на маршрутах регулярных перевозок (без заказных автобусов)),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solidFill>
                            <a:schemeClr val="tx1"/>
                          </a:solidFill>
                        </a:rPr>
                        <a:t>290,0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solidFill>
                            <a:schemeClr val="tx1"/>
                          </a:solidFill>
                        </a:rPr>
                        <a:t>290,2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04547">
                <a:tc>
                  <a:txBody>
                    <a:bodyPr/>
                    <a:lstStyle/>
                    <a:p>
                      <a:pPr algn="l" fontAlgn="ctr"/>
                      <a:r>
                        <a:rPr lang="ru-RU" sz="1000" b="0" i="0" u="none" strike="noStrike">
                          <a:solidFill>
                            <a:schemeClr val="tx1"/>
                          </a:solidFill>
                          <a:effectLst/>
                          <a:latin typeface="+mn-lt"/>
                        </a:rPr>
                        <a:t>Перевозка пассажиров троллейбусами,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solidFill>
                            <a:schemeClr val="tx1"/>
                          </a:solidFill>
                        </a:rPr>
                        <a:t>26,7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solidFill>
                            <a:schemeClr val="tx1"/>
                          </a:solidFill>
                        </a:rPr>
                        <a:t>26,9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04547">
                <a:tc>
                  <a:txBody>
                    <a:bodyPr/>
                    <a:lstStyle/>
                    <a:p>
                      <a:pPr algn="l" fontAlgn="ctr"/>
                      <a:r>
                        <a:rPr lang="ru-RU" sz="1000" b="0" i="0" u="none" strike="noStrike" dirty="0">
                          <a:solidFill>
                            <a:schemeClr val="tx1"/>
                          </a:solidFill>
                          <a:effectLst/>
                          <a:latin typeface="+mn-lt"/>
                        </a:rPr>
                        <a:t>Пассажирооборот трамваев, млн пасс. 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solidFill>
                            <a:schemeClr val="tx1"/>
                          </a:solidFill>
                        </a:rPr>
                        <a:t>137,8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solidFill>
                            <a:schemeClr val="tx1"/>
                          </a:solidFill>
                        </a:rPr>
                        <a:t>139,2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04547">
                <a:tc>
                  <a:txBody>
                    <a:bodyPr/>
                    <a:lstStyle/>
                    <a:p>
                      <a:pPr algn="l" fontAlgn="ctr"/>
                      <a:r>
                        <a:rPr lang="ru-RU" sz="1000" b="0" i="0" u="none" strike="noStrike" dirty="0">
                          <a:solidFill>
                            <a:schemeClr val="tx1"/>
                          </a:solidFill>
                          <a:effectLst/>
                          <a:latin typeface="+mn-lt"/>
                        </a:rPr>
                        <a:t>Пассажирооборот автобусов (на маршрутах регулярных перевозок (без заказных автобусов)), млн пасс. 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solidFill>
                            <a:schemeClr val="tx1"/>
                          </a:solidFill>
                        </a:rPr>
                        <a:t>1 709,4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solidFill>
                            <a:schemeClr val="tx1"/>
                          </a:solidFill>
                        </a:rPr>
                        <a:t>1 709,6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04547">
                <a:tc>
                  <a:txBody>
                    <a:bodyPr/>
                    <a:lstStyle/>
                    <a:p>
                      <a:pPr algn="l" fontAlgn="ctr"/>
                      <a:r>
                        <a:rPr lang="ru-RU" sz="1000" b="0" i="0" u="none" strike="noStrike" dirty="0">
                          <a:solidFill>
                            <a:schemeClr val="tx1"/>
                          </a:solidFill>
                          <a:effectLst/>
                          <a:latin typeface="+mn-lt"/>
                        </a:rPr>
                        <a:t>Пассажирооборот троллейбусов, млн </a:t>
                      </a:r>
                      <a:r>
                        <a:rPr lang="ru-RU" sz="1000" b="0" i="0" u="none" strike="noStrike" dirty="0" err="1">
                          <a:solidFill>
                            <a:schemeClr val="tx1"/>
                          </a:solidFill>
                          <a:effectLst/>
                          <a:latin typeface="+mn-lt"/>
                        </a:rPr>
                        <a:t>пасс.км</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solidFill>
                            <a:schemeClr val="tx1"/>
                          </a:solidFill>
                        </a:rPr>
                        <a:t>99,7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solidFill>
                            <a:schemeClr val="tx1"/>
                          </a:solidFill>
                        </a:rPr>
                        <a:t>100,7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04547">
                <a:tc>
                  <a:txBody>
                    <a:bodyPr/>
                    <a:lstStyle/>
                    <a:p>
                      <a:pPr algn="l" fontAlgn="ctr"/>
                      <a:r>
                        <a:rPr lang="ru-RU" sz="1000" b="0" i="0" u="none" strike="noStrike" dirty="0">
                          <a:solidFill>
                            <a:schemeClr val="tx1"/>
                          </a:solidFill>
                          <a:effectLst/>
                          <a:latin typeface="+mn-lt"/>
                        </a:rPr>
                        <a:t>Пассажирооборот метрополитена, млн пасс. 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solidFill>
                            <a:schemeClr val="tx1"/>
                          </a:solidFill>
                        </a:rPr>
                        <a:t>224,6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solidFill>
                            <a:schemeClr val="tx1"/>
                          </a:solidFill>
                        </a:rPr>
                        <a:t>226,8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04547">
                <a:tc>
                  <a:txBody>
                    <a:bodyPr/>
                    <a:lstStyle/>
                    <a:p>
                      <a:pPr algn="l" fontAlgn="ctr"/>
                      <a:r>
                        <a:rPr lang="ru-RU" sz="1000" b="0" i="0" u="none" strike="noStrike" dirty="0">
                          <a:solidFill>
                            <a:schemeClr val="tx1"/>
                          </a:solidFill>
                          <a:effectLst/>
                          <a:latin typeface="+mn-lt"/>
                        </a:rPr>
                        <a:t>Перевозка пассажиров трамваями,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solidFill>
                            <a:schemeClr val="tx1"/>
                          </a:solidFill>
                        </a:rPr>
                        <a:t>39,8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solidFill>
                            <a:schemeClr val="tx1"/>
                          </a:solidFill>
                        </a:rPr>
                        <a:t>40,2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04547">
                <a:tc>
                  <a:txBody>
                    <a:bodyPr/>
                    <a:lstStyle/>
                    <a:p>
                      <a:pPr algn="l" fontAlgn="ctr"/>
                      <a:r>
                        <a:rPr lang="ru-RU" sz="1000" b="0" i="0" u="none" strike="noStrike" dirty="0">
                          <a:solidFill>
                            <a:schemeClr val="tx1"/>
                          </a:solidFill>
                          <a:effectLst/>
                          <a:latin typeface="+mn-lt"/>
                        </a:rPr>
                        <a:t>Количество рабочих мест в транспортно-логистической сфере, тыс.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solidFill>
                            <a:schemeClr val="tx1"/>
                          </a:solidFill>
                        </a:rPr>
                        <a:t>94,5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solidFill>
                            <a:schemeClr val="tx1"/>
                          </a:solidFill>
                        </a:rPr>
                        <a:t>95,1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04547">
                <a:tc>
                  <a:txBody>
                    <a:bodyPr/>
                    <a:lstStyle/>
                    <a:p>
                      <a:pPr algn="l" fontAlgn="ctr"/>
                      <a:r>
                        <a:rPr lang="ru-RU" sz="1000" b="0" i="0" u="none" strike="noStrike" dirty="0">
                          <a:solidFill>
                            <a:schemeClr val="tx1"/>
                          </a:solidFill>
                          <a:effectLst/>
                          <a:latin typeface="+mn-lt"/>
                        </a:rPr>
                        <a:t>Количество логистических центров в Республике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solidFill>
                            <a:schemeClr val="tx1"/>
                          </a:solidFill>
                        </a:rPr>
                        <a:t>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solidFill>
                            <a:schemeClr val="tx1"/>
                          </a:solidFill>
                        </a:rPr>
                        <a:t>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04547">
                <a:tc>
                  <a:txBody>
                    <a:bodyPr/>
                    <a:lstStyle/>
                    <a:p>
                      <a:pPr algn="l" fontAlgn="ctr"/>
                      <a:r>
                        <a:rPr lang="ru-RU" sz="1000" b="0" i="0" u="none" strike="noStrike" dirty="0">
                          <a:solidFill>
                            <a:schemeClr val="tx1"/>
                          </a:solidFill>
                          <a:effectLst/>
                          <a:latin typeface="+mn-lt"/>
                        </a:rPr>
                        <a:t>Объем грузоперевозок всеми видами транспорта общего пользования, кроме трубопроводного, млн 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solidFill>
                            <a:schemeClr val="tx1"/>
                          </a:solidFill>
                        </a:rPr>
                        <a:t>82,5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solidFill>
                            <a:schemeClr val="tx1"/>
                          </a:solidFill>
                        </a:rPr>
                        <a:t>83,5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104547">
                <a:tc>
                  <a:txBody>
                    <a:bodyPr/>
                    <a:lstStyle/>
                    <a:p>
                      <a:pPr algn="l" fontAlgn="ctr"/>
                      <a:r>
                        <a:rPr lang="ru-RU" sz="1000" b="0" i="0" u="none" strike="noStrike" dirty="0">
                          <a:solidFill>
                            <a:schemeClr val="tx1"/>
                          </a:solidFill>
                          <a:effectLst/>
                          <a:latin typeface="+mn-lt"/>
                        </a:rPr>
                        <a:t>Удельный вес населенных пунктов, имеющих дороги с твердым покрытием до сети путей сообщения общего пользования,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solidFill>
                            <a:schemeClr val="tx1"/>
                          </a:solidFill>
                        </a:rPr>
                        <a:t>83,3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solidFill>
                            <a:schemeClr val="tx1"/>
                          </a:solidFill>
                        </a:rPr>
                        <a:t>83,4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104547">
                <a:tc>
                  <a:txBody>
                    <a:bodyPr/>
                    <a:lstStyle/>
                    <a:p>
                      <a:pPr algn="l" fontAlgn="ctr"/>
                      <a:r>
                        <a:rPr lang="ru-RU" sz="1000" b="0" i="0" u="none" strike="noStrike" dirty="0">
                          <a:solidFill>
                            <a:schemeClr val="tx1"/>
                          </a:solidFill>
                          <a:effectLst/>
                          <a:latin typeface="+mn-lt"/>
                        </a:rPr>
                        <a:t>Доля дорожной сети городских агломераций, находящаяся в нормативном состоянии,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solidFill>
                            <a:schemeClr val="tx1"/>
                          </a:solidFill>
                        </a:rPr>
                        <a:t>84,0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solidFill>
                            <a:schemeClr val="tx1"/>
                          </a:solidFill>
                        </a:rPr>
                        <a:t>85,1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0267210"/>
                  </a:ext>
                </a:extLst>
              </a:tr>
              <a:tr h="104547">
                <a:tc>
                  <a:txBody>
                    <a:bodyPr/>
                    <a:lstStyle/>
                    <a:p>
                      <a:pPr algn="l" fontAlgn="ctr"/>
                      <a:r>
                        <a:rPr lang="ru-RU" sz="1000" b="0" i="0" u="none" strike="noStrike" dirty="0">
                          <a:solidFill>
                            <a:schemeClr val="tx1"/>
                          </a:solidFill>
                          <a:effectLst/>
                          <a:latin typeface="+mn-lt"/>
                        </a:rPr>
                        <a:t>Доля автомобильных дорог регионального значения, соответствующих нормативным требованиям,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solidFill>
                            <a:schemeClr val="tx1"/>
                          </a:solidFill>
                        </a:rPr>
                        <a:t>51,0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solidFill>
                            <a:schemeClr val="tx1"/>
                          </a:solidFill>
                        </a:rPr>
                        <a:t>51,0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104547">
                <a:tc>
                  <a:txBody>
                    <a:bodyPr/>
                    <a:lstStyle/>
                    <a:p>
                      <a:pPr algn="l" fontAlgn="ctr"/>
                      <a:r>
                        <a:rPr lang="ru-RU" sz="1000" b="0" i="0" u="none" strike="noStrike" dirty="0">
                          <a:solidFill>
                            <a:schemeClr val="tx1"/>
                          </a:solidFill>
                          <a:effectLst/>
                          <a:latin typeface="+mn-lt"/>
                        </a:rPr>
                        <a:t>Доля объектов транспортной инфраструктуры, прошедших категорирование и оценку уязвимости, от общего количества объектов транспортной инфраструктуры, подлежащих категорированию и оценке уязвимости в соответствии с приказом Министерства транспорта Российской Федерации от 28 августа 2020 года №331,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solidFill>
                            <a:schemeClr val="tx1"/>
                          </a:solidFill>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solidFill>
                            <a:schemeClr val="tx1"/>
                          </a:solidFill>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bl>
          </a:graphicData>
        </a:graphic>
      </p:graphicFrame>
      <p:sp>
        <p:nvSpPr>
          <p:cNvPr id="8" name="Скругленный прямоугольник 7"/>
          <p:cNvSpPr/>
          <p:nvPr/>
        </p:nvSpPr>
        <p:spPr>
          <a:xfrm>
            <a:off x="615056" y="57075"/>
            <a:ext cx="7943850" cy="445300"/>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ts val="1200"/>
              </a:lnSpc>
            </a:pPr>
            <a:r>
              <a:rPr lang="ru-RU" sz="1400" b="1" dirty="0"/>
              <a:t>12. Государственная программа</a:t>
            </a:r>
            <a:br>
              <a:rPr lang="ru-RU" sz="1400" b="1" dirty="0"/>
            </a:br>
            <a:r>
              <a:rPr lang="ru-RU" sz="1400" b="1" dirty="0"/>
              <a:t>«Развитие транспортной системы Республики Татарстан на 2014 </a:t>
            </a:r>
            <a:r>
              <a:rPr lang="ru-RU" altLang="ru-RU" sz="1400" b="1" dirty="0">
                <a:solidFill>
                  <a:schemeClr val="tx1"/>
                </a:solidFill>
                <a:ea typeface="Calibri" panose="020F0502020204030204" pitchFamily="34" charset="0"/>
                <a:cs typeface="Times New Roman" panose="02020603050405020304" pitchFamily="18" charset="0"/>
              </a:rPr>
              <a:t>–</a:t>
            </a:r>
            <a:r>
              <a:rPr lang="ru-RU" sz="1400" b="1" dirty="0"/>
              <a:t> </a:t>
            </a:r>
            <a:r>
              <a:rPr lang="ru-RU" sz="1400" b="1" dirty="0">
                <a:solidFill>
                  <a:schemeClr val="tx1"/>
                </a:solidFill>
              </a:rPr>
              <a:t>2025 </a:t>
            </a:r>
            <a:r>
              <a:rPr lang="ru-RU" sz="1400" b="1" dirty="0"/>
              <a:t>годы»</a:t>
            </a:r>
          </a:p>
        </p:txBody>
      </p:sp>
    </p:spTree>
    <p:extLst>
      <p:ext uri="{BB962C8B-B14F-4D97-AF65-F5344CB8AC3E}">
        <p14:creationId xmlns:p14="http://schemas.microsoft.com/office/powerpoint/2010/main" val="27732227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910630771"/>
              </p:ext>
            </p:extLst>
          </p:nvPr>
        </p:nvGraphicFramePr>
        <p:xfrm>
          <a:off x="593199" y="920483"/>
          <a:ext cx="8366384" cy="4091876"/>
        </p:xfrm>
        <a:graphic>
          <a:graphicData uri="http://schemas.openxmlformats.org/drawingml/2006/table">
            <a:tbl>
              <a:tblPr>
                <a:tableStyleId>{616DA210-FB5B-4158-B5E0-FEB733F419BA}</a:tableStyleId>
              </a:tblPr>
              <a:tblGrid>
                <a:gridCol w="6489324">
                  <a:extLst>
                    <a:ext uri="{9D8B030D-6E8A-4147-A177-3AD203B41FA5}">
                      <a16:colId xmlns:a16="http://schemas.microsoft.com/office/drawing/2014/main" val="20000"/>
                    </a:ext>
                  </a:extLst>
                </a:gridCol>
                <a:gridCol w="961114">
                  <a:extLst>
                    <a:ext uri="{9D8B030D-6E8A-4147-A177-3AD203B41FA5}">
                      <a16:colId xmlns:a16="http://schemas.microsoft.com/office/drawing/2014/main" val="20001"/>
                    </a:ext>
                  </a:extLst>
                </a:gridCol>
                <a:gridCol w="915946">
                  <a:extLst>
                    <a:ext uri="{9D8B030D-6E8A-4147-A177-3AD203B41FA5}">
                      <a16:colId xmlns:a16="http://schemas.microsoft.com/office/drawing/2014/main" val="20002"/>
                    </a:ext>
                  </a:extLst>
                </a:gridCol>
              </a:tblGrid>
              <a:tr h="282241">
                <a:tc>
                  <a:txBody>
                    <a:bodyPr/>
                    <a:lstStyle/>
                    <a:p>
                      <a:pPr algn="ctr" fontAlgn="ctr"/>
                      <a:r>
                        <a:rPr lang="ru-RU" sz="1000" b="1" i="0" u="none" strike="noStrike" dirty="0">
                          <a:solidFill>
                            <a:schemeClr val="tx1"/>
                          </a:solidFill>
                          <a:effectLst/>
                          <a:latin typeface="+mn-lt"/>
                        </a:rPr>
                        <a:t>Целевые показатели реализации государственной программы</a:t>
                      </a: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latin typeface="+mn-lt"/>
                        </a:rPr>
                        <a:t>2023 год </a:t>
                      </a:r>
                    </a:p>
                    <a:p>
                      <a:pPr algn="ctr" fontAlgn="ctr"/>
                      <a:r>
                        <a:rPr lang="ru-RU" sz="1000" b="1" u="none" strike="noStrike" dirty="0">
                          <a:solidFill>
                            <a:schemeClr val="tx1"/>
                          </a:solidFill>
                          <a:effectLst/>
                          <a:latin typeface="+mn-lt"/>
                        </a:rPr>
                        <a:t>(план)</a:t>
                      </a:r>
                      <a:endParaRPr lang="ru-RU" sz="1000" b="1" i="0" u="none" strike="noStrike" dirty="0">
                        <a:solidFill>
                          <a:schemeClr val="tx1"/>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latin typeface="+mn-lt"/>
                        </a:rPr>
                        <a:t>2023 год (факт)</a:t>
                      </a:r>
                      <a:endParaRPr lang="ru-RU" sz="1000" b="1" i="0" u="none" strike="noStrike" dirty="0">
                        <a:solidFill>
                          <a:schemeClr val="tx1"/>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04547">
                <a:tc>
                  <a:txBody>
                    <a:bodyPr/>
                    <a:lstStyle/>
                    <a:p>
                      <a:pPr algn="just" fontAlgn="ctr"/>
                      <a:r>
                        <a:rPr lang="ru-RU" sz="1000" b="0" i="0" u="none" strike="noStrike" dirty="0">
                          <a:solidFill>
                            <a:srgbClr val="000000"/>
                          </a:solidFill>
                          <a:effectLst/>
                          <a:latin typeface="+mn-lt"/>
                        </a:rPr>
                        <a:t>Выполнение государственного задания на управление (транспортом),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4547">
                <a:tc>
                  <a:txBody>
                    <a:bodyPr/>
                    <a:lstStyle/>
                    <a:p>
                      <a:pPr algn="just" fontAlgn="ctr"/>
                      <a:r>
                        <a:rPr lang="ru-RU" sz="1000" b="0" i="0" u="none" strike="noStrike" dirty="0">
                          <a:solidFill>
                            <a:srgbClr val="000000"/>
                          </a:solidFill>
                          <a:effectLst/>
                          <a:latin typeface="+mn-lt"/>
                        </a:rPr>
                        <a:t>Доля выполненных Министерством транспорта и дорожного хозяйства Республики Татарстан в установленные контрольные сроки поручений Раиса Республики Татарстан, Премьер-министра Республики Татарстан, Руководителя Администрации Раиса Республики Татарстан, Заместителей Премьер-министра Республики Татарстан в общем объеме поручений, по которым указанными лицами установлен срок исполнения,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914546"/>
                  </a:ext>
                </a:extLst>
              </a:tr>
              <a:tr h="104547">
                <a:tc>
                  <a:txBody>
                    <a:bodyPr/>
                    <a:lstStyle/>
                    <a:p>
                      <a:pPr algn="just" fontAlgn="ctr"/>
                      <a:r>
                        <a:rPr lang="ru-RU" sz="1000" b="0" i="0" u="none" strike="noStrike" dirty="0">
                          <a:solidFill>
                            <a:srgbClr val="000000"/>
                          </a:solidFill>
                          <a:effectLst/>
                          <a:latin typeface="+mn-lt"/>
                        </a:rPr>
                        <a:t>Доля выполненных Министерством транспорта и дорожного хозяйства Республики Татарстан персонифицированных поручений, в том числе своевременно обновленных отчетов в системе «Открытый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844193"/>
                  </a:ext>
                </a:extLst>
              </a:tr>
              <a:tr h="104547">
                <a:tc>
                  <a:txBody>
                    <a:bodyPr/>
                    <a:lstStyle/>
                    <a:p>
                      <a:pPr algn="just" fontAlgn="ctr"/>
                      <a:r>
                        <a:rPr lang="ru-RU" sz="1000" b="0" i="0" u="none" strike="noStrike" dirty="0">
                          <a:solidFill>
                            <a:srgbClr val="000000"/>
                          </a:solidFill>
                          <a:effectLst/>
                          <a:latin typeface="+mn-lt"/>
                        </a:rPr>
                        <a:t>Темп роста (снижения) производительности труда на крупных и средних предприятиях дорожно-транспортного комплекса к предыдущему году,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3113459"/>
                  </a:ext>
                </a:extLst>
              </a:tr>
              <a:tr h="104547">
                <a:tc>
                  <a:txBody>
                    <a:bodyPr/>
                    <a:lstStyle/>
                    <a:p>
                      <a:pPr algn="just" fontAlgn="ctr"/>
                      <a:r>
                        <a:rPr lang="ru-RU" sz="1000" b="0" i="0" u="none" strike="noStrike" dirty="0">
                          <a:solidFill>
                            <a:srgbClr val="000000"/>
                          </a:solidFill>
                          <a:effectLst/>
                          <a:latin typeface="+mn-lt"/>
                        </a:rPr>
                        <a:t>Темп роста (снижения) количества высокопроизводительных рабочих мест на крупных и средних предприятиях дорожно-транспортного комплекса к предыдущему году,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4547">
                <a:tc>
                  <a:txBody>
                    <a:bodyPr/>
                    <a:lstStyle/>
                    <a:p>
                      <a:pPr algn="just" fontAlgn="ctr"/>
                      <a:r>
                        <a:rPr lang="ru-RU" sz="1000" b="0" i="0" u="none" strike="noStrike" dirty="0">
                          <a:solidFill>
                            <a:srgbClr val="000000"/>
                          </a:solidFill>
                          <a:effectLst/>
                          <a:latin typeface="+mn-lt"/>
                        </a:rPr>
                        <a:t>Количество транспортных средств, использующих природный газ, газовые смеси, сжиженный углеводородный газ в качестве моторного топлива, регулирование тарифов на услуги по перевозке на которых осуществляется Республикой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943,0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943,0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1786">
                <a:tc>
                  <a:txBody>
                    <a:bodyPr/>
                    <a:lstStyle/>
                    <a:p>
                      <a:pPr algn="just" fontAlgn="ctr"/>
                      <a:r>
                        <a:rPr lang="ru-RU" sz="1000" b="0" i="0" u="none" strike="noStrike" dirty="0">
                          <a:solidFill>
                            <a:srgbClr val="000000"/>
                          </a:solidFill>
                          <a:effectLst/>
                          <a:latin typeface="+mn-lt"/>
                        </a:rPr>
                        <a:t>Количество транспортных средств, относящихся к общественному транспорту, в отношении которых проведены мероприятия по энергосбережению и повышению энергетической эффективности, в том числе по замещению бензина и дизельного топлива, используемых транспортными средствами в качестве моторного топлива, природным газом, газовыми смесями, сжиженным углеводородным газом, используемых в качестве моторного топлива, и электрической энергией,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375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375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0500">
                <a:tc>
                  <a:txBody>
                    <a:bodyPr/>
                    <a:lstStyle/>
                    <a:p>
                      <a:pPr algn="just" fontAlgn="ctr"/>
                      <a:r>
                        <a:rPr lang="ru-RU" sz="1000" b="0" i="0" u="none" strike="noStrike" dirty="0">
                          <a:solidFill>
                            <a:srgbClr val="000000"/>
                          </a:solidFill>
                          <a:effectLst/>
                          <a:latin typeface="+mn-lt"/>
                        </a:rPr>
                        <a:t>Обслужено пассажиров аэропортами,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5,13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5,86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04547">
                <a:tc>
                  <a:txBody>
                    <a:bodyPr/>
                    <a:lstStyle/>
                    <a:p>
                      <a:pPr algn="just" fontAlgn="ctr"/>
                      <a:r>
                        <a:rPr lang="ru-RU" sz="1000" b="0" i="0" u="none" strike="noStrike" dirty="0">
                          <a:solidFill>
                            <a:srgbClr val="000000"/>
                          </a:solidFill>
                          <a:effectLst/>
                          <a:latin typeface="+mn-lt"/>
                        </a:rPr>
                        <a:t>Обслужено грузов аэропортами, тонн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3 549,71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2 720,45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4547">
                <a:tc>
                  <a:txBody>
                    <a:bodyPr/>
                    <a:lstStyle/>
                    <a:p>
                      <a:pPr algn="just" fontAlgn="ctr"/>
                      <a:r>
                        <a:rPr lang="ru-RU" sz="1000" b="0" i="0" u="none" strike="noStrike" dirty="0">
                          <a:solidFill>
                            <a:srgbClr val="000000"/>
                          </a:solidFill>
                          <a:effectLst/>
                          <a:latin typeface="+mn-lt"/>
                        </a:rPr>
                        <a:t>Выполнение государственного задания на управление (дорожным хозяйством),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2" name="Прямоугольник 1"/>
          <p:cNvSpPr/>
          <p:nvPr/>
        </p:nvSpPr>
        <p:spPr>
          <a:xfrm>
            <a:off x="672352" y="6039816"/>
            <a:ext cx="8287231" cy="246221"/>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транспорта и дорожного хозяйства Республики Татарстан</a:t>
            </a:r>
          </a:p>
        </p:txBody>
      </p:sp>
      <p:sp>
        <p:nvSpPr>
          <p:cNvPr id="3" name="Прямоугольник 2"/>
          <p:cNvSpPr/>
          <p:nvPr/>
        </p:nvSpPr>
        <p:spPr>
          <a:xfrm>
            <a:off x="615056" y="6301426"/>
            <a:ext cx="8344527" cy="400110"/>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http://mindortrans.tatarstan.ru</a:t>
            </a:r>
            <a:endParaRPr lang="ru-RU" sz="1000" b="1" i="1" dirty="0">
              <a:solidFill>
                <a:schemeClr val="accent6"/>
              </a:solidFill>
              <a:latin typeface="Times New Roman" panose="02020603050405020304" pitchFamily="18" charset="0"/>
            </a:endParaRPr>
          </a:p>
        </p:txBody>
      </p:sp>
      <p:sp>
        <p:nvSpPr>
          <p:cNvPr id="9" name="Скругленный прямоугольник 8"/>
          <p:cNvSpPr/>
          <p:nvPr/>
        </p:nvSpPr>
        <p:spPr>
          <a:xfrm>
            <a:off x="672352" y="225799"/>
            <a:ext cx="7943850" cy="527804"/>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0" fontAlgn="base" hangingPunct="0">
              <a:lnSpc>
                <a:spcPts val="1500"/>
              </a:lnSpc>
              <a:spcBef>
                <a:spcPct val="0"/>
              </a:spcBef>
              <a:spcAft>
                <a:spcPct val="0"/>
              </a:spcAft>
            </a:pPr>
            <a:r>
              <a:rPr lang="ru-RU" altLang="ru-RU" sz="1400" b="1" dirty="0">
                <a:solidFill>
                  <a:schemeClr val="tx1"/>
                </a:solidFill>
                <a:ea typeface="Calibri" panose="020F0502020204030204" pitchFamily="34" charset="0"/>
                <a:cs typeface="Times New Roman" panose="02020603050405020304" pitchFamily="18" charset="0"/>
              </a:rPr>
              <a:t>12. </a:t>
            </a:r>
            <a:r>
              <a:rPr lang="ru-RU" sz="1400" b="1" dirty="0"/>
              <a:t>Государственная программа «Развитие транспортной системы</a:t>
            </a:r>
          </a:p>
          <a:p>
            <a:pPr algn="ctr" eaLnBrk="0" fontAlgn="base" hangingPunct="0">
              <a:lnSpc>
                <a:spcPts val="1500"/>
              </a:lnSpc>
              <a:spcBef>
                <a:spcPct val="0"/>
              </a:spcBef>
              <a:spcAft>
                <a:spcPct val="0"/>
              </a:spcAft>
            </a:pPr>
            <a:r>
              <a:rPr lang="ru-RU" sz="1400" b="1" dirty="0"/>
              <a:t>Республики Татарстан» </a:t>
            </a:r>
            <a:r>
              <a:rPr lang="ru-RU" altLang="ru-RU" sz="1400" b="1" dirty="0">
                <a:ea typeface="Calibri" panose="020F0502020204030204" pitchFamily="34" charset="0"/>
                <a:cs typeface="Times New Roman" panose="02020603050405020304" pitchFamily="18" charset="0"/>
              </a:rPr>
              <a:t>(продолжение)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0312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805390030"/>
              </p:ext>
            </p:extLst>
          </p:nvPr>
        </p:nvGraphicFramePr>
        <p:xfrm>
          <a:off x="567656" y="2085762"/>
          <a:ext cx="8220076" cy="505658"/>
        </p:xfrm>
        <a:graphic>
          <a:graphicData uri="http://schemas.openxmlformats.org/drawingml/2006/table">
            <a:tbl>
              <a:tblPr firstRow="1" firstCol="1" bandRow="1">
                <a:tableStyleId>{5940675A-B579-460E-94D1-54222C63F5DA}</a:tableStyleId>
              </a:tblPr>
              <a:tblGrid>
                <a:gridCol w="5857878">
                  <a:extLst>
                    <a:ext uri="{9D8B030D-6E8A-4147-A177-3AD203B41FA5}">
                      <a16:colId xmlns:a16="http://schemas.microsoft.com/office/drawing/2014/main" val="20000"/>
                    </a:ext>
                  </a:extLst>
                </a:gridCol>
                <a:gridCol w="1276350">
                  <a:extLst>
                    <a:ext uri="{9D8B030D-6E8A-4147-A177-3AD203B41FA5}">
                      <a16:colId xmlns:a16="http://schemas.microsoft.com/office/drawing/2014/main" val="20001"/>
                    </a:ext>
                  </a:extLst>
                </a:gridCol>
                <a:gridCol w="1085848">
                  <a:extLst>
                    <a:ext uri="{9D8B030D-6E8A-4147-A177-3AD203B41FA5}">
                      <a16:colId xmlns:a16="http://schemas.microsoft.com/office/drawing/2014/main" val="20002"/>
                    </a:ext>
                  </a:extLst>
                </a:gridCol>
              </a:tblGrid>
              <a:tr h="343733">
                <a:tc rowSpan="2">
                  <a:txBody>
                    <a:bodyPr/>
                    <a:lstStyle/>
                    <a:p>
                      <a:pPr algn="ctr">
                        <a:lnSpc>
                          <a:spcPct val="107000"/>
                        </a:lnSpc>
                        <a:spcAft>
                          <a:spcPts val="0"/>
                        </a:spcAft>
                      </a:pPr>
                      <a:r>
                        <a:rPr lang="ru-RU" sz="1000" b="1" dirty="0">
                          <a:effectLst/>
                        </a:rPr>
                        <a:t>Объем финансирования государственной программы (</a:t>
                      </a:r>
                      <a:r>
                        <a:rPr lang="ru-RU" sz="1000" b="1" dirty="0" err="1">
                          <a:effectLst/>
                        </a:rPr>
                        <a:t>тыс.рублей</a:t>
                      </a:r>
                      <a:r>
                        <a:rPr lang="ru-RU" sz="1000" b="1" dirty="0">
                          <a:effectLst/>
                        </a:rPr>
                        <a:t>)</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a:solidFill>
                            <a:schemeClr val="tx1"/>
                          </a:solidFill>
                          <a:effectLst/>
                        </a:rPr>
                        <a:t>2023 год </a:t>
                      </a:r>
                    </a:p>
                    <a:p>
                      <a:pPr algn="ctr">
                        <a:lnSpc>
                          <a:spcPct val="107000"/>
                        </a:lnSpc>
                        <a:spcAft>
                          <a:spcPts val="0"/>
                        </a:spcAft>
                      </a:pPr>
                      <a:r>
                        <a:rPr lang="ru-RU" sz="1000" b="1" dirty="0">
                          <a:solidFill>
                            <a:schemeClr val="tx1"/>
                          </a:solidFill>
                          <a:effectLst/>
                        </a:rPr>
                        <a:t>(план)</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a:solidFill>
                            <a:schemeClr val="tx1"/>
                          </a:solidFill>
                          <a:effectLst/>
                        </a:rPr>
                        <a:t>2023 год </a:t>
                      </a:r>
                    </a:p>
                    <a:p>
                      <a:pPr algn="ctr">
                        <a:lnSpc>
                          <a:spcPct val="107000"/>
                        </a:lnSpc>
                        <a:spcAft>
                          <a:spcPts val="0"/>
                        </a:spcAft>
                      </a:pPr>
                      <a:r>
                        <a:rPr lang="ru-RU" sz="1000" b="1" dirty="0">
                          <a:solidFill>
                            <a:schemeClr val="tx1"/>
                          </a:solidFill>
                          <a:effectLst/>
                        </a:rPr>
                        <a:t>(факт)</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16226">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18 779 176,5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18 714 279,9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6" name="Rectangle 1"/>
          <p:cNvSpPr>
            <a:spLocks noChangeArrowheads="1"/>
          </p:cNvSpPr>
          <p:nvPr/>
        </p:nvSpPr>
        <p:spPr bwMode="auto">
          <a:xfrm>
            <a:off x="567656" y="892600"/>
            <a:ext cx="846956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ru-RU" altLang="ru-RU" sz="1200" b="1"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Цели:</a:t>
            </a:r>
            <a:r>
              <a:rPr lang="ru-RU" altLang="ru-RU" sz="1200" b="1" dirty="0">
                <a:latin typeface="Calibri" panose="020F0502020204030204" pitchFamily="34" charset="0"/>
                <a:ea typeface="Calibri" panose="020F0502020204030204" pitchFamily="34" charset="0"/>
                <a:cs typeface="Times New Roman" panose="02020603050405020304" pitchFamily="18" charset="0"/>
              </a:rPr>
              <a:t> </a:t>
            </a:r>
            <a:r>
              <a:rPr lang="ru-RU" sz="1200" dirty="0"/>
              <a:t>повышение конкурентоспособности сельскохозяйственной продукции на внутреннем и внешнем рынках на основе инновационного развития агропромышленного комплекса Республики Татарстан;</a:t>
            </a:r>
          </a:p>
          <a:p>
            <a:r>
              <a:rPr lang="ru-RU" sz="1200" dirty="0"/>
              <a:t>повышение финансовой устойчивости товаропроизводителей агропромышленного комплекса;</a:t>
            </a:r>
          </a:p>
          <a:p>
            <a:r>
              <a:rPr lang="ru-RU" sz="1200" dirty="0"/>
              <a:t>воспроизводство и повышение эффективности использования в сельском хозяйстве земельных и других ресурсов, а также </a:t>
            </a:r>
            <a:r>
              <a:rPr lang="ru-RU" sz="1200" dirty="0" err="1"/>
              <a:t>экологизация</a:t>
            </a:r>
            <a:r>
              <a:rPr lang="ru-RU" sz="1200" dirty="0"/>
              <a:t> производства;</a:t>
            </a:r>
          </a:p>
          <a:p>
            <a:pPr algn="just"/>
            <a:r>
              <a:rPr lang="ru-RU" sz="1200" dirty="0"/>
              <a:t>комплексное развитие сельских территорий.</a:t>
            </a:r>
          </a:p>
        </p:txBody>
      </p:sp>
      <p:graphicFrame>
        <p:nvGraphicFramePr>
          <p:cNvPr id="2" name="Таблица 1"/>
          <p:cNvGraphicFramePr>
            <a:graphicFrameLocks noGrp="1"/>
          </p:cNvGraphicFramePr>
          <p:nvPr>
            <p:extLst>
              <p:ext uri="{D42A27DB-BD31-4B8C-83A1-F6EECF244321}">
                <p14:modId xmlns:p14="http://schemas.microsoft.com/office/powerpoint/2010/main" val="4157676220"/>
              </p:ext>
            </p:extLst>
          </p:nvPr>
        </p:nvGraphicFramePr>
        <p:xfrm>
          <a:off x="567656" y="2642055"/>
          <a:ext cx="8220075" cy="3415259"/>
        </p:xfrm>
        <a:graphic>
          <a:graphicData uri="http://schemas.openxmlformats.org/drawingml/2006/table">
            <a:tbl>
              <a:tblPr>
                <a:tableStyleId>{5940675A-B579-460E-94D1-54222C63F5DA}</a:tableStyleId>
              </a:tblPr>
              <a:tblGrid>
                <a:gridCol w="5854586">
                  <a:extLst>
                    <a:ext uri="{9D8B030D-6E8A-4147-A177-3AD203B41FA5}">
                      <a16:colId xmlns:a16="http://schemas.microsoft.com/office/drawing/2014/main" val="20000"/>
                    </a:ext>
                  </a:extLst>
                </a:gridCol>
                <a:gridCol w="1289167">
                  <a:extLst>
                    <a:ext uri="{9D8B030D-6E8A-4147-A177-3AD203B41FA5}">
                      <a16:colId xmlns:a16="http://schemas.microsoft.com/office/drawing/2014/main" val="20001"/>
                    </a:ext>
                  </a:extLst>
                </a:gridCol>
                <a:gridCol w="1076322">
                  <a:extLst>
                    <a:ext uri="{9D8B030D-6E8A-4147-A177-3AD203B41FA5}">
                      <a16:colId xmlns:a16="http://schemas.microsoft.com/office/drawing/2014/main" val="20002"/>
                    </a:ext>
                  </a:extLst>
                </a:gridCol>
              </a:tblGrid>
              <a:tr h="266700">
                <a:tc>
                  <a:txBody>
                    <a:bodyPr/>
                    <a:lstStyle/>
                    <a:p>
                      <a:pPr algn="ctr" fontAlgn="ctr"/>
                      <a:r>
                        <a:rPr lang="ru-RU" sz="900" b="1" i="0" u="none" strike="noStrike" dirty="0">
                          <a:solidFill>
                            <a:srgbClr val="000000"/>
                          </a:solidFill>
                          <a:effectLst/>
                          <a:latin typeface="+mn-lt"/>
                        </a:rPr>
                        <a:t>Целевые показатели реализации государственной программы</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a:solidFill>
                            <a:schemeClr val="tx1"/>
                          </a:solidFill>
                          <a:effectLst/>
                          <a:latin typeface="+mn-lt"/>
                        </a:rPr>
                        <a:t>2023 год </a:t>
                      </a:r>
                      <a:br>
                        <a:rPr lang="ru-RU" sz="900" b="1" u="none" strike="noStrike" dirty="0">
                          <a:solidFill>
                            <a:schemeClr val="tx1"/>
                          </a:solidFill>
                          <a:effectLst/>
                          <a:latin typeface="+mn-lt"/>
                        </a:rPr>
                      </a:br>
                      <a:r>
                        <a:rPr lang="ru-RU" sz="900" b="1" u="none" strike="noStrike" dirty="0">
                          <a:solidFill>
                            <a:schemeClr val="tx1"/>
                          </a:solidFill>
                          <a:effectLst/>
                          <a:latin typeface="+mn-lt"/>
                        </a:rPr>
                        <a:t>(план)</a:t>
                      </a:r>
                      <a:endParaRPr lang="ru-RU" sz="9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a:solidFill>
                            <a:schemeClr val="tx1"/>
                          </a:solidFill>
                          <a:effectLst/>
                          <a:latin typeface="+mn-lt"/>
                        </a:rPr>
                        <a:t>2023 год </a:t>
                      </a:r>
                      <a:br>
                        <a:rPr lang="ru-RU" sz="900" b="1" u="none" strike="noStrike" dirty="0">
                          <a:solidFill>
                            <a:schemeClr val="tx1"/>
                          </a:solidFill>
                          <a:effectLst/>
                          <a:latin typeface="+mn-lt"/>
                        </a:rPr>
                      </a:br>
                      <a:r>
                        <a:rPr lang="ru-RU" sz="900" b="1" u="none" strike="noStrike" dirty="0">
                          <a:solidFill>
                            <a:schemeClr val="tx1"/>
                          </a:solidFill>
                          <a:effectLst/>
                          <a:latin typeface="+mn-lt"/>
                        </a:rPr>
                        <a:t>(факт)</a:t>
                      </a:r>
                      <a:endParaRPr lang="ru-RU" sz="9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51888">
                <a:tc>
                  <a:txBody>
                    <a:bodyPr/>
                    <a:lstStyle/>
                    <a:p>
                      <a:pPr marL="0" algn="just"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индекс производства продукции сельского хозяйства в хозяйствах всех категорий (в сопоставимых ценах) к предыдущему году, процентов</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101,9</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a:solidFill>
                            <a:schemeClr val="tx1"/>
                          </a:solidFill>
                          <a:effectLst/>
                          <a:latin typeface="+mn-lt"/>
                          <a:ea typeface="+mn-ea"/>
                          <a:cs typeface="+mn-cs"/>
                        </a:rPr>
                        <a:t>92,1</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algn="just"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индекс производства продукции сельского хозяйства (в сопоставимых ценах) к уровню 2020 года, процентов</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105,8</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a:solidFill>
                            <a:schemeClr val="tx1"/>
                          </a:solidFill>
                          <a:effectLst/>
                          <a:latin typeface="+mn-lt"/>
                          <a:ea typeface="+mn-ea"/>
                          <a:cs typeface="+mn-cs"/>
                        </a:rPr>
                        <a:t>94,6</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2716">
                <a:tc>
                  <a:txBody>
                    <a:bodyPr/>
                    <a:lstStyle/>
                    <a:p>
                      <a:pPr marL="0" algn="just"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индекс производства продукции растениеводства (в сопоставимых ценах) к предыдущему году, процентов</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a:solidFill>
                            <a:schemeClr val="tx1"/>
                          </a:solidFill>
                          <a:effectLst/>
                          <a:latin typeface="+mn-lt"/>
                          <a:ea typeface="+mn-ea"/>
                          <a:cs typeface="+mn-cs"/>
                        </a:rPr>
                        <a:t>102,3</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a:solidFill>
                            <a:schemeClr val="tx1"/>
                          </a:solidFill>
                          <a:effectLst/>
                          <a:latin typeface="+mn-lt"/>
                          <a:ea typeface="+mn-ea"/>
                          <a:cs typeface="+mn-cs"/>
                        </a:rPr>
                        <a:t>81,5</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algn="just"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индекс производства продукции животного происхождения (в сопоставимых ценах) к предыдущему году, процентов</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101,5</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a:solidFill>
                            <a:schemeClr val="tx1"/>
                          </a:solidFill>
                          <a:effectLst/>
                          <a:latin typeface="+mn-lt"/>
                          <a:ea typeface="+mn-ea"/>
                          <a:cs typeface="+mn-cs"/>
                        </a:rPr>
                        <a:t>102,1</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algn="just"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Индекс производства пищевых продуктов (в сопоставимых ценах) к уровню 2020 года, процентов</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a:solidFill>
                            <a:schemeClr val="tx1"/>
                          </a:solidFill>
                          <a:effectLst/>
                          <a:latin typeface="+mn-lt"/>
                          <a:ea typeface="+mn-ea"/>
                          <a:cs typeface="+mn-cs"/>
                        </a:rPr>
                        <a:t>108,0</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a:solidFill>
                            <a:schemeClr val="tx1"/>
                          </a:solidFill>
                          <a:effectLst/>
                          <a:latin typeface="+mn-lt"/>
                          <a:ea typeface="+mn-ea"/>
                          <a:cs typeface="+mn-cs"/>
                        </a:rPr>
                        <a:t>123,3</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algn="just"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Рентабельность сельскохозяйственных организаций (с учетом субсидий), процентов</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16,1</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a:solidFill>
                            <a:schemeClr val="tx1"/>
                          </a:solidFill>
                          <a:effectLst/>
                          <a:latin typeface="+mn-lt"/>
                          <a:ea typeface="+mn-ea"/>
                          <a:cs typeface="+mn-cs"/>
                        </a:rPr>
                        <a:t>10,2</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0">
                <a:tc>
                  <a:txBody>
                    <a:bodyPr/>
                    <a:lstStyle/>
                    <a:p>
                      <a:pPr marL="0" algn="just"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Индекс производительности труда, процентов к предыдущему году, процентов</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107,0</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a:solidFill>
                            <a:schemeClr val="tx1"/>
                          </a:solidFill>
                          <a:effectLst/>
                          <a:latin typeface="+mn-lt"/>
                          <a:ea typeface="+mn-ea"/>
                          <a:cs typeface="+mn-cs"/>
                        </a:rPr>
                        <a:t>119,0</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0">
                <a:tc>
                  <a:txBody>
                    <a:bodyPr/>
                    <a:lstStyle/>
                    <a:p>
                      <a:pPr marL="0" algn="just"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Количество высокопроизводительных рабочих мест, тыс. единиц</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4,896</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a:solidFill>
                            <a:schemeClr val="tx1"/>
                          </a:solidFill>
                          <a:effectLst/>
                          <a:latin typeface="+mn-lt"/>
                          <a:ea typeface="+mn-ea"/>
                          <a:cs typeface="+mn-cs"/>
                        </a:rPr>
                        <a:t>4,896</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0">
                <a:tc>
                  <a:txBody>
                    <a:bodyPr/>
                    <a:lstStyle/>
                    <a:p>
                      <a:pPr marL="0" algn="just" defTabSz="685800" rtl="0" eaLnBrk="1" fontAlgn="ctr" latinLnBrk="0" hangingPunct="1">
                        <a:lnSpc>
                          <a:spcPct val="100000"/>
                        </a:lnSpc>
                        <a:buNone/>
                      </a:pPr>
                      <a:r>
                        <a:rPr lang="ru-RU" sz="700" b="0" i="0" u="none" strike="noStrike" kern="1200">
                          <a:solidFill>
                            <a:schemeClr val="tx1"/>
                          </a:solidFill>
                          <a:effectLst/>
                          <a:latin typeface="+mn-lt"/>
                          <a:ea typeface="+mn-ea"/>
                          <a:cs typeface="+mn-cs"/>
                        </a:rPr>
                        <a:t>Среднемесячная заработная плата работников сельского хозяйства (без субъектов малого предпринимательства), рублей</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33 195,0</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48 294,0</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85261">
                <a:tc>
                  <a:txBody>
                    <a:bodyPr/>
                    <a:lstStyle/>
                    <a:p>
                      <a:pPr marL="0" algn="just"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Производство крупы, тыс. тонн</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15,2</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22,9</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92101">
                <a:tc>
                  <a:txBody>
                    <a:bodyPr/>
                    <a:lstStyle/>
                    <a:p>
                      <a:pPr marL="0" algn="just"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Производство масла подсолнечного нерафинированного и его фракций, тыс. тонн</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300</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467,1</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30521">
                <a:tc>
                  <a:txBody>
                    <a:bodyPr/>
                    <a:lstStyle/>
                    <a:p>
                      <a:pPr marL="0" algn="just"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Производство масла сливочного, тыс. тонн</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17,5</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lnSpc>
                          <a:spcPct val="100000"/>
                        </a:lnSpc>
                        <a:buNone/>
                      </a:pPr>
                      <a:r>
                        <a:rPr lang="ru-RU" sz="700" b="0" i="0" u="none" strike="noStrike" kern="1200" dirty="0">
                          <a:solidFill>
                            <a:schemeClr val="tx1"/>
                          </a:solidFill>
                          <a:effectLst/>
                          <a:latin typeface="+mn-lt"/>
                          <a:ea typeface="+mn-ea"/>
                          <a:cs typeface="+mn-cs"/>
                        </a:rPr>
                        <a:t>24,8</a:t>
                      </a: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0">
                <a:tc>
                  <a:txBody>
                    <a:bodyPr/>
                    <a:lstStyle/>
                    <a:p>
                      <a:pPr algn="just">
                        <a:lnSpc>
                          <a:spcPct val="115000"/>
                        </a:lnSpc>
                        <a:buNone/>
                      </a:pPr>
                      <a:r>
                        <a:rPr lang="ru-RU" sz="700" b="0" strike="noStrike" spc="-1" dirty="0">
                          <a:solidFill>
                            <a:srgbClr val="000000"/>
                          </a:solidFill>
                          <a:latin typeface="Arial"/>
                        </a:rPr>
                        <a:t>Производство муки из зерновых культур, овощных и других растительных культур, смеси из них, тыс. тонн</a:t>
                      </a:r>
                      <a:endParaRPr lang="ru-RU" sz="700" b="0" strike="noStrike" spc="-1" dirty="0">
                        <a:latin typeface="XO Orie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buNone/>
                      </a:pPr>
                      <a:r>
                        <a:rPr lang="ru-RU" sz="700" b="0" strike="noStrike" spc="-1" dirty="0">
                          <a:solidFill>
                            <a:srgbClr val="000000"/>
                          </a:solidFill>
                          <a:latin typeface="Calibri"/>
                          <a:ea typeface="Times New Roman"/>
                        </a:rPr>
                        <a:t>170,0</a:t>
                      </a:r>
                      <a:endParaRPr lang="ru-RU" sz="700" b="0" strike="noStrike" spc="-1" dirty="0">
                        <a:latin typeface="XO Oriel"/>
                      </a:endParaRP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buNone/>
                      </a:pPr>
                      <a:r>
                        <a:rPr lang="ru-RU" sz="700" b="0" strike="noStrike" spc="-1" dirty="0">
                          <a:solidFill>
                            <a:srgbClr val="000000"/>
                          </a:solidFill>
                          <a:latin typeface="Calibri"/>
                          <a:ea typeface="Times New Roman"/>
                        </a:rPr>
                        <a:t>214,3</a:t>
                      </a:r>
                      <a:endParaRPr lang="ru-RU" sz="700" b="0" strike="noStrike" spc="-1" dirty="0">
                        <a:latin typeface="XO Oriel"/>
                      </a:endParaRP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0">
                <a:tc>
                  <a:txBody>
                    <a:bodyPr/>
                    <a:lstStyle/>
                    <a:p>
                      <a:pPr algn="just">
                        <a:lnSpc>
                          <a:spcPct val="115000"/>
                        </a:lnSpc>
                        <a:buNone/>
                      </a:pPr>
                      <a:r>
                        <a:rPr lang="ru-RU" sz="700" b="0" strike="noStrike" spc="-1">
                          <a:solidFill>
                            <a:srgbClr val="000000"/>
                          </a:solidFill>
                          <a:latin typeface="Arial"/>
                        </a:rPr>
                        <a:t>Производство сахара белого свекловичного в твердом состоянии, тыс. тонн</a:t>
                      </a:r>
                      <a:endParaRPr lang="ru-RU" sz="700" b="0" strike="noStrike" spc="-1">
                        <a:latin typeface="XO Orie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buNone/>
                      </a:pPr>
                      <a:r>
                        <a:rPr lang="ru-RU" sz="700" b="0" strike="noStrike" spc="-1" dirty="0">
                          <a:solidFill>
                            <a:srgbClr val="000000"/>
                          </a:solidFill>
                          <a:latin typeface="Calibri"/>
                          <a:ea typeface="Times New Roman"/>
                        </a:rPr>
                        <a:t>240</a:t>
                      </a:r>
                      <a:endParaRPr lang="ru-RU" sz="700" b="0" strike="noStrike" spc="-1" dirty="0">
                        <a:latin typeface="XO Oriel"/>
                      </a:endParaRP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buNone/>
                      </a:pPr>
                      <a:r>
                        <a:rPr lang="ru-RU" sz="700" b="0" strike="noStrike" spc="-1" dirty="0">
                          <a:solidFill>
                            <a:srgbClr val="000000"/>
                          </a:solidFill>
                          <a:latin typeface="Calibri"/>
                          <a:ea typeface="Times New Roman"/>
                        </a:rPr>
                        <a:t>229,3</a:t>
                      </a:r>
                      <a:endParaRPr lang="ru-RU" sz="700" b="0" strike="noStrike" spc="-1" dirty="0">
                        <a:latin typeface="XO Oriel"/>
                      </a:endParaRP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54145">
                <a:tc>
                  <a:txBody>
                    <a:bodyPr/>
                    <a:lstStyle/>
                    <a:p>
                      <a:pPr algn="just">
                        <a:lnSpc>
                          <a:spcPct val="115000"/>
                        </a:lnSpc>
                        <a:buNone/>
                      </a:pPr>
                      <a:r>
                        <a:rPr lang="ru-RU" sz="700" b="0" strike="noStrike" spc="-1" dirty="0">
                          <a:solidFill>
                            <a:srgbClr val="000000"/>
                          </a:solidFill>
                          <a:latin typeface="Arial"/>
                        </a:rPr>
                        <a:t>Производство сыров и сырных продуктов, тыс. тонн</a:t>
                      </a:r>
                      <a:endParaRPr lang="ru-RU" sz="700" b="0" strike="noStrike" spc="-1" dirty="0">
                        <a:latin typeface="XO Orie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buNone/>
                      </a:pPr>
                      <a:r>
                        <a:rPr lang="ru-RU" sz="700" b="0" strike="noStrike" spc="-1">
                          <a:solidFill>
                            <a:srgbClr val="000000"/>
                          </a:solidFill>
                          <a:latin typeface="Calibri"/>
                          <a:ea typeface="Times New Roman"/>
                        </a:rPr>
                        <a:t>42,3</a:t>
                      </a:r>
                      <a:endParaRPr lang="ru-RU" sz="700" b="0" strike="noStrike" spc="-1">
                        <a:latin typeface="XO Oriel"/>
                      </a:endParaRP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buNone/>
                      </a:pPr>
                      <a:r>
                        <a:rPr lang="ru-RU" sz="700" b="0" strike="noStrike" spc="-1" dirty="0">
                          <a:solidFill>
                            <a:srgbClr val="000000"/>
                          </a:solidFill>
                          <a:latin typeface="Calibri"/>
                          <a:ea typeface="Times New Roman"/>
                        </a:rPr>
                        <a:t>69,5</a:t>
                      </a:r>
                      <a:endParaRPr lang="ru-RU" sz="700" b="0" strike="noStrike" spc="-1" dirty="0">
                        <a:latin typeface="XO Oriel"/>
                      </a:endParaRPr>
                    </a:p>
                  </a:txBody>
                  <a:tcPr marL="39240" marR="392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sp>
        <p:nvSpPr>
          <p:cNvPr id="5" name="Скругленный прямоугольник 4"/>
          <p:cNvSpPr/>
          <p:nvPr/>
        </p:nvSpPr>
        <p:spPr>
          <a:xfrm>
            <a:off x="600072" y="42382"/>
            <a:ext cx="7943850" cy="817245"/>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a:solidFill>
                  <a:schemeClr val="tx1"/>
                </a:solidFill>
                <a:ea typeface="Calibri" panose="020F0502020204030204" pitchFamily="34" charset="0"/>
                <a:cs typeface="Times New Roman" panose="02020603050405020304" pitchFamily="18" charset="0"/>
              </a:rPr>
              <a:t>13. Государственная программа  Республики Татарстан </a:t>
            </a:r>
            <a:r>
              <a:rPr lang="ru-RU" altLang="ru-RU" sz="1400" b="1" dirty="0">
                <a:ea typeface="Calibri" panose="020F0502020204030204" pitchFamily="34" charset="0"/>
                <a:cs typeface="Times New Roman" panose="02020603050405020304" pitchFamily="18" charset="0"/>
              </a:rPr>
              <a:t>«Развитие сельского хозяйства и регулирование рынков сельскохозяйственной продукции, сырья и продовольствия в Республике Татарстан»</a:t>
            </a:r>
            <a:endParaRPr lang="ru-RU" altLang="ru-RU" sz="1400" b="1" u="sng" dirty="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491641" y="6153960"/>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сельского хозяйства и продовольствия Республики Татарстан</a:t>
            </a:r>
          </a:p>
        </p:txBody>
      </p:sp>
      <p:sp>
        <p:nvSpPr>
          <p:cNvPr id="8" name="Прямоугольник 7"/>
          <p:cNvSpPr/>
          <p:nvPr/>
        </p:nvSpPr>
        <p:spPr>
          <a:xfrm>
            <a:off x="491640" y="6400181"/>
            <a:ext cx="7951317"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a:t>
            </a:r>
            <a:r>
              <a:rPr lang="en-US" sz="1000" b="1" i="1" dirty="0">
                <a:solidFill>
                  <a:schemeClr val="accent6"/>
                </a:solidFill>
              </a:rPr>
              <a:t> http://agro.tatarstan.ru</a:t>
            </a:r>
            <a:endParaRPr lang="ru-RU" sz="1000" b="1" i="1" dirty="0">
              <a:solidFill>
                <a:schemeClr val="accent6"/>
              </a:solidFill>
            </a:endParaRPr>
          </a:p>
        </p:txBody>
      </p:sp>
    </p:spTree>
    <p:extLst>
      <p:ext uri="{BB962C8B-B14F-4D97-AF65-F5344CB8AC3E}">
        <p14:creationId xmlns:p14="http://schemas.microsoft.com/office/powerpoint/2010/main" val="40362914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292388748"/>
              </p:ext>
            </p:extLst>
          </p:nvPr>
        </p:nvGraphicFramePr>
        <p:xfrm>
          <a:off x="475325" y="1642893"/>
          <a:ext cx="8580184" cy="479806"/>
        </p:xfrm>
        <a:graphic>
          <a:graphicData uri="http://schemas.openxmlformats.org/drawingml/2006/table">
            <a:tbl>
              <a:tblPr firstRow="1" firstCol="1" bandRow="1">
                <a:tableStyleId>{5940675A-B579-460E-94D1-54222C63F5DA}</a:tableStyleId>
              </a:tblPr>
              <a:tblGrid>
                <a:gridCol w="6817015">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48769">
                  <a:extLst>
                    <a:ext uri="{9D8B030D-6E8A-4147-A177-3AD203B41FA5}">
                      <a16:colId xmlns:a16="http://schemas.microsoft.com/office/drawing/2014/main" val="20002"/>
                    </a:ext>
                  </a:extLst>
                </a:gridCol>
              </a:tblGrid>
              <a:tr h="271671">
                <a:tc rowSpan="2">
                  <a:txBody>
                    <a:bodyPr/>
                    <a:lstStyle/>
                    <a:p>
                      <a:pPr algn="ctr">
                        <a:lnSpc>
                          <a:spcPct val="107000"/>
                        </a:lnSpc>
                        <a:spcAft>
                          <a:spcPts val="0"/>
                        </a:spcAft>
                      </a:pPr>
                      <a:r>
                        <a:rPr lang="ru-RU" sz="1000" b="1" dirty="0">
                          <a:effectLst/>
                        </a:rPr>
                        <a:t>Объем финансирования государственной программы (тыс. рублей)</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a:solidFill>
                            <a:schemeClr val="tx1"/>
                          </a:solidFill>
                          <a:effectLst/>
                        </a:rPr>
                        <a:t>2023 год </a:t>
                      </a:r>
                    </a:p>
                    <a:p>
                      <a:pPr algn="ctr">
                        <a:lnSpc>
                          <a:spcPct val="107000"/>
                        </a:lnSpc>
                        <a:spcAft>
                          <a:spcPts val="0"/>
                        </a:spcAft>
                      </a:pPr>
                      <a:r>
                        <a:rPr lang="ru-RU" sz="1000" b="1" dirty="0">
                          <a:solidFill>
                            <a:schemeClr val="tx1"/>
                          </a:solidFill>
                          <a:effectLst/>
                        </a:rPr>
                        <a:t>(план)</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a:solidFill>
                            <a:schemeClr val="tx1"/>
                          </a:solidFill>
                          <a:effectLst/>
                        </a:rPr>
                        <a:t>2023 год </a:t>
                      </a:r>
                    </a:p>
                    <a:p>
                      <a:pPr algn="ctr">
                        <a:lnSpc>
                          <a:spcPct val="107000"/>
                        </a:lnSpc>
                        <a:spcAft>
                          <a:spcPts val="0"/>
                        </a:spcAft>
                      </a:pPr>
                      <a:r>
                        <a:rPr lang="ru-RU" sz="1000" b="1" dirty="0">
                          <a:solidFill>
                            <a:schemeClr val="tx1"/>
                          </a:solidFill>
                          <a:effectLst/>
                        </a:rPr>
                        <a:t>(факт)</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53575">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1 349 388,8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1 283 009,7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6" name="Rectangle 1"/>
          <p:cNvSpPr>
            <a:spLocks noChangeArrowheads="1"/>
          </p:cNvSpPr>
          <p:nvPr/>
        </p:nvSpPr>
        <p:spPr bwMode="auto">
          <a:xfrm>
            <a:off x="475325" y="903391"/>
            <a:ext cx="846956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kumimoji="0" lang="ru-RU" altLang="ru-RU" sz="1400" b="1"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Цели:</a:t>
            </a:r>
            <a:r>
              <a:rPr lang="ru-RU" altLang="ru-RU" sz="1100" b="1" dirty="0">
                <a:latin typeface="Calibri" panose="020F0502020204030204" pitchFamily="34" charset="0"/>
                <a:ea typeface="Calibri" panose="020F0502020204030204" pitchFamily="34" charset="0"/>
                <a:cs typeface="Times New Roman" panose="02020603050405020304" pitchFamily="18" charset="0"/>
              </a:rPr>
              <a:t> </a:t>
            </a:r>
            <a:r>
              <a:rPr lang="ru-RU" sz="1200" dirty="0"/>
              <a:t>Создание условий для повышения эффективности охраны, защиты, воспроизводства, а также рационального многоцелевого и </a:t>
            </a:r>
            <a:r>
              <a:rPr lang="ru-RU" sz="1200" dirty="0" err="1"/>
              <a:t>неистощительного</a:t>
            </a:r>
            <a:r>
              <a:rPr lang="ru-RU" sz="1200" dirty="0"/>
              <a:t> использования лесов</a:t>
            </a:r>
          </a:p>
        </p:txBody>
      </p:sp>
      <p:graphicFrame>
        <p:nvGraphicFramePr>
          <p:cNvPr id="2" name="Таблица 1"/>
          <p:cNvGraphicFramePr>
            <a:graphicFrameLocks noGrp="1"/>
          </p:cNvGraphicFramePr>
          <p:nvPr>
            <p:extLst>
              <p:ext uri="{D42A27DB-BD31-4B8C-83A1-F6EECF244321}">
                <p14:modId xmlns:p14="http://schemas.microsoft.com/office/powerpoint/2010/main" val="1213187436"/>
              </p:ext>
            </p:extLst>
          </p:nvPr>
        </p:nvGraphicFramePr>
        <p:xfrm>
          <a:off x="497292" y="2233851"/>
          <a:ext cx="8580184" cy="1403821"/>
        </p:xfrm>
        <a:graphic>
          <a:graphicData uri="http://schemas.openxmlformats.org/drawingml/2006/table">
            <a:tbl>
              <a:tblPr>
                <a:tableStyleId>{5940675A-B579-460E-94D1-54222C63F5DA}</a:tableStyleId>
              </a:tblPr>
              <a:tblGrid>
                <a:gridCol w="6839875">
                  <a:extLst>
                    <a:ext uri="{9D8B030D-6E8A-4147-A177-3AD203B41FA5}">
                      <a16:colId xmlns:a16="http://schemas.microsoft.com/office/drawing/2014/main" val="20000"/>
                    </a:ext>
                  </a:extLst>
                </a:gridCol>
                <a:gridCol w="883920">
                  <a:extLst>
                    <a:ext uri="{9D8B030D-6E8A-4147-A177-3AD203B41FA5}">
                      <a16:colId xmlns:a16="http://schemas.microsoft.com/office/drawing/2014/main" val="20001"/>
                    </a:ext>
                  </a:extLst>
                </a:gridCol>
                <a:gridCol w="856389">
                  <a:extLst>
                    <a:ext uri="{9D8B030D-6E8A-4147-A177-3AD203B41FA5}">
                      <a16:colId xmlns:a16="http://schemas.microsoft.com/office/drawing/2014/main" val="20002"/>
                    </a:ext>
                  </a:extLst>
                </a:gridCol>
              </a:tblGrid>
              <a:tr h="186730">
                <a:tc>
                  <a:txBody>
                    <a:bodyPr/>
                    <a:lstStyle/>
                    <a:p>
                      <a:pPr algn="ctr" fontAlgn="ctr"/>
                      <a:r>
                        <a:rPr lang="ru-RU" sz="1000" b="1" i="0" u="none" strike="noStrike" dirty="0">
                          <a:solidFill>
                            <a:srgbClr val="000000"/>
                          </a:solidFill>
                          <a:effectLst/>
                          <a:latin typeface="+mn-lt"/>
                        </a:rPr>
                        <a:t>Целевые показатели реализации государственной программы</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 </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 </a:t>
                      </a:r>
                      <a:br>
                        <a:rPr lang="ru-RU" sz="1000" b="1" u="none" strike="noStrike" dirty="0">
                          <a:solidFill>
                            <a:schemeClr val="tx1"/>
                          </a:solidFill>
                          <a:effectLst/>
                        </a:rPr>
                      </a:br>
                      <a:r>
                        <a:rPr lang="ru-RU" sz="1000" b="1" u="none" strike="noStrike" dirty="0">
                          <a:solidFill>
                            <a:schemeClr val="tx1"/>
                          </a:solidFill>
                          <a:effectLst/>
                        </a:rPr>
                        <a:t>(факт)</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54410">
                <a:tc>
                  <a:txBody>
                    <a:bodyPr/>
                    <a:lstStyle/>
                    <a:p>
                      <a:pPr marL="0" algn="just" defTabSz="685800" rtl="0" eaLnBrk="1" fontAlgn="ctr" latinLnBrk="0" hangingPunct="1"/>
                      <a:r>
                        <a:rPr lang="ru-RU" sz="1000" b="0" i="0" u="none" strike="noStrike" kern="1200" dirty="0">
                          <a:solidFill>
                            <a:schemeClr val="tx1"/>
                          </a:solidFill>
                          <a:effectLst/>
                          <a:latin typeface="+mn-lt"/>
                          <a:ea typeface="+mn-ea"/>
                          <a:cs typeface="+mn-cs"/>
                        </a:rPr>
                        <a:t>Лесистость территории Республики Татарстан, процентов</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a:solidFill>
                            <a:schemeClr val="tx1"/>
                          </a:solidFill>
                          <a:effectLst/>
                          <a:latin typeface="+mn-lt"/>
                          <a:ea typeface="+mn-ea"/>
                          <a:cs typeface="+mn-cs"/>
                        </a:rPr>
                        <a:t>17,5</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a:solidFill>
                            <a:schemeClr val="tx1"/>
                          </a:solidFill>
                          <a:effectLst/>
                          <a:latin typeface="+mn-lt"/>
                          <a:ea typeface="+mn-ea"/>
                          <a:cs typeface="+mn-cs"/>
                        </a:rPr>
                        <a:t>17,5</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4410">
                <a:tc>
                  <a:txBody>
                    <a:bodyPr/>
                    <a:lstStyle/>
                    <a:p>
                      <a:pPr marL="0" algn="just" defTabSz="685800" rtl="0" eaLnBrk="1" fontAlgn="ctr" latinLnBrk="0" hangingPunct="1"/>
                      <a:r>
                        <a:rPr lang="ru-RU" sz="1000" b="0" i="0" u="none" strike="noStrike" kern="1200" dirty="0">
                          <a:solidFill>
                            <a:schemeClr val="tx1"/>
                          </a:solidFill>
                          <a:effectLst/>
                          <a:latin typeface="+mn-lt"/>
                          <a:ea typeface="+mn-ea"/>
                          <a:cs typeface="+mn-cs"/>
                        </a:rPr>
                        <a:t>Объем платежей в бюджетную систему Российской Федерации от использования лесов, расположенных на землях лесного фонда, в расчете на 1 гектар земель лесного фонда, рублей</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a:solidFill>
                            <a:schemeClr val="tx1"/>
                          </a:solidFill>
                          <a:effectLst/>
                          <a:latin typeface="+mn-lt"/>
                          <a:ea typeface="+mn-ea"/>
                          <a:cs typeface="+mn-cs"/>
                        </a:rPr>
                        <a:t>370,9</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a:solidFill>
                            <a:schemeClr val="tx1"/>
                          </a:solidFill>
                          <a:effectLst/>
                          <a:latin typeface="+mn-lt"/>
                          <a:ea typeface="+mn-ea"/>
                          <a:cs typeface="+mn-cs"/>
                        </a:rPr>
                        <a:t>403,6</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54410">
                <a:tc>
                  <a:txBody>
                    <a:bodyPr/>
                    <a:lstStyle/>
                    <a:p>
                      <a:pPr marL="0" algn="just" defTabSz="685800" rtl="0" eaLnBrk="1" fontAlgn="ctr" latinLnBrk="0" hangingPunct="1"/>
                      <a:r>
                        <a:rPr lang="ru-RU" sz="1000" b="0" i="0" u="none" strike="noStrike" kern="1200" dirty="0">
                          <a:solidFill>
                            <a:schemeClr val="tx1"/>
                          </a:solidFill>
                          <a:effectLst/>
                          <a:latin typeface="+mn-lt"/>
                          <a:ea typeface="+mn-ea"/>
                          <a:cs typeface="+mn-cs"/>
                        </a:rPr>
                        <a:t>Отношение площади </a:t>
                      </a:r>
                      <a:r>
                        <a:rPr lang="ru-RU" sz="1000" b="0" i="0" u="none" strike="noStrike" kern="1200" dirty="0" err="1">
                          <a:solidFill>
                            <a:schemeClr val="tx1"/>
                          </a:solidFill>
                          <a:effectLst/>
                          <a:latin typeface="+mn-lt"/>
                          <a:ea typeface="+mn-ea"/>
                          <a:cs typeface="+mn-cs"/>
                        </a:rPr>
                        <a:t>лесовосстановления</a:t>
                      </a:r>
                      <a:r>
                        <a:rPr lang="ru-RU" sz="1000" b="0" i="0" u="none" strike="noStrike" kern="1200" dirty="0">
                          <a:solidFill>
                            <a:schemeClr val="tx1"/>
                          </a:solidFill>
                          <a:effectLst/>
                          <a:latin typeface="+mn-lt"/>
                          <a:ea typeface="+mn-ea"/>
                          <a:cs typeface="+mn-cs"/>
                        </a:rPr>
                        <a:t> и лесоразведения к площади вырубленных и погибших лесных насаждений, процентов</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a:solidFill>
                            <a:schemeClr val="tx1"/>
                          </a:solidFill>
                          <a:effectLst/>
                          <a:latin typeface="+mn-lt"/>
                          <a:ea typeface="+mn-ea"/>
                          <a:cs typeface="+mn-cs"/>
                        </a:rPr>
                        <a:t>90,3</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a:solidFill>
                            <a:schemeClr val="tx1"/>
                          </a:solidFill>
                          <a:effectLst/>
                          <a:latin typeface="+mn-lt"/>
                          <a:ea typeface="+mn-ea"/>
                          <a:cs typeface="+mn-cs"/>
                        </a:rPr>
                        <a:t>163,5</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54410">
                <a:tc>
                  <a:txBody>
                    <a:bodyPr/>
                    <a:lstStyle/>
                    <a:p>
                      <a:pPr marL="0" marR="0" lvl="0" indent="0" algn="just" defTabSz="685800" rtl="0" eaLnBrk="1" fontAlgn="ctr" latinLnBrk="0" hangingPunct="1">
                        <a:lnSpc>
                          <a:spcPct val="100000"/>
                        </a:lnSpc>
                        <a:spcBef>
                          <a:spcPts val="0"/>
                        </a:spcBef>
                        <a:spcAft>
                          <a:spcPts val="0"/>
                        </a:spcAft>
                        <a:buClrTx/>
                        <a:buSzTx/>
                        <a:buFontTx/>
                        <a:buNone/>
                        <a:tabLst/>
                        <a:defRPr/>
                      </a:pPr>
                      <a:r>
                        <a:rPr lang="ru-RU" sz="1000" u="none" strike="noStrike" dirty="0">
                          <a:effectLst/>
                        </a:rPr>
                        <a:t>Доля лесных пожаров, ликвидированных в течение первых суток с момента обнаружения, в общем количестве лесных пожаров, процентов</a:t>
                      </a:r>
                      <a:endParaRPr lang="ru-RU" sz="10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86,3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 name="Скругленный прямоугольник 4"/>
          <p:cNvSpPr/>
          <p:nvPr/>
        </p:nvSpPr>
        <p:spPr>
          <a:xfrm>
            <a:off x="546100" y="71005"/>
            <a:ext cx="794385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a:solidFill>
                  <a:schemeClr val="tx1"/>
                </a:solidFill>
                <a:ea typeface="Calibri" panose="020F0502020204030204" pitchFamily="34" charset="0"/>
                <a:cs typeface="Times New Roman" panose="02020603050405020304" pitchFamily="18" charset="0"/>
              </a:rPr>
              <a:t>14. Государственная программа</a:t>
            </a:r>
            <a:endParaRPr lang="ru-RU" altLang="ru-RU" sz="1400" b="1" dirty="0">
              <a:solidFill>
                <a:schemeClr val="tx1"/>
              </a:solidFill>
            </a:endParaRPr>
          </a:p>
          <a:p>
            <a:pPr lvl="0" indent="0" algn="ctr"/>
            <a:r>
              <a:rPr lang="ru-RU" altLang="ru-RU" sz="1400" b="1" dirty="0">
                <a:ea typeface="Calibri" panose="020F0502020204030204" pitchFamily="34" charset="0"/>
                <a:cs typeface="Times New Roman" panose="02020603050405020304" pitchFamily="18" charset="0"/>
              </a:rPr>
              <a:t>«Развитие лесного хозяйства Республики Татарстан»</a:t>
            </a:r>
            <a:endParaRPr lang="ru-RU" altLang="ru-RU" sz="1400" b="1" u="sng" dirty="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660825" y="5795781"/>
            <a:ext cx="8037499" cy="253916"/>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лесного хозяйства Республики Татарстан</a:t>
            </a:r>
          </a:p>
        </p:txBody>
      </p:sp>
      <p:sp>
        <p:nvSpPr>
          <p:cNvPr id="8" name="Прямоугольник 7"/>
          <p:cNvSpPr/>
          <p:nvPr/>
        </p:nvSpPr>
        <p:spPr>
          <a:xfrm>
            <a:off x="603197" y="5997897"/>
            <a:ext cx="8225758" cy="415498"/>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http://minleshoz.tatarstan.ru</a:t>
            </a:r>
          </a:p>
        </p:txBody>
      </p:sp>
    </p:spTree>
    <p:extLst>
      <p:ext uri="{BB962C8B-B14F-4D97-AF65-F5344CB8AC3E}">
        <p14:creationId xmlns:p14="http://schemas.microsoft.com/office/powerpoint/2010/main" val="36673080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308937931"/>
              </p:ext>
            </p:extLst>
          </p:nvPr>
        </p:nvGraphicFramePr>
        <p:xfrm>
          <a:off x="600069" y="1240155"/>
          <a:ext cx="8429631" cy="479806"/>
        </p:xfrm>
        <a:graphic>
          <a:graphicData uri="http://schemas.openxmlformats.org/drawingml/2006/table">
            <a:tbl>
              <a:tblPr firstRow="1" firstCol="1" bandRow="1">
                <a:tableStyleId>{5940675A-B579-460E-94D1-54222C63F5DA}</a:tableStyleId>
              </a:tblPr>
              <a:tblGrid>
                <a:gridCol w="6608451">
                  <a:extLst>
                    <a:ext uri="{9D8B030D-6E8A-4147-A177-3AD203B41FA5}">
                      <a16:colId xmlns:a16="http://schemas.microsoft.com/office/drawing/2014/main" val="20000"/>
                    </a:ext>
                  </a:extLst>
                </a:gridCol>
                <a:gridCol w="9296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tblGrid>
              <a:tr h="301273">
                <a:tc rowSpan="2">
                  <a:txBody>
                    <a:bodyPr/>
                    <a:lstStyle/>
                    <a:p>
                      <a:pPr algn="ctr">
                        <a:lnSpc>
                          <a:spcPct val="107000"/>
                        </a:lnSpc>
                        <a:spcAft>
                          <a:spcPts val="0"/>
                        </a:spcAft>
                      </a:pPr>
                      <a:r>
                        <a:rPr lang="ru-RU" sz="1000" b="1" dirty="0">
                          <a:effectLst/>
                        </a:rPr>
                        <a:t>Объем финансирования государственной программы (тыс. рублей)</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a:solidFill>
                            <a:schemeClr val="tx1"/>
                          </a:solidFill>
                          <a:effectLst/>
                        </a:rPr>
                        <a:t>2023 год </a:t>
                      </a:r>
                    </a:p>
                    <a:p>
                      <a:pPr algn="ctr">
                        <a:lnSpc>
                          <a:spcPct val="107000"/>
                        </a:lnSpc>
                        <a:spcAft>
                          <a:spcPts val="0"/>
                        </a:spcAft>
                      </a:pPr>
                      <a:r>
                        <a:rPr lang="ru-RU" sz="1000" b="1" dirty="0">
                          <a:solidFill>
                            <a:schemeClr val="tx1"/>
                          </a:solidFill>
                          <a:effectLst/>
                        </a:rPr>
                        <a:t>(план)</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a:solidFill>
                            <a:schemeClr val="tx1"/>
                          </a:solidFill>
                          <a:effectLst/>
                        </a:rPr>
                        <a:t>2023 год </a:t>
                      </a:r>
                    </a:p>
                    <a:p>
                      <a:pPr algn="ctr">
                        <a:lnSpc>
                          <a:spcPct val="107000"/>
                        </a:lnSpc>
                        <a:spcAft>
                          <a:spcPts val="0"/>
                        </a:spcAft>
                      </a:pPr>
                      <a:r>
                        <a:rPr lang="ru-RU" sz="1000" b="1" dirty="0">
                          <a:solidFill>
                            <a:schemeClr val="tx1"/>
                          </a:solidFill>
                          <a:effectLst/>
                        </a:rPr>
                        <a:t>(факт)</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37073">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3 235 065,4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3 218 095,6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6" name="Rectangle 1"/>
          <p:cNvSpPr>
            <a:spLocks noChangeArrowheads="1"/>
          </p:cNvSpPr>
          <p:nvPr/>
        </p:nvSpPr>
        <p:spPr bwMode="auto">
          <a:xfrm>
            <a:off x="560130" y="778490"/>
            <a:ext cx="84695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just"/>
            <a:r>
              <a:rPr kumimoji="0" lang="ru-RU" altLang="ru-RU" sz="1200" b="1"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Цель</a:t>
            </a:r>
            <a:r>
              <a:rPr kumimoji="0" lang="ru-RU" altLang="ru-RU" sz="1200" b="1" strike="noStrike" cap="none" normalizeH="0" baseline="0" dirty="0">
                <a:ln>
                  <a:noFill/>
                </a:ln>
                <a:effectLst/>
                <a:latin typeface="+mn-lt"/>
                <a:ea typeface="Calibri" panose="020F0502020204030204" pitchFamily="34" charset="0"/>
                <a:cs typeface="Times New Roman" panose="02020603050405020304" pitchFamily="18" charset="0"/>
              </a:rPr>
              <a:t>:</a:t>
            </a:r>
            <a:r>
              <a:rPr lang="ru-RU" altLang="ru-RU" sz="1200" b="1" dirty="0">
                <a:latin typeface="+mn-lt"/>
                <a:ea typeface="Calibri" panose="020F0502020204030204" pitchFamily="34" charset="0"/>
                <a:cs typeface="Times New Roman" panose="02020603050405020304" pitchFamily="18" charset="0"/>
              </a:rPr>
              <a:t> </a:t>
            </a:r>
            <a:r>
              <a:rPr lang="ru-RU" altLang="ru-RU" sz="1200" dirty="0">
                <a:latin typeface="+mn-lt"/>
                <a:ea typeface="Calibri" panose="020F0502020204030204" pitchFamily="34" charset="0"/>
                <a:cs typeface="Times New Roman" panose="02020603050405020304" pitchFamily="18" charset="0"/>
              </a:rPr>
              <a:t>обеспечение максимальной эффективности управления государственным имуществом Республики Татарстан, его доходности и сохранности</a:t>
            </a:r>
            <a:endParaRPr kumimoji="0" lang="ru-RU" altLang="ru-RU" sz="1200" i="0" u="none" strike="noStrike" cap="none" normalizeH="0" baseline="0" dirty="0">
              <a:ln>
                <a:noFill/>
              </a:ln>
              <a:effectLst/>
              <a:latin typeface="+mn-l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904816048"/>
              </p:ext>
            </p:extLst>
          </p:nvPr>
        </p:nvGraphicFramePr>
        <p:xfrm>
          <a:off x="600069" y="1789007"/>
          <a:ext cx="8429630" cy="4960579"/>
        </p:xfrm>
        <a:graphic>
          <a:graphicData uri="http://schemas.openxmlformats.org/drawingml/2006/table">
            <a:tbl>
              <a:tblPr>
                <a:tableStyleId>{5940675A-B579-460E-94D1-54222C63F5DA}</a:tableStyleId>
              </a:tblPr>
              <a:tblGrid>
                <a:gridCol w="6650577">
                  <a:extLst>
                    <a:ext uri="{9D8B030D-6E8A-4147-A177-3AD203B41FA5}">
                      <a16:colId xmlns:a16="http://schemas.microsoft.com/office/drawing/2014/main" val="20000"/>
                    </a:ext>
                  </a:extLst>
                </a:gridCol>
                <a:gridCol w="891348">
                  <a:extLst>
                    <a:ext uri="{9D8B030D-6E8A-4147-A177-3AD203B41FA5}">
                      <a16:colId xmlns:a16="http://schemas.microsoft.com/office/drawing/2014/main" val="20001"/>
                    </a:ext>
                  </a:extLst>
                </a:gridCol>
                <a:gridCol w="887705">
                  <a:extLst>
                    <a:ext uri="{9D8B030D-6E8A-4147-A177-3AD203B41FA5}">
                      <a16:colId xmlns:a16="http://schemas.microsoft.com/office/drawing/2014/main" val="20002"/>
                    </a:ext>
                  </a:extLst>
                </a:gridCol>
              </a:tblGrid>
              <a:tr h="140447">
                <a:tc>
                  <a:txBody>
                    <a:bodyPr/>
                    <a:lstStyle/>
                    <a:p>
                      <a:pPr algn="ctr" fontAlgn="ctr"/>
                      <a:r>
                        <a:rPr lang="ru-RU" sz="1000" b="1" i="0" u="none" strike="noStrike" dirty="0">
                          <a:solidFill>
                            <a:schemeClr val="tx1"/>
                          </a:solidFill>
                          <a:effectLst/>
                          <a:latin typeface="+mn-lt"/>
                        </a:rPr>
                        <a:t>Целевые показатели реализации государственной программы</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latin typeface="+mn-lt"/>
                        </a:rPr>
                        <a:t>2023 год </a:t>
                      </a:r>
                      <a:br>
                        <a:rPr lang="ru-RU" sz="1000" b="1" u="none" strike="noStrike" dirty="0">
                          <a:solidFill>
                            <a:schemeClr val="tx1"/>
                          </a:solidFill>
                          <a:effectLst/>
                          <a:latin typeface="+mn-lt"/>
                        </a:rPr>
                      </a:br>
                      <a:r>
                        <a:rPr lang="ru-RU" sz="1000" b="1" u="none" strike="noStrike" dirty="0">
                          <a:solidFill>
                            <a:schemeClr val="tx1"/>
                          </a:solidFill>
                          <a:effectLst/>
                          <a:latin typeface="+mn-lt"/>
                        </a:rPr>
                        <a:t>(план)</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latin typeface="+mn-lt"/>
                        </a:rPr>
                        <a:t>2023 год </a:t>
                      </a:r>
                      <a:br>
                        <a:rPr lang="ru-RU" sz="1000" b="1" u="none" strike="noStrike" dirty="0">
                          <a:solidFill>
                            <a:schemeClr val="tx1"/>
                          </a:solidFill>
                          <a:effectLst/>
                          <a:latin typeface="+mn-lt"/>
                        </a:rPr>
                      </a:br>
                      <a:r>
                        <a:rPr lang="ru-RU" sz="1000" b="1" u="none" strike="noStrike" dirty="0">
                          <a:solidFill>
                            <a:schemeClr val="tx1"/>
                          </a:solidFill>
                          <a:effectLst/>
                          <a:latin typeface="+mn-lt"/>
                        </a:rPr>
                        <a:t>(факт)</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2637">
                <a:tc>
                  <a:txBody>
                    <a:bodyPr/>
                    <a:lstStyle/>
                    <a:p>
                      <a:pPr algn="just" fontAlgn="ctr"/>
                      <a:r>
                        <a:rPr lang="ru-RU" sz="900" b="0" i="0" u="none" strike="noStrike" dirty="0">
                          <a:solidFill>
                            <a:schemeClr val="tx1"/>
                          </a:solidFill>
                          <a:effectLst/>
                          <a:latin typeface="+mn-lt"/>
                        </a:rPr>
                        <a:t>Доля государственных унитарных предприятий и государственных учреждений, информация о составе имущества которых актуализирована в Реестре государственной собственности Республики Татарстан, в общем количестве государственных унитарных предприятий и государственных учреждений (без учета организаций-банкротов и находящихся в ликвидации),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2637">
                <a:tc>
                  <a:txBody>
                    <a:bodyPr/>
                    <a:lstStyle/>
                    <a:p>
                      <a:pPr algn="just" fontAlgn="ctr"/>
                      <a:r>
                        <a:rPr lang="ru-RU" sz="900" b="0" i="0" u="none" strike="noStrike" dirty="0">
                          <a:solidFill>
                            <a:schemeClr val="tx1"/>
                          </a:solidFill>
                          <a:effectLst/>
                          <a:latin typeface="+mn-lt"/>
                        </a:rPr>
                        <a:t>Доля предприятий, финансово-хозяйственная деятельность которых проанализирована </a:t>
                      </a:r>
                      <a:r>
                        <a:rPr lang="ru-RU" sz="900" b="0" i="0" u="none" strike="noStrike" dirty="0" err="1">
                          <a:solidFill>
                            <a:schemeClr val="tx1"/>
                          </a:solidFill>
                          <a:effectLst/>
                          <a:latin typeface="+mn-lt"/>
                        </a:rPr>
                        <a:t>Mинземимуществом</a:t>
                      </a:r>
                      <a:r>
                        <a:rPr lang="ru-RU" sz="900" b="0" i="0" u="none" strike="noStrike" dirty="0">
                          <a:solidFill>
                            <a:schemeClr val="tx1"/>
                          </a:solidFill>
                          <a:effectLst/>
                          <a:latin typeface="+mn-lt"/>
                        </a:rPr>
                        <a:t> РТ, в общем количестве предприятий,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8834">
                <a:tc>
                  <a:txBody>
                    <a:bodyPr/>
                    <a:lstStyle/>
                    <a:p>
                      <a:pPr algn="just" fontAlgn="ctr"/>
                      <a:r>
                        <a:rPr lang="ru-RU" sz="900" b="0" i="0" u="none" strike="noStrike" dirty="0">
                          <a:solidFill>
                            <a:schemeClr val="tx1"/>
                          </a:solidFill>
                          <a:effectLst/>
                          <a:latin typeface="+mn-lt"/>
                        </a:rPr>
                        <a:t>Доля трудовых договоров с руководителями государственных унитарных предприятий со 100% выполнением условий договора в общем количестве трудовых договоров с руководителями государственных унитарных предприятий,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85,0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85,0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8834">
                <a:tc>
                  <a:txBody>
                    <a:bodyPr/>
                    <a:lstStyle/>
                    <a:p>
                      <a:pPr algn="just" fontAlgn="ctr"/>
                      <a:r>
                        <a:rPr lang="ru-RU" sz="900" b="0" i="0" u="none" strike="noStrike" dirty="0">
                          <a:solidFill>
                            <a:schemeClr val="tx1"/>
                          </a:solidFill>
                          <a:effectLst/>
                          <a:latin typeface="+mn-lt"/>
                        </a:rPr>
                        <a:t>Выполнение бюджетного задания в части доходов от реализации и использования государственного имущества и земельных участков,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2637">
                <a:tc>
                  <a:txBody>
                    <a:bodyPr/>
                    <a:lstStyle/>
                    <a:p>
                      <a:pPr algn="just" fontAlgn="ctr"/>
                      <a:r>
                        <a:rPr lang="ru-RU" sz="900" b="0" i="0" u="none" strike="noStrike" dirty="0">
                          <a:solidFill>
                            <a:schemeClr val="tx1"/>
                          </a:solidFill>
                          <a:effectLst/>
                          <a:latin typeface="+mn-lt"/>
                        </a:rPr>
                        <a:t>Доля государственных учреждений Республики Татарстан, где была проведена проверка использования государственного имущества, в общем количестве государственных учреждений Республики Татарстан, запланированных к проверке,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18834">
                <a:tc>
                  <a:txBody>
                    <a:bodyPr/>
                    <a:lstStyle/>
                    <a:p>
                      <a:pPr algn="just" fontAlgn="ctr"/>
                      <a:r>
                        <a:rPr lang="ru-RU" sz="900" b="0" i="0" u="none" strike="noStrike" dirty="0">
                          <a:solidFill>
                            <a:schemeClr val="tx1"/>
                          </a:solidFill>
                          <a:effectLst/>
                          <a:latin typeface="+mn-lt"/>
                        </a:rPr>
                        <a:t>Доля количества объектов недвижимости, по которым проведена государственная регистрация права собственности Республики Татарстан, к количеству объектов недвижимости, запланированных к регистрации в собственность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72637">
                <a:tc>
                  <a:txBody>
                    <a:bodyPr/>
                    <a:lstStyle/>
                    <a:p>
                      <a:pPr algn="just" fontAlgn="ctr"/>
                      <a:r>
                        <a:rPr lang="ru-RU" sz="900" b="0" i="0" u="none" strike="noStrike" dirty="0">
                          <a:solidFill>
                            <a:schemeClr val="tx1"/>
                          </a:solidFill>
                          <a:effectLst/>
                          <a:latin typeface="+mn-lt"/>
                        </a:rPr>
                        <a:t>Доля количества транспортных средств, которым обеспечен выход в рейс, к общему количеству транспортных средств, закрепленных за ГБУ «УМО»,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18834">
                <a:tc>
                  <a:txBody>
                    <a:bodyPr/>
                    <a:lstStyle/>
                    <a:p>
                      <a:pPr algn="just" fontAlgn="ctr"/>
                      <a:r>
                        <a:rPr lang="ru-RU" sz="900" b="0" i="0" u="none" strike="noStrike" dirty="0">
                          <a:solidFill>
                            <a:schemeClr val="tx1"/>
                          </a:solidFill>
                          <a:effectLst/>
                          <a:latin typeface="+mn-lt"/>
                        </a:rPr>
                        <a:t>Доля жилых помещений, в отношении которых с нанимателями заключены договоры найма (социального / специализированного жилищного фонда), к общему количеству жилых помещений, закрепленных на праве оперативного управления за государственным бюджетным учреждением «Департамент по управлению жилищным фондом»,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72637">
                <a:tc>
                  <a:txBody>
                    <a:bodyPr/>
                    <a:lstStyle/>
                    <a:p>
                      <a:pPr algn="just" fontAlgn="ctr"/>
                      <a:r>
                        <a:rPr lang="ru-RU" sz="900" b="0" i="0" u="none" strike="noStrike" dirty="0">
                          <a:solidFill>
                            <a:schemeClr val="tx1"/>
                          </a:solidFill>
                          <a:effectLst/>
                          <a:latin typeface="+mn-lt"/>
                        </a:rPr>
                        <a:t>Количество экспертных заключений в сфере оценочной деятельности по запросам органов исполнительной власти Республики Татарстан, ед.</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330,0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330,0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72637">
                <a:tc>
                  <a:txBody>
                    <a:bodyPr/>
                    <a:lstStyle/>
                    <a:p>
                      <a:pPr algn="just" fontAlgn="ctr"/>
                      <a:r>
                        <a:rPr lang="ru-RU" sz="900" b="0" i="0" u="none" strike="noStrike" dirty="0">
                          <a:solidFill>
                            <a:schemeClr val="tx1"/>
                          </a:solidFill>
                          <a:effectLst/>
                          <a:latin typeface="+mn-lt"/>
                        </a:rPr>
                        <a:t>Отношение количества муниципальных районов  и городских округов Республики Татарстан, которым оказана экспертно-консультационная поддержка, к общему количеству муниципальных районов и городских округов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57,0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97,78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72637">
                <a:tc>
                  <a:txBody>
                    <a:bodyPr/>
                    <a:lstStyle/>
                    <a:p>
                      <a:pPr algn="just" fontAlgn="ctr"/>
                      <a:r>
                        <a:rPr lang="ru-RU" sz="900" b="0" i="0" u="none" strike="noStrike" dirty="0">
                          <a:solidFill>
                            <a:schemeClr val="tx1"/>
                          </a:solidFill>
                          <a:effectLst/>
                          <a:latin typeface="+mn-lt"/>
                        </a:rPr>
                        <a:t>Доля земельных участков, находящихся у государственных учреждений, зарегистрированных в собственность Республики Татарстан, в общем количестве земельных участков, находящихся у государственных учреждений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99,0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99,0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72637">
                <a:tc>
                  <a:txBody>
                    <a:bodyPr/>
                    <a:lstStyle/>
                    <a:p>
                      <a:pPr algn="just" fontAlgn="ctr"/>
                      <a:r>
                        <a:rPr lang="ru-RU" sz="900" b="0" i="0" u="none" strike="noStrike" dirty="0">
                          <a:solidFill>
                            <a:schemeClr val="tx1"/>
                          </a:solidFill>
                          <a:effectLst/>
                          <a:latin typeface="+mn-lt"/>
                        </a:rPr>
                        <a:t>Доля земельных участков, на которые оформлено право постоянного (бессрочного) пользования, в общем количестве земельных участков, предоставленных на праве постоянного (бессрочного) пользования государственным учреждениям на основании распоряжений </a:t>
                      </a:r>
                      <a:r>
                        <a:rPr lang="ru-RU" sz="900" b="0" i="0" u="none" strike="noStrike" dirty="0" err="1">
                          <a:solidFill>
                            <a:schemeClr val="tx1"/>
                          </a:solidFill>
                          <a:effectLst/>
                          <a:latin typeface="+mn-lt"/>
                        </a:rPr>
                        <a:t>Минземимущества</a:t>
                      </a:r>
                      <a:r>
                        <a:rPr lang="ru-RU" sz="900" b="0" i="0" u="none" strike="noStrike" dirty="0">
                          <a:solidFill>
                            <a:schemeClr val="tx1"/>
                          </a:solidFill>
                          <a:effectLst/>
                          <a:latin typeface="+mn-lt"/>
                        </a:rPr>
                        <a:t> РТ,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99,5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99,5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72637">
                <a:tc>
                  <a:txBody>
                    <a:bodyPr/>
                    <a:lstStyle/>
                    <a:p>
                      <a:pPr algn="just" fontAlgn="ctr"/>
                      <a:r>
                        <a:rPr lang="ru-RU" sz="900" b="0" i="0" u="none" strike="noStrike" dirty="0">
                          <a:solidFill>
                            <a:schemeClr val="tx1"/>
                          </a:solidFill>
                          <a:effectLst/>
                          <a:latin typeface="+mn-lt"/>
                        </a:rPr>
                        <a:t>Доля ходатайств о переводе земель из одной категории в другую, по которым подготовлены проекты постановлений Кабинета Министров Республики Татарстан, в общем количестве поступивших ходатайств, за исключением тех, по которым отказано в рассмотрении, либо отказано в переводе земель согласно законодательству,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8" name="Скругленный прямоугольник 7"/>
          <p:cNvSpPr/>
          <p:nvPr/>
        </p:nvSpPr>
        <p:spPr>
          <a:xfrm>
            <a:off x="600069" y="108414"/>
            <a:ext cx="7943850" cy="527804"/>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600" b="1" dirty="0">
                <a:solidFill>
                  <a:schemeClr val="tx1"/>
                </a:solidFill>
                <a:ea typeface="Calibri" panose="020F0502020204030204" pitchFamily="34" charset="0"/>
                <a:cs typeface="Times New Roman" panose="02020603050405020304" pitchFamily="18" charset="0"/>
              </a:rPr>
              <a:t>15. Государственная программа</a:t>
            </a:r>
            <a:endParaRPr lang="ru-RU" altLang="ru-RU" sz="1600" b="1" dirty="0">
              <a:solidFill>
                <a:schemeClr val="tx1"/>
              </a:solidFill>
            </a:endParaRPr>
          </a:p>
          <a:p>
            <a:pPr lvl="0" indent="0" algn="ctr">
              <a:lnSpc>
                <a:spcPts val="1500"/>
              </a:lnSpc>
            </a:pPr>
            <a:r>
              <a:rPr lang="ru-RU" altLang="ru-RU" sz="1600" b="1" dirty="0">
                <a:ea typeface="Calibri" panose="020F0502020204030204" pitchFamily="34" charset="0"/>
                <a:cs typeface="Times New Roman" panose="02020603050405020304" pitchFamily="18" charset="0"/>
              </a:rPr>
              <a:t>«Управление государственным имуществом Республики  Татарстан»</a:t>
            </a:r>
          </a:p>
        </p:txBody>
      </p:sp>
    </p:spTree>
    <p:extLst>
      <p:ext uri="{BB962C8B-B14F-4D97-AF65-F5344CB8AC3E}">
        <p14:creationId xmlns:p14="http://schemas.microsoft.com/office/powerpoint/2010/main" val="37214807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85190002"/>
              </p:ext>
            </p:extLst>
          </p:nvPr>
        </p:nvGraphicFramePr>
        <p:xfrm>
          <a:off x="613763" y="901434"/>
          <a:ext cx="8429630" cy="4402414"/>
        </p:xfrm>
        <a:graphic>
          <a:graphicData uri="http://schemas.openxmlformats.org/drawingml/2006/table">
            <a:tbl>
              <a:tblPr>
                <a:tableStyleId>{5940675A-B579-460E-94D1-54222C63F5DA}</a:tableStyleId>
              </a:tblPr>
              <a:tblGrid>
                <a:gridCol w="676956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21870">
                  <a:extLst>
                    <a:ext uri="{9D8B030D-6E8A-4147-A177-3AD203B41FA5}">
                      <a16:colId xmlns:a16="http://schemas.microsoft.com/office/drawing/2014/main" val="20002"/>
                    </a:ext>
                  </a:extLst>
                </a:gridCol>
              </a:tblGrid>
              <a:tr h="140447">
                <a:tc>
                  <a:txBody>
                    <a:bodyPr/>
                    <a:lstStyle/>
                    <a:p>
                      <a:pPr algn="ctr" fontAlgn="ctr"/>
                      <a:r>
                        <a:rPr lang="ru-RU" sz="1000" b="1" i="0" u="none" strike="noStrike" dirty="0">
                          <a:solidFill>
                            <a:schemeClr val="tx1"/>
                          </a:solidFill>
                          <a:effectLst/>
                          <a:latin typeface="+mn-lt"/>
                        </a:rPr>
                        <a:t>Целевые показатели реализации государственной программы</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 </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 </a:t>
                      </a:r>
                      <a:br>
                        <a:rPr lang="ru-RU" sz="1000" b="1" u="none" strike="noStrike" dirty="0">
                          <a:solidFill>
                            <a:schemeClr val="tx1"/>
                          </a:solidFill>
                          <a:effectLst/>
                        </a:rPr>
                      </a:br>
                      <a:r>
                        <a:rPr lang="ru-RU" sz="1000" b="1" u="none" strike="noStrike" dirty="0">
                          <a:solidFill>
                            <a:schemeClr val="tx1"/>
                          </a:solidFill>
                          <a:effectLst/>
                        </a:rPr>
                        <a:t>(факт)</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2637">
                <a:tc>
                  <a:txBody>
                    <a:bodyPr/>
                    <a:lstStyle/>
                    <a:p>
                      <a:pPr algn="just" fontAlgn="ctr"/>
                      <a:r>
                        <a:rPr lang="ru-RU" sz="900" b="0" i="0" u="none" strike="noStrike" dirty="0">
                          <a:solidFill>
                            <a:schemeClr val="tx1"/>
                          </a:solidFill>
                          <a:effectLst/>
                          <a:latin typeface="+mn-lt"/>
                        </a:rPr>
                        <a:t>Доля выполненных мероприятий по организации и обеспечению проведения землеустроительных работ в общем числе мероприятий по организации и обеспечению проведения землеустроительных работ,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2637">
                <a:tc>
                  <a:txBody>
                    <a:bodyPr/>
                    <a:lstStyle/>
                    <a:p>
                      <a:pPr algn="just" fontAlgn="ctr"/>
                      <a:r>
                        <a:rPr lang="ru-RU" sz="900" b="0" i="0" u="none" strike="noStrike" dirty="0">
                          <a:solidFill>
                            <a:schemeClr val="tx1"/>
                          </a:solidFill>
                          <a:effectLst/>
                          <a:latin typeface="+mn-lt"/>
                        </a:rPr>
                        <a:t>Доля выполненных мероприятий по проведению государственной кадастровой оценки земельных участков и иных объектов недвижимости в общем числе мероприятий по проведению государственной кадастровой оценки земельных участков и иных объектов недвижимости,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2637">
                <a:tc>
                  <a:txBody>
                    <a:bodyPr/>
                    <a:lstStyle/>
                    <a:p>
                      <a:pPr algn="just" fontAlgn="ctr"/>
                      <a:r>
                        <a:rPr lang="ru-RU" sz="900" b="0" i="0" u="none" strike="noStrike" dirty="0">
                          <a:solidFill>
                            <a:schemeClr val="tx1"/>
                          </a:solidFill>
                          <a:effectLst/>
                          <a:latin typeface="+mn-lt"/>
                        </a:rPr>
                        <a:t>Доля выполненных мероприятий по ведению информационных ресурсов и баз данных в общем числе мероприятий по ведению информационных ресурсов и баз данных,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2637">
                <a:tc>
                  <a:txBody>
                    <a:bodyPr/>
                    <a:lstStyle/>
                    <a:p>
                      <a:pPr algn="just" fontAlgn="ctr"/>
                      <a:r>
                        <a:rPr lang="ru-RU" sz="900" b="0" i="0" u="none" strike="noStrike" dirty="0">
                          <a:solidFill>
                            <a:schemeClr val="tx1"/>
                          </a:solidFill>
                          <a:effectLst/>
                          <a:latin typeface="+mn-lt"/>
                        </a:rPr>
                        <a:t>Доля выполненных мероприятий по установлению и определению границ Республики Татарстан в общем объеме запланированных мероприятий по установлению и определению границ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18834">
                <a:tc>
                  <a:txBody>
                    <a:bodyPr/>
                    <a:lstStyle/>
                    <a:p>
                      <a:pPr algn="just" fontAlgn="ctr"/>
                      <a:r>
                        <a:rPr lang="ru-RU" sz="900" b="0" i="0" u="none" strike="noStrike" dirty="0">
                          <a:solidFill>
                            <a:schemeClr val="tx1"/>
                          </a:solidFill>
                          <a:effectLst/>
                          <a:latin typeface="+mn-lt"/>
                        </a:rPr>
                        <a:t>Доля выполненных мероприятий по доработке генеральных планов  и правил землепользования и застройки городских и сельских поселений муниципальных районов Республики Татарстан в общем объеме запланированных мероприятий по доработке генеральных планов  и правил землепользования и застройки городских и сельских поселений муниципальных районов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16137">
                <a:tc>
                  <a:txBody>
                    <a:bodyPr/>
                    <a:lstStyle/>
                    <a:p>
                      <a:pPr algn="just" fontAlgn="ctr"/>
                      <a:r>
                        <a:rPr lang="ru-RU" sz="900" b="0" i="0" u="none" strike="noStrike" dirty="0">
                          <a:solidFill>
                            <a:schemeClr val="tx1"/>
                          </a:solidFill>
                          <a:effectLst/>
                          <a:latin typeface="+mn-lt"/>
                        </a:rPr>
                        <a:t>Количество объектов имущества в перечне государственного имущества, предназначенного для предоставления субъектам малого и среднего предпринимательства,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18834">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900" b="0" i="0" u="none" strike="noStrike" dirty="0">
                          <a:solidFill>
                            <a:schemeClr val="tx1"/>
                          </a:solidFill>
                          <a:effectLst/>
                          <a:latin typeface="+mn-lt"/>
                        </a:rPr>
                        <a:t>Доля реформированных предприятий (с законченными процедурами акционирования, ликвидации, реорганизации) в количестве предприятий, запланированных к реформированию,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16137">
                <a:tc>
                  <a:txBody>
                    <a:bodyPr/>
                    <a:lstStyle/>
                    <a:p>
                      <a:pPr algn="just" fontAlgn="ctr"/>
                      <a:r>
                        <a:rPr lang="ru-RU" sz="900" b="0" i="0" u="none" strike="noStrike" dirty="0">
                          <a:solidFill>
                            <a:schemeClr val="tx1"/>
                          </a:solidFill>
                          <a:effectLst/>
                          <a:latin typeface="+mn-lt"/>
                        </a:rPr>
                        <a:t>Доля объема инвестиций, внесенных в уставные капиталы организаций с государственным участием, к объему инвестиций, запланированному для внесения, %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16137">
                <a:tc>
                  <a:txBody>
                    <a:bodyPr/>
                    <a:lstStyle/>
                    <a:p>
                      <a:pPr algn="just" fontAlgn="ctr"/>
                      <a:r>
                        <a:rPr lang="ru-RU" sz="900" b="0" i="0" u="none" strike="noStrike" dirty="0">
                          <a:solidFill>
                            <a:schemeClr val="tx1"/>
                          </a:solidFill>
                          <a:effectLst/>
                          <a:latin typeface="+mn-lt"/>
                        </a:rPr>
                        <a:t>Доля объема субсидий, предоставленных в целях увеличения уставного фонда государственных унитарных предприятий, к объему субсидий, запланированному для предоставления, %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16137">
                <a:tc>
                  <a:txBody>
                    <a:bodyPr/>
                    <a:lstStyle/>
                    <a:p>
                      <a:pPr algn="just" fontAlgn="ctr"/>
                      <a:r>
                        <a:rPr lang="ru-RU" sz="900" b="0" i="0" u="none" strike="noStrike" dirty="0">
                          <a:solidFill>
                            <a:schemeClr val="tx1"/>
                          </a:solidFill>
                          <a:effectLst/>
                          <a:latin typeface="+mn-lt"/>
                        </a:rPr>
                        <a:t>Доля объема имущества, приобретенного в государственную собственность Республики Татарстан, к объему имущества, запланированному к приобретению в государственную собственность Республики Татарстан, %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16137">
                <a:tc>
                  <a:txBody>
                    <a:bodyPr/>
                    <a:lstStyle/>
                    <a:p>
                      <a:pPr algn="just" fontAlgn="ctr"/>
                      <a:r>
                        <a:rPr lang="ru-RU" sz="900" b="0" i="0" u="none" strike="noStrike" dirty="0">
                          <a:solidFill>
                            <a:schemeClr val="tx1"/>
                          </a:solidFill>
                          <a:effectLst/>
                          <a:latin typeface="+mn-lt"/>
                        </a:rPr>
                        <a:t>Доля многодетных семей, получивших бесплатно земельные участки, в общем числе многодетных семей, вставших на учет для бесплатного предоставления земельного участка на начало отчетного года,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66,5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66,53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16137">
                <a:tc>
                  <a:txBody>
                    <a:bodyPr/>
                    <a:lstStyle/>
                    <a:p>
                      <a:pPr marL="0" marR="0" lvl="0" indent="0" algn="just" defTabSz="685800" rtl="0" eaLnBrk="1" fontAlgn="ctr" latinLnBrk="0" hangingPunct="1">
                        <a:lnSpc>
                          <a:spcPct val="100000"/>
                        </a:lnSpc>
                        <a:spcBef>
                          <a:spcPts val="0"/>
                        </a:spcBef>
                        <a:spcAft>
                          <a:spcPts val="0"/>
                        </a:spcAft>
                        <a:buClrTx/>
                        <a:buSzTx/>
                        <a:buFontTx/>
                        <a:buNone/>
                        <a:tabLst/>
                        <a:defRPr/>
                      </a:pPr>
                      <a:r>
                        <a:rPr lang="ru-RU" sz="900" b="0" i="0" u="none" strike="noStrike" dirty="0">
                          <a:solidFill>
                            <a:schemeClr val="tx1"/>
                          </a:solidFill>
                          <a:effectLst/>
                          <a:latin typeface="+mn-lt"/>
                        </a:rPr>
                        <a:t>Доля выполненных мероприятий по подготовке документов для внесения в Единый государственный реестр недвижимости сведений о границах населенных пунктов, расположенных на территории Республики Татарстан, в общем объеме запланированных мероприятий по подготовке документов для внесения в Единый государственный реестр недвижимости сведений о границах населенных пунктов, расположенных на территории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
        <p:nvSpPr>
          <p:cNvPr id="8" name="Скругленный прямоугольник 7"/>
          <p:cNvSpPr/>
          <p:nvPr/>
        </p:nvSpPr>
        <p:spPr>
          <a:xfrm>
            <a:off x="600069" y="37862"/>
            <a:ext cx="7943850" cy="74062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600" b="1" dirty="0">
                <a:solidFill>
                  <a:schemeClr val="tx1"/>
                </a:solidFill>
                <a:ea typeface="Calibri" panose="020F0502020204030204" pitchFamily="34" charset="0"/>
                <a:cs typeface="Times New Roman" panose="02020603050405020304" pitchFamily="18" charset="0"/>
              </a:rPr>
              <a:t>15. Государственная программа  Республики Татарстан</a:t>
            </a:r>
            <a:endParaRPr lang="ru-RU" altLang="ru-RU" sz="1600" b="1" dirty="0">
              <a:solidFill>
                <a:schemeClr val="tx1"/>
              </a:solidFill>
            </a:endParaRPr>
          </a:p>
          <a:p>
            <a:pPr lvl="0" indent="0" algn="ctr">
              <a:lnSpc>
                <a:spcPts val="1500"/>
              </a:lnSpc>
            </a:pPr>
            <a:r>
              <a:rPr lang="ru-RU" altLang="ru-RU" sz="1600" b="1" dirty="0">
                <a:ea typeface="Calibri" panose="020F0502020204030204" pitchFamily="34" charset="0"/>
                <a:cs typeface="Times New Roman" panose="02020603050405020304" pitchFamily="18" charset="0"/>
              </a:rPr>
              <a:t>«Управление государственным имуществом Республики  Татарстан» (продолжение)</a:t>
            </a:r>
          </a:p>
        </p:txBody>
      </p:sp>
      <p:sp>
        <p:nvSpPr>
          <p:cNvPr id="4" name="Прямоугольник 3"/>
          <p:cNvSpPr/>
          <p:nvPr/>
        </p:nvSpPr>
        <p:spPr>
          <a:xfrm>
            <a:off x="600783" y="6132472"/>
            <a:ext cx="8442610" cy="246221"/>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земельных и имущественных отношений Республики Татарстан </a:t>
            </a:r>
            <a:endParaRPr lang="ru-RU" sz="1000" b="1" i="1" dirty="0">
              <a:solidFill>
                <a:schemeClr val="accent1"/>
              </a:solidFill>
              <a:latin typeface="Times New Roman" panose="02020603050405020304" pitchFamily="18" charset="0"/>
            </a:endParaRPr>
          </a:p>
        </p:txBody>
      </p:sp>
      <p:sp>
        <p:nvSpPr>
          <p:cNvPr id="5" name="Прямоугольник 4"/>
          <p:cNvSpPr/>
          <p:nvPr/>
        </p:nvSpPr>
        <p:spPr>
          <a:xfrm>
            <a:off x="600069" y="6363304"/>
            <a:ext cx="8443324" cy="400110"/>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http://mzio.tatarstan.ru</a:t>
            </a:r>
          </a:p>
        </p:txBody>
      </p:sp>
    </p:spTree>
    <p:extLst>
      <p:ext uri="{BB962C8B-B14F-4D97-AF65-F5344CB8AC3E}">
        <p14:creationId xmlns:p14="http://schemas.microsoft.com/office/powerpoint/2010/main" val="353535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rmAutofit fontScale="77500" lnSpcReduction="20000"/>
          </a:bodyPr>
          <a:lstStyle/>
          <a:p>
            <a:r>
              <a:rPr lang="ru-RU" dirty="0"/>
              <a:t>Основные направления налоговой политики Республики Татарстан в 2023 году </a:t>
            </a:r>
          </a:p>
        </p:txBody>
      </p:sp>
      <p:sp>
        <p:nvSpPr>
          <p:cNvPr id="4" name="Прямоугольник 3"/>
          <p:cNvSpPr/>
          <p:nvPr/>
        </p:nvSpPr>
        <p:spPr>
          <a:xfrm>
            <a:off x="575607" y="711953"/>
            <a:ext cx="8296275" cy="5847755"/>
          </a:xfrm>
          <a:prstGeom prst="rect">
            <a:avLst/>
          </a:prstGeom>
          <a:noFill/>
        </p:spPr>
        <p:style>
          <a:lnRef idx="2">
            <a:schemeClr val="accent3"/>
          </a:lnRef>
          <a:fillRef idx="1">
            <a:schemeClr val="lt1"/>
          </a:fillRef>
          <a:effectRef idx="0">
            <a:schemeClr val="accent3"/>
          </a:effectRef>
          <a:fontRef idx="minor">
            <a:schemeClr val="dk1"/>
          </a:fontRef>
        </p:style>
        <p:txBody>
          <a:bodyPr wrap="square" lIns="72000" tIns="0" rIns="72000" bIns="0">
            <a:spAutoFit/>
          </a:bodyPr>
          <a:lstStyle/>
          <a:p>
            <a:pPr algn="just"/>
            <a:r>
              <a:rPr lang="ru-RU" sz="1000" dirty="0">
                <a:solidFill>
                  <a:schemeClr val="tx1"/>
                </a:solidFill>
              </a:rPr>
              <a:t>        Основные направления налоговой политики Республики Татарстан в 2023 году осуществлялись на основании налоговой политики Российской Федерации и послания Раиса Республики Татарстан Государственному Совету Республики Татарстан.</a:t>
            </a:r>
          </a:p>
          <a:p>
            <a:pPr algn="just"/>
            <a:r>
              <a:rPr lang="ru-RU" sz="1000" dirty="0">
                <a:solidFill>
                  <a:schemeClr val="tx1"/>
                </a:solidFill>
              </a:rPr>
              <a:t>        Одной из основополагающих задач налогообложения является обеспечение доходов бюджетной системы. При этом необходимым условием развития экономики продолжает оставаться повышение ее конкурентоспособности, технологического обновления, модернизации производства.</a:t>
            </a:r>
            <a:r>
              <a:rPr lang="ru-RU" sz="1000" dirty="0">
                <a:solidFill>
                  <a:srgbClr val="FF0000"/>
                </a:solidFill>
              </a:rPr>
              <a:t> </a:t>
            </a:r>
            <a:r>
              <a:rPr lang="ru-RU" sz="1000" dirty="0">
                <a:solidFill>
                  <a:schemeClr val="tx1"/>
                </a:solidFill>
              </a:rPr>
              <a:t>Кроме того, реализация социальной политики остается важным аспектом в области налогообложения.</a:t>
            </a:r>
            <a:r>
              <a:rPr lang="ru-RU" sz="1000" dirty="0">
                <a:solidFill>
                  <a:srgbClr val="FF0000"/>
                </a:solidFill>
              </a:rPr>
              <a:t> </a:t>
            </a:r>
            <a:r>
              <a:rPr lang="ru-RU" sz="1000" dirty="0">
                <a:solidFill>
                  <a:schemeClr val="tx1"/>
                </a:solidFill>
              </a:rPr>
              <a:t>Приоритетным направлением налоговой политики Республики Татарстан остается стимулирование экономической и инвестиционной активности, обеспечение благоприятного инвестиционного климата, развитие инфраструктуры для поддержки инвестиционной и предпринимательской деятельности, что в конечном итоге направлено на наращивание налогового потенциала. В этих целях, налоговое законодательство Республики Татарстан в 2023 году было направлено на стимулирование перспективных направлений развития экономики. Для субъектов инвестиционной деятельности действовала пониженная ставка по налогу на имущество организаций. Также продолжало действовать льготное налогообложение для резидентов особой экономической зоны промышленно-производственного типа, созданной на территории Елабужского района Республики Татарстан, в целях повышения ее инвестиционной привлекательности. Льготное налогообложение установлено и для резидентов технико-внедренческой особой экономической зоны «Иннополис», созданной на территориях Верхнеуслонского и Лаишевского районов Республики Татарстан. Кроме того, установлены преференции по налогу на прибыль и налогу на имущество организациям – участникам специальных инвестиционных контрактов, а также для резидентов территорий опережающего развития, созданных на территориях </a:t>
            </a:r>
            <a:r>
              <a:rPr lang="ru-RU" sz="1000" dirty="0" err="1">
                <a:solidFill>
                  <a:schemeClr val="tx1"/>
                </a:solidFill>
              </a:rPr>
              <a:t>монопрофильных</a:t>
            </a:r>
            <a:r>
              <a:rPr lang="ru-RU" sz="1000" dirty="0">
                <a:solidFill>
                  <a:schemeClr val="tx1"/>
                </a:solidFill>
              </a:rPr>
              <a:t> муниципальных образований (моногородов) Республики Татарстан. </a:t>
            </a:r>
          </a:p>
          <a:p>
            <a:pPr algn="just"/>
            <a:r>
              <a:rPr lang="ru-RU" sz="1000" dirty="0">
                <a:solidFill>
                  <a:schemeClr val="tx1"/>
                </a:solidFill>
              </a:rPr>
              <a:t>        Социальная направленность налоговой политики выражена в предоставлении льгот по уплате налога на имущество жилищного фонда, метрополитенов и предприятий городского электрического транспорта, объектов социально-культурной сферы, а также садоводческих, огороднических и дачных некоммерческих объединений граждан. В целях снижения налоговой нагрузки газораспределительных организаций и создания благоприятных условий для дальнейшего развития газификации в Республике Татарстан на 2022 - 2026 годы установлена льготная налоговая ставка по налогу на имущество организаций в размере 0,1 процента – в отношении газопроводов газораспределительной сети в рамках реализации мероприятий по </a:t>
            </a:r>
            <a:r>
              <a:rPr lang="ru-RU" sz="1000" dirty="0" err="1">
                <a:solidFill>
                  <a:schemeClr val="tx1"/>
                </a:solidFill>
              </a:rPr>
              <a:t>догазификации</a:t>
            </a:r>
            <a:r>
              <a:rPr lang="ru-RU" sz="1000" dirty="0">
                <a:solidFill>
                  <a:schemeClr val="tx1"/>
                </a:solidFill>
              </a:rPr>
              <a:t> на территории Республики Татарстан в соответствии с решениями Правительства Российской Федерации. </a:t>
            </a:r>
          </a:p>
          <a:p>
            <a:pPr indent="265113" algn="just"/>
            <a:r>
              <a:rPr lang="ru-RU" sz="1000" dirty="0">
                <a:solidFill>
                  <a:schemeClr val="tx1"/>
                </a:solidFill>
              </a:rPr>
              <a:t>Для поддержки развития предпринимательства в Республике Татарстан, в 2023 году для субъектов малого предпринимательства, применяющих упрощенную систему налогообложения действовали пониженные ставки в размере 5 процентов по объекту </a:t>
            </a:r>
            <a:r>
              <a:rPr lang="ru-RU" sz="1000" dirty="0" err="1">
                <a:solidFill>
                  <a:schemeClr val="tx1"/>
                </a:solidFill>
              </a:rPr>
              <a:t>нало-гообложения</a:t>
            </a:r>
            <a:r>
              <a:rPr lang="ru-RU" sz="1000" dirty="0">
                <a:solidFill>
                  <a:schemeClr val="tx1"/>
                </a:solidFill>
              </a:rPr>
              <a:t> «доходы, уменьшенные на величину расходов» для налогоплательщиков, осуществляющих деятельность в IT-сфере на территории </a:t>
            </a:r>
            <a:r>
              <a:rPr lang="ru-RU" sz="1000" dirty="0" err="1">
                <a:solidFill>
                  <a:schemeClr val="tx1"/>
                </a:solidFill>
              </a:rPr>
              <a:t>г.Иннополис</a:t>
            </a:r>
            <a:r>
              <a:rPr lang="ru-RU" sz="1000" dirty="0">
                <a:solidFill>
                  <a:schemeClr val="tx1"/>
                </a:solidFill>
              </a:rPr>
              <a:t>, для налогоплательщиков - резидентов технопарка в сфере высоких технологий. По объекту налогообложения «доходы» для вышеуказанных категорий налогоплательщиков установлена пониженная ставка в размере 1 процент.</a:t>
            </a:r>
          </a:p>
          <a:p>
            <a:pPr indent="265113" algn="just"/>
            <a:r>
              <a:rPr lang="ru-RU" sz="1000" dirty="0">
                <a:solidFill>
                  <a:schemeClr val="tx1"/>
                </a:solidFill>
              </a:rPr>
              <a:t>В 2023 году приняты изменения в Закон Республики Татарстан «О налоге на имущество организаций» в части освобождения от уплаты налога субъектов инвестиционной деятельности, осуществляющих производство этилена методом пиролиза с объемом капитальных вложений не менее 10 млрд. рублей.</a:t>
            </a:r>
          </a:p>
          <a:p>
            <a:pPr indent="265113" algn="just"/>
            <a:r>
              <a:rPr lang="ru-RU" sz="1000" dirty="0">
                <a:solidFill>
                  <a:schemeClr val="tx1"/>
                </a:solidFill>
              </a:rPr>
              <a:t>Также до 1 января 2025 года продлено действие налоговых преференций по налогу на имущество организаций в отношении объектов социально-культурной сферы, используемых организациями для нужд здравоохранения, физической культуры, и садоводческих и огороднических товариществ. Также пролонгированы пониженные налоговые ставки по упрощенной системе налогообложения</a:t>
            </a:r>
            <a:r>
              <a:rPr lang="ru-RU" sz="1000" dirty="0">
                <a:solidFill>
                  <a:srgbClr val="FF0000"/>
                </a:solidFill>
              </a:rPr>
              <a:t> </a:t>
            </a:r>
            <a:r>
              <a:rPr lang="ru-RU" sz="1000" dirty="0">
                <a:solidFill>
                  <a:schemeClr val="tx1"/>
                </a:solidFill>
              </a:rPr>
              <a:t>по объекту налогообложения «доходы, уменьшенные на величину расходов» в размере 10% (общеустановленная ставка – 15%); для налогоплательщиков, осуществляющих деятельность в обрабатывающем производстве, производстве и распределении электроэнергии, газа и воды налоговая ставка в размере 5%. </a:t>
            </a:r>
          </a:p>
        </p:txBody>
      </p:sp>
    </p:spTree>
    <p:extLst>
      <p:ext uri="{BB962C8B-B14F-4D97-AF65-F5344CB8AC3E}">
        <p14:creationId xmlns:p14="http://schemas.microsoft.com/office/powerpoint/2010/main" val="19073307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57200" y="0"/>
            <a:ext cx="8229600" cy="682487"/>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ru-RU" sz="1400" b="1" dirty="0"/>
          </a:p>
        </p:txBody>
      </p:sp>
      <p:graphicFrame>
        <p:nvGraphicFramePr>
          <p:cNvPr id="6" name="Таблица 5"/>
          <p:cNvGraphicFramePr>
            <a:graphicFrameLocks noGrp="1"/>
          </p:cNvGraphicFramePr>
          <p:nvPr>
            <p:extLst>
              <p:ext uri="{D42A27DB-BD31-4B8C-83A1-F6EECF244321}">
                <p14:modId xmlns:p14="http://schemas.microsoft.com/office/powerpoint/2010/main" val="653756132"/>
              </p:ext>
            </p:extLst>
          </p:nvPr>
        </p:nvGraphicFramePr>
        <p:xfrm>
          <a:off x="566089" y="2189799"/>
          <a:ext cx="8370442" cy="440460"/>
        </p:xfrm>
        <a:graphic>
          <a:graphicData uri="http://schemas.openxmlformats.org/drawingml/2006/table">
            <a:tbl>
              <a:tblPr firstRow="1" bandRow="1">
                <a:tableStyleId>{5C22544A-7EE6-4342-B048-85BDC9FD1C3A}</a:tableStyleId>
              </a:tblPr>
              <a:tblGrid>
                <a:gridCol w="6418698">
                  <a:extLst>
                    <a:ext uri="{9D8B030D-6E8A-4147-A177-3AD203B41FA5}">
                      <a16:colId xmlns:a16="http://schemas.microsoft.com/office/drawing/2014/main" val="20000"/>
                    </a:ext>
                  </a:extLst>
                </a:gridCol>
                <a:gridCol w="985733">
                  <a:extLst>
                    <a:ext uri="{9D8B030D-6E8A-4147-A177-3AD203B41FA5}">
                      <a16:colId xmlns:a16="http://schemas.microsoft.com/office/drawing/2014/main" val="20001"/>
                    </a:ext>
                  </a:extLst>
                </a:gridCol>
                <a:gridCol w="966011">
                  <a:extLst>
                    <a:ext uri="{9D8B030D-6E8A-4147-A177-3AD203B41FA5}">
                      <a16:colId xmlns:a16="http://schemas.microsoft.com/office/drawing/2014/main" val="20002"/>
                    </a:ext>
                  </a:extLst>
                </a:gridCol>
              </a:tblGrid>
              <a:tr h="138241">
                <a:tc rowSpan="2">
                  <a:txBody>
                    <a:bodyPr/>
                    <a:lstStyle/>
                    <a:p>
                      <a:pPr algn="ctr">
                        <a:tabLst/>
                      </a:pPr>
                      <a:r>
                        <a:rPr lang="ru-RU" sz="900" dirty="0">
                          <a:solidFill>
                            <a:schemeClr val="tx1"/>
                          </a:solidFill>
                        </a:rPr>
                        <a:t>Объем финансирования государственной программы</a:t>
                      </a:r>
                      <a:r>
                        <a:rPr lang="ru-RU" sz="900" baseline="0" dirty="0">
                          <a:solidFill>
                            <a:schemeClr val="tx1"/>
                          </a:solidFill>
                        </a:rPr>
                        <a:t> (тыс. рублей)</a:t>
                      </a:r>
                      <a:endParaRPr lang="ru-RU" sz="900" dirty="0">
                        <a:solidFill>
                          <a:schemeClr val="tx1"/>
                        </a:solidFill>
                      </a:endParaRPr>
                    </a:p>
                  </a:txBody>
                  <a:tcPr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900" b="1" dirty="0">
                          <a:solidFill>
                            <a:schemeClr val="tx1"/>
                          </a:solidFill>
                        </a:rPr>
                        <a:t>2023 год</a:t>
                      </a:r>
                    </a:p>
                    <a:p>
                      <a:pPr algn="ctr"/>
                      <a:r>
                        <a:rPr lang="ru-RU" sz="900" b="1" dirty="0">
                          <a:solidFill>
                            <a:schemeClr val="tx1"/>
                          </a:solidFill>
                        </a:rPr>
                        <a:t>(план)</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900" b="1" dirty="0">
                          <a:solidFill>
                            <a:schemeClr val="tx1"/>
                          </a:solidFill>
                        </a:rPr>
                        <a:t>2023 год</a:t>
                      </a:r>
                    </a:p>
                    <a:p>
                      <a:pPr algn="ctr"/>
                      <a:r>
                        <a:rPr lang="ru-RU" sz="900" b="1" dirty="0">
                          <a:solidFill>
                            <a:schemeClr val="tx1"/>
                          </a:solidFill>
                        </a:rPr>
                        <a:t>(факт)</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66140">
                <a:tc vMerge="1">
                  <a:txBody>
                    <a:bodyPr/>
                    <a:lstStyle/>
                    <a:p>
                      <a:endParaRPr lang="ru-RU" dirty="0"/>
                    </a:p>
                  </a:txBody>
                  <a:tcPr/>
                </a:tc>
                <a:tc>
                  <a:txBody>
                    <a:bodyPr/>
                    <a:lstStyle/>
                    <a:p>
                      <a:pPr algn="ctr" fontAlgn="ctr"/>
                      <a:r>
                        <a:rPr lang="ru-RU" sz="1000" b="0" i="0" u="none" strike="noStrike" dirty="0">
                          <a:solidFill>
                            <a:srgbClr val="000000"/>
                          </a:solidFill>
                          <a:effectLst/>
                          <a:latin typeface="Arial" panose="020B0604020202020204" pitchFamily="34" charset="0"/>
                        </a:rPr>
                        <a:t>24 018 927,8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24 059 555,9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055424042"/>
              </p:ext>
            </p:extLst>
          </p:nvPr>
        </p:nvGraphicFramePr>
        <p:xfrm>
          <a:off x="566089" y="2688345"/>
          <a:ext cx="8401177" cy="3128593"/>
        </p:xfrm>
        <a:graphic>
          <a:graphicData uri="http://schemas.openxmlformats.org/drawingml/2006/table">
            <a:tbl>
              <a:tblPr firstRow="1" bandRow="1">
                <a:tableStyleId>{5940675A-B579-460E-94D1-54222C63F5DA}</a:tableStyleId>
              </a:tblPr>
              <a:tblGrid>
                <a:gridCol w="6895107">
                  <a:extLst>
                    <a:ext uri="{9D8B030D-6E8A-4147-A177-3AD203B41FA5}">
                      <a16:colId xmlns:a16="http://schemas.microsoft.com/office/drawing/2014/main" val="20000"/>
                    </a:ext>
                  </a:extLst>
                </a:gridCol>
                <a:gridCol w="806823">
                  <a:extLst>
                    <a:ext uri="{9D8B030D-6E8A-4147-A177-3AD203B41FA5}">
                      <a16:colId xmlns:a16="http://schemas.microsoft.com/office/drawing/2014/main" val="20001"/>
                    </a:ext>
                  </a:extLst>
                </a:gridCol>
                <a:gridCol w="699247">
                  <a:extLst>
                    <a:ext uri="{9D8B030D-6E8A-4147-A177-3AD203B41FA5}">
                      <a16:colId xmlns:a16="http://schemas.microsoft.com/office/drawing/2014/main" val="20002"/>
                    </a:ext>
                  </a:extLst>
                </a:gridCol>
              </a:tblGrid>
              <a:tr h="181787">
                <a:tc>
                  <a:txBody>
                    <a:bodyPr/>
                    <a:lstStyle/>
                    <a:p>
                      <a:pPr algn="ctr"/>
                      <a:r>
                        <a:rPr lang="ru-RU" sz="900" b="1" dirty="0">
                          <a:solidFill>
                            <a:schemeClr val="tx1"/>
                          </a:solidFill>
                        </a:rPr>
                        <a:t>Основные целевые индикаторы</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900" b="1" dirty="0">
                          <a:solidFill>
                            <a:schemeClr val="tx1"/>
                          </a:solidFill>
                        </a:rPr>
                        <a:t>2023 год</a:t>
                      </a:r>
                    </a:p>
                    <a:p>
                      <a:pPr algn="ctr"/>
                      <a:r>
                        <a:rPr lang="ru-RU" sz="900" b="1" dirty="0">
                          <a:solidFill>
                            <a:schemeClr val="tx1"/>
                          </a:solidFill>
                        </a:rPr>
                        <a:t>(план)</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900" b="1" dirty="0">
                          <a:solidFill>
                            <a:schemeClr val="tx1"/>
                          </a:solidFill>
                        </a:rPr>
                        <a:t>2023 год</a:t>
                      </a:r>
                    </a:p>
                    <a:p>
                      <a:pPr algn="ctr"/>
                      <a:r>
                        <a:rPr lang="ru-RU" sz="900" b="1" dirty="0">
                          <a:solidFill>
                            <a:schemeClr val="tx1"/>
                          </a:solidFill>
                        </a:rPr>
                        <a:t>(факт)</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38070">
                <a:tc>
                  <a:txBody>
                    <a:bodyPr/>
                    <a:lstStyle/>
                    <a:p>
                      <a:pPr algn="just"/>
                      <a:r>
                        <a:rPr lang="ru-RU" sz="900" kern="1200" dirty="0">
                          <a:effectLst/>
                        </a:rPr>
                        <a:t>Отношение дефицита бюджета РТ, рассчитанного исходя из доходов бюджета (без учета безвозмездных поступлений целевого характера из других бюджетов бюджетной системы) и расходов бюджета (без учета расходов, осуществляемых за счет безвозмездных поступлений целевого характера из других бюджетов бюджетной системы), к общему годовому объему доходов бюджета РТ (без учета безвозмездных поступлений целевого характера из других бюджетов бюджетной системы), %</a:t>
                      </a:r>
                      <a:endParaRPr lang="ru-RU" sz="900" kern="1200" dirty="0">
                        <a:solidFill>
                          <a:srgbClr val="000000"/>
                        </a:solidFill>
                        <a:effectLst/>
                        <a:latin typeface="+mn-lt"/>
                        <a:ea typeface="Calibri"/>
                        <a:cs typeface="Times New Roman"/>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a:solidFill>
                            <a:schemeClr val="tx1"/>
                          </a:solidFill>
                          <a:effectLst/>
                          <a:latin typeface="+mn-lt"/>
                          <a:ea typeface="Calibri"/>
                          <a:cs typeface="Times New Roman"/>
                        </a:rPr>
                        <a:t>9,4</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a:solidFill>
                            <a:schemeClr val="tx1"/>
                          </a:solidFill>
                          <a:effectLst/>
                          <a:latin typeface="+mn-lt"/>
                          <a:ea typeface="Calibri"/>
                          <a:cs typeface="Times New Roman"/>
                        </a:rPr>
                        <a:t>5,5</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3232">
                <a:tc>
                  <a:txBody>
                    <a:bodyPr/>
                    <a:lstStyle/>
                    <a:p>
                      <a:pPr algn="just">
                        <a:lnSpc>
                          <a:spcPct val="115000"/>
                        </a:lnSpc>
                        <a:spcAft>
                          <a:spcPts val="0"/>
                        </a:spcAft>
                      </a:pPr>
                      <a:r>
                        <a:rPr lang="ru-RU" sz="900" dirty="0">
                          <a:effectLst/>
                        </a:rPr>
                        <a:t>Удельный вес расходов бюджета РТ, формируемых в рамках программ, в общем объеме расходов бюджета РТ (без учета субвенций), %</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a:solidFill>
                            <a:schemeClr val="tx1"/>
                          </a:solidFill>
                          <a:effectLst/>
                          <a:latin typeface="+mn-lt"/>
                          <a:ea typeface="Calibri"/>
                          <a:cs typeface="Times New Roman"/>
                        </a:rPr>
                        <a:t>90,7</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a:solidFill>
                            <a:schemeClr val="tx1"/>
                          </a:solidFill>
                          <a:effectLst/>
                          <a:latin typeface="+mn-lt"/>
                          <a:ea typeface="Calibri"/>
                          <a:cs typeface="Times New Roman"/>
                        </a:rPr>
                        <a:t>92,7</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38168">
                <a:tc>
                  <a:txBody>
                    <a:bodyPr/>
                    <a:lstStyle/>
                    <a:p>
                      <a:pPr algn="just">
                        <a:lnSpc>
                          <a:spcPct val="115000"/>
                        </a:lnSpc>
                        <a:spcAft>
                          <a:spcPts val="0"/>
                        </a:spcAft>
                      </a:pPr>
                      <a:r>
                        <a:rPr lang="ru-RU" sz="900" dirty="0">
                          <a:effectLst/>
                        </a:rPr>
                        <a:t>Доля расходов бюджета РТ капитального характера (без учета расходов капитального характера, осуществляемых за счет безвозмездных поступлений целевого характера из других бюджетов бюджетной системы), в общем объеме расходов бюджета РТ</a:t>
                      </a:r>
                      <a:r>
                        <a:rPr lang="ru-RU" sz="900" baseline="0" dirty="0">
                          <a:effectLst/>
                        </a:rPr>
                        <a:t> </a:t>
                      </a:r>
                      <a:r>
                        <a:rPr lang="ru-RU" sz="900" dirty="0">
                          <a:effectLst/>
                        </a:rPr>
                        <a:t>(без учета расходов, осуществляемых за счет безвозмездных поступлений целевого характера из других бюджетов бюджетной системы), %</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a:solidFill>
                            <a:schemeClr val="tx1"/>
                          </a:solidFill>
                          <a:effectLst/>
                          <a:latin typeface="+mn-lt"/>
                          <a:ea typeface="Calibri"/>
                          <a:cs typeface="Times New Roman"/>
                        </a:rPr>
                        <a:t>10,5</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a:solidFill>
                            <a:schemeClr val="tx1"/>
                          </a:solidFill>
                          <a:effectLst/>
                          <a:latin typeface="+mn-lt"/>
                          <a:ea typeface="Calibri"/>
                          <a:cs typeface="Times New Roman"/>
                        </a:rPr>
                        <a:t>10,5</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50966">
                <a:tc>
                  <a:txBody>
                    <a:bodyPr/>
                    <a:lstStyle/>
                    <a:p>
                      <a:pPr algn="just">
                        <a:lnSpc>
                          <a:spcPct val="115000"/>
                        </a:lnSpc>
                        <a:spcAft>
                          <a:spcPts val="0"/>
                        </a:spcAft>
                      </a:pPr>
                      <a:r>
                        <a:rPr lang="ru-RU" sz="900" dirty="0">
                          <a:effectLst/>
                        </a:rPr>
                        <a:t>Темп роста объема налоговых и неналоговых доходов бюджета РТ к уровню предыдущего года, %</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a:solidFill>
                            <a:schemeClr val="tx1"/>
                          </a:solidFill>
                          <a:effectLst/>
                          <a:latin typeface="+mn-lt"/>
                          <a:ea typeface="Calibri"/>
                          <a:cs typeface="Times New Roman"/>
                        </a:rPr>
                        <a:t>110,2</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a:solidFill>
                            <a:schemeClr val="tx1"/>
                          </a:solidFill>
                          <a:effectLst/>
                          <a:latin typeface="+mn-lt"/>
                          <a:ea typeface="Calibri"/>
                          <a:cs typeface="Times New Roman"/>
                        </a:rPr>
                        <a:t>111,1</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50966">
                <a:tc>
                  <a:txBody>
                    <a:bodyPr/>
                    <a:lstStyle/>
                    <a:p>
                      <a:pPr algn="just">
                        <a:lnSpc>
                          <a:spcPct val="115000"/>
                        </a:lnSpc>
                        <a:spcAft>
                          <a:spcPts val="0"/>
                        </a:spcAft>
                      </a:pPr>
                      <a:r>
                        <a:rPr lang="ru-RU" sz="900" dirty="0">
                          <a:effectLst/>
                        </a:rPr>
                        <a:t>Объем налоговых и неналоговых доходов бюджета РТ, млрд. рублей</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a:solidFill>
                            <a:schemeClr val="tx1"/>
                          </a:solidFill>
                          <a:effectLst/>
                          <a:latin typeface="+mn-lt"/>
                          <a:ea typeface="Calibri"/>
                          <a:cs typeface="Times New Roman"/>
                        </a:rPr>
                        <a:t>404,0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a:solidFill>
                            <a:schemeClr val="tx1"/>
                          </a:solidFill>
                          <a:effectLst/>
                          <a:latin typeface="+mn-lt"/>
                          <a:ea typeface="Calibri"/>
                          <a:cs typeface="Times New Roman"/>
                        </a:rPr>
                        <a:t>407,2</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50966">
                <a:tc>
                  <a:txBody>
                    <a:bodyPr/>
                    <a:lstStyle/>
                    <a:p>
                      <a:pPr algn="just">
                        <a:lnSpc>
                          <a:spcPct val="115000"/>
                        </a:lnSpc>
                        <a:spcAft>
                          <a:spcPts val="0"/>
                        </a:spcAft>
                      </a:pPr>
                      <a:r>
                        <a:rPr lang="ru-RU" sz="900" dirty="0">
                          <a:effectLst/>
                        </a:rPr>
                        <a:t>Объем налоговых и неналоговых доходов консолидированного бюджета РТ, млрд. рублей</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a:solidFill>
                            <a:schemeClr val="tx1"/>
                          </a:solidFill>
                          <a:effectLst/>
                          <a:latin typeface="+mn-lt"/>
                          <a:ea typeface="Calibri"/>
                          <a:cs typeface="Times New Roman"/>
                        </a:rPr>
                        <a:t>476,1</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a:solidFill>
                            <a:schemeClr val="tx1"/>
                          </a:solidFill>
                          <a:effectLst/>
                          <a:latin typeface="+mn-lt"/>
                          <a:ea typeface="Calibri"/>
                          <a:cs typeface="Times New Roman"/>
                        </a:rPr>
                        <a:t>481,1</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26023">
                <a:tc>
                  <a:txBody>
                    <a:bodyPr/>
                    <a:lstStyle/>
                    <a:p>
                      <a:pPr algn="just"/>
                      <a:r>
                        <a:rPr lang="ru-RU" sz="900" kern="1200" dirty="0">
                          <a:effectLst/>
                        </a:rPr>
                        <a:t>Отношение объема государственного долга РТ по состоянию на 1 января года, следующего за отчетным, к общему годовому объему доходов бюджета РТ в отчетном финансовом году (без учета объемов безвозмездных поступлений), %</a:t>
                      </a:r>
                      <a:endParaRPr lang="ru-RU" sz="900" kern="1200" dirty="0">
                        <a:solidFill>
                          <a:srgbClr val="000000"/>
                        </a:solidFill>
                        <a:effectLst/>
                        <a:latin typeface="+mn-lt"/>
                        <a:ea typeface="Calibri"/>
                        <a:cs typeface="Times New Roman"/>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a:solidFill>
                            <a:schemeClr val="tx1"/>
                          </a:solidFill>
                          <a:effectLst/>
                          <a:latin typeface="+mn-lt"/>
                          <a:ea typeface="Calibri"/>
                          <a:cs typeface="Times New Roman"/>
                        </a:rPr>
                        <a:t>31,6</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a:solidFill>
                            <a:schemeClr val="tx1"/>
                          </a:solidFill>
                          <a:effectLst/>
                          <a:latin typeface="+mn-lt"/>
                          <a:ea typeface="Calibri"/>
                          <a:cs typeface="Times New Roman"/>
                        </a:rPr>
                        <a:t>30,9</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30335">
                <a:tc>
                  <a:txBody>
                    <a:bodyPr/>
                    <a:lstStyle/>
                    <a:p>
                      <a:pPr algn="just"/>
                      <a:r>
                        <a:rPr lang="ru-RU" sz="900" kern="1200" dirty="0">
                          <a:effectLst/>
                        </a:rPr>
                        <a:t>Отношение закрепленных доходных источников местных бюджетов и межбюджетных трансфертов из бюджета РТ к необходимому объему расходов на решение вопросов местного значения при формировании межбюджетных отношений с местными бюджетами на очередной финансовый год и плановый период, %</a:t>
                      </a:r>
                      <a:endParaRPr lang="ru-RU" sz="900" kern="1200" dirty="0">
                        <a:solidFill>
                          <a:srgbClr val="000000"/>
                        </a:solidFill>
                        <a:effectLst/>
                        <a:latin typeface="+mn-lt"/>
                        <a:ea typeface="Calibri"/>
                        <a:cs typeface="Times New Roman"/>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ru-RU" sz="900" kern="1200" dirty="0">
                          <a:solidFill>
                            <a:schemeClr val="tx1"/>
                          </a:solidFill>
                          <a:effectLst/>
                          <a:latin typeface="+mn-lt"/>
                          <a:ea typeface="Calibri"/>
                          <a:cs typeface="Times New Roman"/>
                        </a:rPr>
                        <a:t>100,0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ru-RU" sz="900" kern="1200" dirty="0">
                          <a:solidFill>
                            <a:schemeClr val="tx1"/>
                          </a:solidFill>
                          <a:effectLst/>
                          <a:latin typeface="+mn-lt"/>
                          <a:ea typeface="Calibri"/>
                          <a:cs typeface="Times New Roman"/>
                        </a:rPr>
                        <a:t>100,0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0" name="Объект 2"/>
          <p:cNvSpPr txBox="1">
            <a:spLocks/>
          </p:cNvSpPr>
          <p:nvPr/>
        </p:nvSpPr>
        <p:spPr>
          <a:xfrm>
            <a:off x="548572" y="6376434"/>
            <a:ext cx="7858125" cy="3941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http://minfin.tatarstan.ru</a:t>
            </a:r>
            <a:endParaRPr lang="ru-RU" sz="1000" b="1" i="1" dirty="0">
              <a:solidFill>
                <a:schemeClr val="accent6"/>
              </a:solidFill>
            </a:endParaRPr>
          </a:p>
        </p:txBody>
      </p:sp>
      <p:sp>
        <p:nvSpPr>
          <p:cNvPr id="19" name="Скругленный прямоугольник 18"/>
          <p:cNvSpPr/>
          <p:nvPr/>
        </p:nvSpPr>
        <p:spPr>
          <a:xfrm>
            <a:off x="2243309" y="642833"/>
            <a:ext cx="4752528" cy="5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a:t>Цель - эффективное управление государственными финансами Республики Татарстан</a:t>
            </a:r>
          </a:p>
        </p:txBody>
      </p:sp>
      <p:sp>
        <p:nvSpPr>
          <p:cNvPr id="20" name="Овал 19"/>
          <p:cNvSpPr/>
          <p:nvPr/>
        </p:nvSpPr>
        <p:spPr>
          <a:xfrm>
            <a:off x="666697" y="1158440"/>
            <a:ext cx="2152675" cy="94892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dirty="0">
                <a:solidFill>
                  <a:schemeClr val="tx1"/>
                </a:solidFill>
              </a:rPr>
              <a:t>Обеспечение долгосрочной сбалансированности устойчивости бюджетной системы</a:t>
            </a:r>
          </a:p>
        </p:txBody>
      </p:sp>
      <p:sp>
        <p:nvSpPr>
          <p:cNvPr id="21" name="Овал 20"/>
          <p:cNvSpPr/>
          <p:nvPr/>
        </p:nvSpPr>
        <p:spPr>
          <a:xfrm>
            <a:off x="3296169" y="1444582"/>
            <a:ext cx="2763564" cy="52794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dirty="0">
                <a:solidFill>
                  <a:schemeClr val="tx1"/>
                </a:solidFill>
              </a:rPr>
              <a:t>Эффективное управление государственным долгом</a:t>
            </a:r>
          </a:p>
        </p:txBody>
      </p:sp>
      <p:sp>
        <p:nvSpPr>
          <p:cNvPr id="22" name="Овал 21"/>
          <p:cNvSpPr/>
          <p:nvPr/>
        </p:nvSpPr>
        <p:spPr>
          <a:xfrm>
            <a:off x="6347765" y="1146889"/>
            <a:ext cx="2672358" cy="8903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dirty="0">
                <a:solidFill>
                  <a:schemeClr val="tx1"/>
                </a:solidFill>
              </a:rPr>
              <a:t>Повышение эффективности межбюджетных отношений с местными бюджетами</a:t>
            </a:r>
          </a:p>
        </p:txBody>
      </p:sp>
      <p:sp>
        <p:nvSpPr>
          <p:cNvPr id="23" name="Стрелка углом 22"/>
          <p:cNvSpPr/>
          <p:nvPr/>
        </p:nvSpPr>
        <p:spPr>
          <a:xfrm>
            <a:off x="1379213" y="858857"/>
            <a:ext cx="864096" cy="299583"/>
          </a:xfrm>
          <a:prstGeom prst="ben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solidFill>
                <a:schemeClr val="tx1"/>
              </a:solidFill>
            </a:endParaRPr>
          </a:p>
        </p:txBody>
      </p:sp>
      <p:sp>
        <p:nvSpPr>
          <p:cNvPr id="24" name="Стрелка углом 23"/>
          <p:cNvSpPr/>
          <p:nvPr/>
        </p:nvSpPr>
        <p:spPr>
          <a:xfrm rot="10800000" flipV="1">
            <a:off x="7002231" y="858857"/>
            <a:ext cx="843798" cy="292374"/>
          </a:xfrm>
          <a:prstGeom prst="ben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solidFill>
                <a:schemeClr val="tx1"/>
              </a:solidFill>
            </a:endParaRPr>
          </a:p>
        </p:txBody>
      </p:sp>
      <p:sp>
        <p:nvSpPr>
          <p:cNvPr id="25" name="Стрелка вверх 24"/>
          <p:cNvSpPr/>
          <p:nvPr/>
        </p:nvSpPr>
        <p:spPr>
          <a:xfrm>
            <a:off x="4561195" y="1146889"/>
            <a:ext cx="202394" cy="293807"/>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3" name="Скругленный прямоугольник 12"/>
          <p:cNvSpPr/>
          <p:nvPr/>
        </p:nvSpPr>
        <p:spPr>
          <a:xfrm>
            <a:off x="518517" y="24774"/>
            <a:ext cx="7943850" cy="527804"/>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ts val="1500"/>
              </a:lnSpc>
            </a:pPr>
            <a:r>
              <a:rPr lang="ru-RU" altLang="ru-RU" sz="1400" b="1" dirty="0">
                <a:solidFill>
                  <a:schemeClr val="tx1"/>
                </a:solidFill>
                <a:ea typeface="Calibri" panose="020F0502020204030204" pitchFamily="34" charset="0"/>
                <a:cs typeface="Times New Roman" panose="02020603050405020304" pitchFamily="18" charset="0"/>
              </a:rPr>
              <a:t>16. </a:t>
            </a:r>
            <a:r>
              <a:rPr lang="ru-RU" sz="1400" b="1" dirty="0"/>
              <a:t>Государственная программа «Управление государственными финансами Республики Татарстан»</a:t>
            </a:r>
          </a:p>
        </p:txBody>
      </p:sp>
      <p:sp>
        <p:nvSpPr>
          <p:cNvPr id="14" name="Прямоугольник 13"/>
          <p:cNvSpPr/>
          <p:nvPr/>
        </p:nvSpPr>
        <p:spPr>
          <a:xfrm>
            <a:off x="548572" y="6152825"/>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финансов Республики Татарстан</a:t>
            </a:r>
          </a:p>
        </p:txBody>
      </p:sp>
    </p:spTree>
    <p:extLst>
      <p:ext uri="{BB962C8B-B14F-4D97-AF65-F5344CB8AC3E}">
        <p14:creationId xmlns:p14="http://schemas.microsoft.com/office/powerpoint/2010/main" val="42792922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12775" y="947749"/>
            <a:ext cx="83314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ru-RU" altLang="ru-RU" sz="1200" b="1" dirty="0">
                <a:solidFill>
                  <a:prstClr val="black"/>
                </a:solidFill>
                <a:ea typeface="Calibri" panose="020F0502020204030204" pitchFamily="34" charset="0"/>
                <a:cs typeface="Calibri" panose="020F0502020204030204" pitchFamily="34" charset="0"/>
              </a:rPr>
              <a:t>Цели: </a:t>
            </a:r>
            <a:r>
              <a:rPr lang="ru-RU" altLang="ru-RU" sz="1200" dirty="0">
                <a:ea typeface="Calibri" panose="020F0502020204030204" pitchFamily="34" charset="0"/>
                <a:cs typeface="Times New Roman" panose="02020603050405020304" pitchFamily="18" charset="0"/>
              </a:rPr>
              <a:t>повышение эффективности исполнения государственными органами Республики Татарстан и органами местного самоуправления в Республике Татарстан возложенных на них полномочий;</a:t>
            </a:r>
            <a:endParaRPr lang="ru-RU" altLang="ru-RU" sz="1200" dirty="0"/>
          </a:p>
          <a:p>
            <a:pPr algn="just" eaLnBrk="0" fontAlgn="base" hangingPunct="0">
              <a:spcBef>
                <a:spcPct val="0"/>
              </a:spcBef>
              <a:spcAft>
                <a:spcPct val="0"/>
              </a:spcAft>
            </a:pPr>
            <a:r>
              <a:rPr lang="ru-RU" altLang="ru-RU" sz="1200" dirty="0">
                <a:ea typeface="Calibri" panose="020F0502020204030204" pitchFamily="34" charset="0"/>
                <a:cs typeface="Times New Roman" panose="02020603050405020304" pitchFamily="18" charset="0"/>
              </a:rPr>
              <a:t>внедрение современных технологий в кадровую работу на государственной гражданской службе Республики Татарстан и муниципальной службе в Республике Татарстан</a:t>
            </a:r>
          </a:p>
        </p:txBody>
      </p:sp>
      <p:sp>
        <p:nvSpPr>
          <p:cNvPr id="6" name="Скругленный прямоугольник 5"/>
          <p:cNvSpPr/>
          <p:nvPr/>
        </p:nvSpPr>
        <p:spPr>
          <a:xfrm>
            <a:off x="612775" y="88399"/>
            <a:ext cx="7943850" cy="740628"/>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600" b="1" dirty="0">
                <a:solidFill>
                  <a:schemeClr val="tx1"/>
                </a:solidFill>
                <a:ea typeface="Calibri" panose="020F0502020204030204" pitchFamily="34" charset="0"/>
                <a:cs typeface="Times New Roman" panose="02020603050405020304" pitchFamily="18" charset="0"/>
              </a:rPr>
              <a:t>17. Государственная программа</a:t>
            </a:r>
            <a:endParaRPr lang="ru-RU" altLang="ru-RU" sz="1600" b="1" dirty="0">
              <a:solidFill>
                <a:schemeClr val="tx1"/>
              </a:solidFill>
            </a:endParaRPr>
          </a:p>
          <a:p>
            <a:pPr lvl="0" algn="ctr" eaLnBrk="0" fontAlgn="base" hangingPunct="0">
              <a:lnSpc>
                <a:spcPts val="1500"/>
              </a:lnSpc>
              <a:spcBef>
                <a:spcPct val="0"/>
              </a:spcBef>
              <a:spcAft>
                <a:spcPct val="0"/>
              </a:spcAft>
            </a:pPr>
            <a:r>
              <a:rPr lang="ru-RU" altLang="ru-RU" sz="1600" b="1" dirty="0">
                <a:solidFill>
                  <a:schemeClr val="tx1"/>
                </a:solidFill>
                <a:ea typeface="Calibri" panose="020F0502020204030204" pitchFamily="34" charset="0"/>
                <a:cs typeface="Calibri" panose="020F0502020204030204" pitchFamily="34" charset="0"/>
              </a:rPr>
              <a:t>«Развитие государственной гражданской службы Республики Татарстан и муниципальной службы в Республике Татарстан»</a:t>
            </a:r>
          </a:p>
        </p:txBody>
      </p:sp>
      <p:sp>
        <p:nvSpPr>
          <p:cNvPr id="8" name="Прямоугольник 7"/>
          <p:cNvSpPr/>
          <p:nvPr/>
        </p:nvSpPr>
        <p:spPr>
          <a:xfrm>
            <a:off x="612775" y="5748455"/>
            <a:ext cx="8331440" cy="430887"/>
          </a:xfrm>
          <a:prstGeom prst="rect">
            <a:avLst/>
          </a:prstGeom>
        </p:spPr>
        <p:txBody>
          <a:bodyPr wrap="square">
            <a:spAutoFit/>
          </a:bodyPr>
          <a:lstStyle/>
          <a:p>
            <a:pPr lvl="0" algn="just" eaLnBrk="0" fontAlgn="base" hangingPunct="0">
              <a:spcBef>
                <a:spcPct val="0"/>
              </a:spcBef>
              <a:spcAft>
                <a:spcPct val="0"/>
              </a:spcAft>
            </a:pPr>
            <a:r>
              <a:rPr lang="ru-RU" altLang="ru-RU" sz="1000" b="1" i="1" dirty="0">
                <a:solidFill>
                  <a:schemeClr val="accent1"/>
                </a:solidFill>
                <a:ea typeface="Calibri" panose="020F0502020204030204" pitchFamily="34" charset="0"/>
                <a:cs typeface="Calibri" panose="020F0502020204030204" pitchFamily="34" charset="0"/>
              </a:rPr>
              <a:t>Ответственный исполнитель ГП:</a:t>
            </a:r>
            <a:r>
              <a:rPr lang="ru-RU" altLang="ru-RU" sz="1100" b="1" i="1" dirty="0">
                <a:solidFill>
                  <a:schemeClr val="accent1"/>
                </a:solidFill>
                <a:ea typeface="Calibri" panose="020F0502020204030204" pitchFamily="34" charset="0"/>
                <a:cs typeface="Calibri" panose="020F0502020204030204" pitchFamily="34" charset="0"/>
              </a:rPr>
              <a:t> Департамент государственной службы и кадров при Президенте Республики Татарстан</a:t>
            </a:r>
            <a:endParaRPr lang="ru-RU" altLang="ru-RU" sz="1100" b="1" i="1" dirty="0">
              <a:solidFill>
                <a:schemeClr val="accent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808466858"/>
              </p:ext>
            </p:extLst>
          </p:nvPr>
        </p:nvGraphicFramePr>
        <p:xfrm>
          <a:off x="612775" y="1963412"/>
          <a:ext cx="8339124" cy="481415"/>
        </p:xfrm>
        <a:graphic>
          <a:graphicData uri="http://schemas.openxmlformats.org/drawingml/2006/table">
            <a:tbl>
              <a:tblPr firstRow="1" firstCol="1" bandRow="1">
                <a:tableStyleId>{5C22544A-7EE6-4342-B048-85BDC9FD1C3A}</a:tableStyleId>
              </a:tblPr>
              <a:tblGrid>
                <a:gridCol w="6195279">
                  <a:extLst>
                    <a:ext uri="{9D8B030D-6E8A-4147-A177-3AD203B41FA5}">
                      <a16:colId xmlns:a16="http://schemas.microsoft.com/office/drawing/2014/main" val="20000"/>
                    </a:ext>
                  </a:extLst>
                </a:gridCol>
                <a:gridCol w="1098817">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tblGrid>
              <a:tr h="272642">
                <a:tc rowSpan="2">
                  <a:txBody>
                    <a:bodyPr/>
                    <a:lstStyle/>
                    <a:p>
                      <a:pPr algn="ctr">
                        <a:spcAft>
                          <a:spcPts val="0"/>
                        </a:spcAft>
                      </a:pPr>
                      <a:r>
                        <a:rPr lang="ru-RU" sz="1000" dirty="0">
                          <a:solidFill>
                            <a:schemeClr val="tx1"/>
                          </a:solidFill>
                          <a:effectLst/>
                        </a:rPr>
                        <a:t>Объем финансирования государственной программы (тыс. рублей)</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6615">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35 585,0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34 635,2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685684237"/>
              </p:ext>
            </p:extLst>
          </p:nvPr>
        </p:nvGraphicFramePr>
        <p:xfrm>
          <a:off x="587775" y="2526217"/>
          <a:ext cx="8341072" cy="2455200"/>
        </p:xfrm>
        <a:graphic>
          <a:graphicData uri="http://schemas.openxmlformats.org/drawingml/2006/table">
            <a:tbl>
              <a:tblPr>
                <a:tableStyleId>{616DA210-FB5B-4158-B5E0-FEB733F419BA}</a:tableStyleId>
              </a:tblPr>
              <a:tblGrid>
                <a:gridCol w="6258699">
                  <a:extLst>
                    <a:ext uri="{9D8B030D-6E8A-4147-A177-3AD203B41FA5}">
                      <a16:colId xmlns:a16="http://schemas.microsoft.com/office/drawing/2014/main" val="20000"/>
                    </a:ext>
                  </a:extLst>
                </a:gridCol>
                <a:gridCol w="1083449">
                  <a:extLst>
                    <a:ext uri="{9D8B030D-6E8A-4147-A177-3AD203B41FA5}">
                      <a16:colId xmlns:a16="http://schemas.microsoft.com/office/drawing/2014/main" val="20001"/>
                    </a:ext>
                  </a:extLst>
                </a:gridCol>
                <a:gridCol w="998924">
                  <a:extLst>
                    <a:ext uri="{9D8B030D-6E8A-4147-A177-3AD203B41FA5}">
                      <a16:colId xmlns:a16="http://schemas.microsoft.com/office/drawing/2014/main" val="20002"/>
                    </a:ext>
                  </a:extLst>
                </a:gridCol>
              </a:tblGrid>
              <a:tr h="292793">
                <a:tc>
                  <a:txBody>
                    <a:bodyPr/>
                    <a:lstStyle/>
                    <a:p>
                      <a:pPr algn="ctr" fontAlgn="ctr"/>
                      <a:r>
                        <a:rPr lang="ru-RU" sz="1000" b="1" u="none" strike="noStrike" dirty="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latin typeface="+mn-lt"/>
                        </a:rPr>
                        <a:t>2023 год</a:t>
                      </a:r>
                    </a:p>
                    <a:p>
                      <a:pPr algn="ctr" fontAlgn="ctr"/>
                      <a:r>
                        <a:rPr lang="ru-RU" sz="1000" b="1" u="none" strike="noStrike" dirty="0">
                          <a:solidFill>
                            <a:schemeClr val="tx1"/>
                          </a:solidFill>
                          <a:effectLst/>
                          <a:latin typeface="+mn-lt"/>
                        </a:rPr>
                        <a:t>(план)</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latin typeface="+mn-lt"/>
                        </a:rPr>
                        <a:t>2023 год</a:t>
                      </a:r>
                    </a:p>
                    <a:p>
                      <a:pPr algn="ctr" fontAlgn="ctr"/>
                      <a:r>
                        <a:rPr lang="ru-RU" sz="1000" b="1" u="none" strike="noStrike" dirty="0">
                          <a:solidFill>
                            <a:schemeClr val="tx1"/>
                          </a:solidFill>
                          <a:effectLst/>
                          <a:latin typeface="+mn-lt"/>
                        </a:rPr>
                        <a:t>(факт)</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96385">
                <a:tc>
                  <a:txBody>
                    <a:bodyPr/>
                    <a:lstStyle/>
                    <a:p>
                      <a:pPr algn="just" rtl="0" fontAlgn="ctr"/>
                      <a:r>
                        <a:rPr lang="ru-RU" sz="1000" b="0" u="none" strike="noStrike" kern="1200" dirty="0">
                          <a:solidFill>
                            <a:schemeClr val="tx1"/>
                          </a:solidFill>
                          <a:effectLst/>
                          <a:latin typeface="Arial" panose="020B0604020202020204" pitchFamily="34" charset="0"/>
                          <a:ea typeface="+mn-ea"/>
                          <a:cs typeface="Arial" panose="020B0604020202020204" pitchFamily="34" charset="0"/>
                        </a:rPr>
                        <a:t>Доля государственных гражданских служащих и работников, замещающих должности в государственных органах, не являющиеся должностями государственной гражданской службы, а также работников государственных учреждений, прошедших повышение квалификации, профессиональную переподготовку в соответствующем году, %</a:t>
                      </a:r>
                    </a:p>
                  </a:txBody>
                  <a:tcPr marL="72000" marR="720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1000" u="none" strike="noStrike" dirty="0">
                          <a:effectLst/>
                          <a:latin typeface="Arial" panose="020B0604020202020204" pitchFamily="34" charset="0"/>
                          <a:cs typeface="Arial" panose="020B0604020202020204" pitchFamily="34" charset="0"/>
                        </a:rPr>
                        <a:t>33</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1000" u="none" strike="noStrike" dirty="0">
                          <a:effectLst/>
                          <a:latin typeface="Arial" panose="020B0604020202020204" pitchFamily="34" charset="0"/>
                          <a:cs typeface="Arial" panose="020B0604020202020204" pitchFamily="34" charset="0"/>
                        </a:rPr>
                        <a:t>33</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3274">
                <a:tc>
                  <a:txBody>
                    <a:bodyPr/>
                    <a:lstStyle/>
                    <a:p>
                      <a:pPr algn="just" rtl="0" fontAlgn="ctr"/>
                      <a:r>
                        <a:rPr lang="ru-RU" sz="1000" b="0" u="none" strike="noStrike" kern="1200" dirty="0">
                          <a:solidFill>
                            <a:schemeClr val="tx1"/>
                          </a:solidFill>
                          <a:effectLst/>
                          <a:latin typeface="Arial" panose="020B0604020202020204" pitchFamily="34" charset="0"/>
                          <a:ea typeface="+mn-ea"/>
                          <a:cs typeface="Arial" panose="020B0604020202020204" pitchFamily="34" charset="0"/>
                        </a:rPr>
                        <a:t>Доля муниципальных служащих и лиц, замещающих муниципальные должности, работников, замещающих должности в органах местного самоуправления, не являющиеся должностями муниципальной службы, а также работников муниципальных учреждений, прошедших повышение квалификации, профессиональную переподготовку в соответствующем году, %</a:t>
                      </a:r>
                    </a:p>
                  </a:txBody>
                  <a:tcPr marL="72000" marR="720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1000" u="none" strike="noStrike" dirty="0">
                          <a:effectLst/>
                          <a:latin typeface="Arial" panose="020B0604020202020204" pitchFamily="34" charset="0"/>
                          <a:cs typeface="Arial" panose="020B0604020202020204" pitchFamily="34" charset="0"/>
                        </a:rPr>
                        <a:t>33</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1000" u="none" strike="noStrike" dirty="0">
                          <a:effectLst/>
                          <a:latin typeface="Arial" panose="020B0604020202020204" pitchFamily="34" charset="0"/>
                          <a:cs typeface="Arial" panose="020B0604020202020204" pitchFamily="34" charset="0"/>
                        </a:rPr>
                        <a:t>33</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06845">
                <a:tc>
                  <a:txBody>
                    <a:bodyPr/>
                    <a:lstStyle/>
                    <a:p>
                      <a:pPr algn="just" rtl="0" fontAlgn="ctr"/>
                      <a:r>
                        <a:rPr lang="ru-RU" sz="1000" b="0" u="none" strike="noStrike" kern="1200" dirty="0">
                          <a:solidFill>
                            <a:schemeClr val="tx1"/>
                          </a:solidFill>
                          <a:effectLst/>
                          <a:latin typeface="Arial" panose="020B0604020202020204" pitchFamily="34" charset="0"/>
                          <a:ea typeface="+mn-ea"/>
                          <a:cs typeface="Arial" panose="020B0604020202020204" pitchFamily="34" charset="0"/>
                        </a:rPr>
                        <a:t>Проведение семинаров, совещаний, конференций по вопросам государственной гражданской службы и муниципальной службы</a:t>
                      </a:r>
                    </a:p>
                  </a:txBody>
                  <a:tcPr marL="72000" marR="720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a:solidFill>
                            <a:schemeClr val="tx1"/>
                          </a:solidFill>
                          <a:effectLst/>
                          <a:latin typeface="Arial" panose="020B0604020202020204" pitchFamily="34" charset="0"/>
                          <a:cs typeface="Arial" panose="020B0604020202020204" pitchFamily="34" charset="0"/>
                        </a:rPr>
                        <a:t>+</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a:solidFill>
                            <a:schemeClr val="tx1"/>
                          </a:solidFill>
                          <a:effectLst/>
                          <a:latin typeface="Arial" panose="020B0604020202020204" pitchFamily="34" charset="0"/>
                          <a:cs typeface="Arial" panose="020B0604020202020204" pitchFamily="34" charset="0"/>
                        </a:rPr>
                        <a:t>+</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4357">
                <a:tc>
                  <a:txBody>
                    <a:bodyPr/>
                    <a:lstStyle/>
                    <a:p>
                      <a:pPr algn="just" rtl="0" fontAlgn="ctr"/>
                      <a:r>
                        <a:rPr lang="ru-RU" sz="1000" b="0" u="none" strike="noStrike" kern="1200" dirty="0">
                          <a:solidFill>
                            <a:schemeClr val="tx1"/>
                          </a:solidFill>
                          <a:effectLst/>
                          <a:latin typeface="Arial" panose="020B0604020202020204" pitchFamily="34" charset="0"/>
                          <a:ea typeface="+mn-ea"/>
                          <a:cs typeface="Arial" panose="020B0604020202020204" pitchFamily="34" charset="0"/>
                        </a:rPr>
                        <a:t>Наличие в Единой информационной системе кадрового состава государственной гражданской службы Республики Татарстан и муниципальной службы в Республике Татарстан изменений, внесенных в связи с расширением функционала, с учетом требований, указанных в техническом задании</a:t>
                      </a:r>
                    </a:p>
                  </a:txBody>
                  <a:tcPr marL="72000" marR="720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Arial" panose="020B0604020202020204" pitchFamily="34" charset="0"/>
                          <a:cs typeface="Arial" panose="020B0604020202020204" pitchFamily="34" charset="0"/>
                        </a:rPr>
                        <a:t>+</a:t>
                      </a: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Arial" panose="020B0604020202020204" pitchFamily="34" charset="0"/>
                          <a:cs typeface="Arial" panose="020B0604020202020204" pitchFamily="34" charset="0"/>
                        </a:rPr>
                        <a:t>+</a:t>
                      </a: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Объект 2"/>
          <p:cNvSpPr txBox="1">
            <a:spLocks/>
          </p:cNvSpPr>
          <p:nvPr/>
        </p:nvSpPr>
        <p:spPr>
          <a:xfrm>
            <a:off x="548572" y="6179342"/>
            <a:ext cx="7858125" cy="3941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http://gossluzhba.tatarstan.ru</a:t>
            </a:r>
            <a:endParaRPr lang="ru-RU" sz="1000" b="1" i="1" dirty="0">
              <a:solidFill>
                <a:schemeClr val="accent6"/>
              </a:solidFill>
            </a:endParaRPr>
          </a:p>
        </p:txBody>
      </p:sp>
    </p:spTree>
    <p:extLst>
      <p:ext uri="{BB962C8B-B14F-4D97-AF65-F5344CB8AC3E}">
        <p14:creationId xmlns:p14="http://schemas.microsoft.com/office/powerpoint/2010/main" val="10329939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491213227"/>
              </p:ext>
            </p:extLst>
          </p:nvPr>
        </p:nvGraphicFramePr>
        <p:xfrm>
          <a:off x="532598" y="2009264"/>
          <a:ext cx="8477250" cy="529845"/>
        </p:xfrm>
        <a:graphic>
          <a:graphicData uri="http://schemas.openxmlformats.org/drawingml/2006/table">
            <a:tbl>
              <a:tblPr firstRow="1" firstCol="1" bandRow="1">
                <a:tableStyleId>{5C22544A-7EE6-4342-B048-85BDC9FD1C3A}</a:tableStyleId>
              </a:tblPr>
              <a:tblGrid>
                <a:gridCol w="5905499">
                  <a:extLst>
                    <a:ext uri="{9D8B030D-6E8A-4147-A177-3AD203B41FA5}">
                      <a16:colId xmlns:a16="http://schemas.microsoft.com/office/drawing/2014/main" val="20000"/>
                    </a:ext>
                  </a:extLst>
                </a:gridCol>
                <a:gridCol w="1276350">
                  <a:extLst>
                    <a:ext uri="{9D8B030D-6E8A-4147-A177-3AD203B41FA5}">
                      <a16:colId xmlns:a16="http://schemas.microsoft.com/office/drawing/2014/main" val="20001"/>
                    </a:ext>
                  </a:extLst>
                </a:gridCol>
                <a:gridCol w="1295401">
                  <a:extLst>
                    <a:ext uri="{9D8B030D-6E8A-4147-A177-3AD203B41FA5}">
                      <a16:colId xmlns:a16="http://schemas.microsoft.com/office/drawing/2014/main" val="20002"/>
                    </a:ext>
                  </a:extLst>
                </a:gridCol>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 рублей)</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6615">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50 997,7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48 699,8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15" name="Rectangle 4"/>
          <p:cNvSpPr>
            <a:spLocks noChangeArrowheads="1"/>
          </p:cNvSpPr>
          <p:nvPr/>
        </p:nvSpPr>
        <p:spPr bwMode="auto">
          <a:xfrm>
            <a:off x="532598" y="939813"/>
            <a:ext cx="847725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u-RU" altLang="ru-RU" sz="1200" b="1" dirty="0">
                <a:latin typeface="Arial" panose="020B0604020202020204" pitchFamily="34" charset="0"/>
                <a:ea typeface="Times New Roman" panose="02020603050405020304" pitchFamily="18" charset="0"/>
              </a:rPr>
              <a:t>Цели:</a:t>
            </a:r>
            <a:r>
              <a:rPr lang="en-US" altLang="ru-RU" sz="1200" b="1" dirty="0">
                <a:latin typeface="Arial" panose="020B0604020202020204" pitchFamily="34" charset="0"/>
                <a:ea typeface="Times New Roman" panose="02020603050405020304" pitchFamily="18" charset="0"/>
              </a:rPr>
              <a:t> </a:t>
            </a:r>
            <a:r>
              <a:rPr lang="ru-RU" altLang="ru-RU" sz="1200" dirty="0">
                <a:latin typeface="Arial" panose="020B0604020202020204" pitchFamily="34" charset="0"/>
                <a:ea typeface="Times New Roman" panose="02020603050405020304" pitchFamily="18" charset="0"/>
              </a:rPr>
              <a:t>реализация государственной национальной политики в Республике Татарстан, укрепление межэтнического и межконфессионального мира и согласия, гармонизация межнациональных и межконфессиональных отношений, сохранение и поддержка этнокультурного и языкового многообразия народов, проживающих в Республике Татарстан, успешная социокультурная адаптация и интеграция иностранных граждан в российское сообщество, укрепление общероссийской гражданской и татарстанской идентичности</a:t>
            </a:r>
            <a:endParaRPr kumimoji="0" lang="ru-RU" altLang="ru-RU" sz="1200" i="0" u="none" strike="noStrike" cap="none" normalizeH="0" baseline="0" dirty="0">
              <a:ln>
                <a:noFill/>
              </a:ln>
              <a:effectLst/>
              <a:latin typeface="Arial" panose="020B0604020202020204" pitchFamily="34" charset="0"/>
            </a:endParaRPr>
          </a:p>
        </p:txBody>
      </p:sp>
      <p:sp>
        <p:nvSpPr>
          <p:cNvPr id="2" name="Скругленный прямоугольник 1"/>
          <p:cNvSpPr/>
          <p:nvPr/>
        </p:nvSpPr>
        <p:spPr>
          <a:xfrm>
            <a:off x="542925"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a:t>18.Государственная программа «Реализация государственной национальной политики в Республике Татарстан»</a:t>
            </a:r>
            <a:endParaRPr lang="ru-RU" sz="1600" b="1" dirty="0">
              <a:solidFill>
                <a:srgbClr val="00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46913724"/>
              </p:ext>
            </p:extLst>
          </p:nvPr>
        </p:nvGraphicFramePr>
        <p:xfrm>
          <a:off x="532598" y="2607673"/>
          <a:ext cx="8477251" cy="1057275"/>
        </p:xfrm>
        <a:graphic>
          <a:graphicData uri="http://schemas.openxmlformats.org/drawingml/2006/table">
            <a:tbl>
              <a:tblPr>
                <a:tableStyleId>{616DA210-FB5B-4158-B5E0-FEB733F419BA}</a:tableStyleId>
              </a:tblPr>
              <a:tblGrid>
                <a:gridCol w="5895976">
                  <a:extLst>
                    <a:ext uri="{9D8B030D-6E8A-4147-A177-3AD203B41FA5}">
                      <a16:colId xmlns:a16="http://schemas.microsoft.com/office/drawing/2014/main" val="20000"/>
                    </a:ext>
                  </a:extLst>
                </a:gridCol>
                <a:gridCol w="1285875">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292793">
                <a:tc>
                  <a:txBody>
                    <a:bodyPr/>
                    <a:lstStyle/>
                    <a:p>
                      <a:pPr algn="ctr" fontAlgn="ctr"/>
                      <a:r>
                        <a:rPr lang="ru-RU" sz="1000" b="1" u="none" strike="noStrike" dirty="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latin typeface="+mn-lt"/>
                        </a:rPr>
                        <a:t>2023 год</a:t>
                      </a:r>
                    </a:p>
                    <a:p>
                      <a:pPr algn="ctr" fontAlgn="ctr"/>
                      <a:r>
                        <a:rPr lang="ru-RU" sz="1000" b="1" u="none" strike="noStrike" dirty="0">
                          <a:solidFill>
                            <a:schemeClr val="tx1"/>
                          </a:solidFill>
                          <a:effectLst/>
                          <a:latin typeface="+mn-lt"/>
                        </a:rPr>
                        <a:t> (план)</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latin typeface="+mn-lt"/>
                        </a:rPr>
                        <a:t>2023 год</a:t>
                      </a:r>
                    </a:p>
                    <a:p>
                      <a:pPr algn="ctr" fontAlgn="ctr"/>
                      <a:r>
                        <a:rPr lang="ru-RU" sz="1000" b="1" u="none" strike="noStrike" dirty="0">
                          <a:solidFill>
                            <a:schemeClr val="tx1"/>
                          </a:solidFill>
                          <a:effectLst/>
                          <a:latin typeface="+mn-lt"/>
                        </a:rPr>
                        <a:t>(факт)</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11679">
                <a:tc>
                  <a:txBody>
                    <a:bodyPr/>
                    <a:lstStyle/>
                    <a:p>
                      <a:pPr algn="just" fontAlgn="ctr"/>
                      <a:r>
                        <a:rPr lang="ru-RU" sz="1000" b="0" i="0" u="none" strike="noStrike" dirty="0">
                          <a:solidFill>
                            <a:schemeClr val="tx1"/>
                          </a:solidFill>
                          <a:effectLst/>
                          <a:latin typeface="+mn-lt"/>
                        </a:rPr>
                        <a:t>Доля жителей республики, положительно оценивающих состояние межконфессиональных отношений в Республике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85,4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87,6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r>
                        <a:rPr lang="ru-RU" sz="1000" b="0" i="0" u="none" strike="noStrike" kern="1200" dirty="0">
                          <a:solidFill>
                            <a:schemeClr val="tx1"/>
                          </a:solidFill>
                          <a:effectLst/>
                          <a:latin typeface="+mn-lt"/>
                          <a:ea typeface="+mn-ea"/>
                          <a:cs typeface="+mn-cs"/>
                        </a:rPr>
                        <a:t>Число программ по сохранению гражданского единства и гармонизации межэтнических отношений в муниципальных образованиях Республики Татарстан</a:t>
                      </a:r>
                    </a:p>
                  </a:txBody>
                  <a:tcPr marL="47625" marR="47625" marT="66675" marB="6667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45,0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45,0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Прямоугольник 3"/>
          <p:cNvSpPr/>
          <p:nvPr/>
        </p:nvSpPr>
        <p:spPr>
          <a:xfrm>
            <a:off x="542925" y="5770795"/>
            <a:ext cx="8705851" cy="246221"/>
          </a:xfrm>
          <a:prstGeom prst="rect">
            <a:avLst/>
          </a:prstGeom>
        </p:spPr>
        <p:txBody>
          <a:bodyPr wrap="square">
            <a:spAutoFit/>
          </a:bodyPr>
          <a:lstStyle/>
          <a:p>
            <a:r>
              <a:rPr lang="ru-RU" sz="1000" b="1" i="1" dirty="0">
                <a:solidFill>
                  <a:schemeClr val="accent1"/>
                </a:solidFill>
              </a:rPr>
              <a:t>Ответственный исполнитель ГП:</a:t>
            </a:r>
            <a:r>
              <a:rPr lang="en-US" sz="1000" b="1" i="1" dirty="0">
                <a:solidFill>
                  <a:schemeClr val="accent1"/>
                </a:solidFill>
              </a:rPr>
              <a:t> </a:t>
            </a:r>
            <a:r>
              <a:rPr lang="ru-RU" sz="1000" b="1" i="1" dirty="0">
                <a:solidFill>
                  <a:schemeClr val="accent1"/>
                </a:solidFill>
              </a:rPr>
              <a:t>Министерство культуры Республики Татарстан</a:t>
            </a:r>
          </a:p>
        </p:txBody>
      </p:sp>
      <p:sp>
        <p:nvSpPr>
          <p:cNvPr id="7" name="Объект 2"/>
          <p:cNvSpPr txBox="1">
            <a:spLocks/>
          </p:cNvSpPr>
          <p:nvPr/>
        </p:nvSpPr>
        <p:spPr>
          <a:xfrm>
            <a:off x="542925" y="5982250"/>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http://</a:t>
            </a:r>
            <a:r>
              <a:rPr lang="en-US" sz="1000" b="1" i="1" dirty="0">
                <a:solidFill>
                  <a:schemeClr val="accent6"/>
                </a:solidFill>
              </a:rPr>
              <a:t>mincult.tatarstan.ru</a:t>
            </a:r>
            <a:endParaRPr lang="ru-RU" sz="1000" b="1" i="1" dirty="0">
              <a:solidFill>
                <a:schemeClr val="accent6"/>
              </a:solidFill>
            </a:endParaRPr>
          </a:p>
        </p:txBody>
      </p:sp>
    </p:spTree>
    <p:extLst>
      <p:ext uri="{BB962C8B-B14F-4D97-AF65-F5344CB8AC3E}">
        <p14:creationId xmlns:p14="http://schemas.microsoft.com/office/powerpoint/2010/main" val="17493678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424934549"/>
              </p:ext>
            </p:extLst>
          </p:nvPr>
        </p:nvGraphicFramePr>
        <p:xfrm>
          <a:off x="499222" y="1118651"/>
          <a:ext cx="8477250" cy="366540"/>
        </p:xfrm>
        <a:graphic>
          <a:graphicData uri="http://schemas.openxmlformats.org/drawingml/2006/table">
            <a:tbl>
              <a:tblPr firstRow="1" firstCol="1" bandRow="1">
                <a:tableStyleId>{5C22544A-7EE6-4342-B048-85BDC9FD1C3A}</a:tableStyleId>
              </a:tblPr>
              <a:tblGrid>
                <a:gridCol w="5945041">
                  <a:extLst>
                    <a:ext uri="{9D8B030D-6E8A-4147-A177-3AD203B41FA5}">
                      <a16:colId xmlns:a16="http://schemas.microsoft.com/office/drawing/2014/main" val="20000"/>
                    </a:ext>
                  </a:extLst>
                </a:gridCol>
                <a:gridCol w="1267866">
                  <a:extLst>
                    <a:ext uri="{9D8B030D-6E8A-4147-A177-3AD203B41FA5}">
                      <a16:colId xmlns:a16="http://schemas.microsoft.com/office/drawing/2014/main" val="20001"/>
                    </a:ext>
                  </a:extLst>
                </a:gridCol>
                <a:gridCol w="1264343">
                  <a:extLst>
                    <a:ext uri="{9D8B030D-6E8A-4147-A177-3AD203B41FA5}">
                      <a16:colId xmlns:a16="http://schemas.microsoft.com/office/drawing/2014/main" val="20002"/>
                    </a:ext>
                  </a:extLst>
                </a:gridCol>
              </a:tblGrid>
              <a:tr h="189925">
                <a:tc rowSpan="2">
                  <a:txBody>
                    <a:bodyPr/>
                    <a:lstStyle/>
                    <a:p>
                      <a:pPr algn="ctr">
                        <a:spcAft>
                          <a:spcPts val="0"/>
                        </a:spcAft>
                      </a:pPr>
                      <a:r>
                        <a:rPr lang="ru-RU" sz="1000" dirty="0">
                          <a:solidFill>
                            <a:schemeClr val="tx1"/>
                          </a:solidFill>
                          <a:effectLst/>
                        </a:rPr>
                        <a:t>Объем финансирования государственной программы (тыс. рублей)</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 (план)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 (факт)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6615">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89 800,9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86 140,1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15" name="Rectangle 4"/>
          <p:cNvSpPr>
            <a:spLocks noChangeArrowheads="1"/>
          </p:cNvSpPr>
          <p:nvPr/>
        </p:nvSpPr>
        <p:spPr bwMode="auto">
          <a:xfrm>
            <a:off x="506905" y="842228"/>
            <a:ext cx="84772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altLang="ru-RU" sz="1100" b="1" dirty="0">
                <a:latin typeface="Arial" panose="020B0604020202020204" pitchFamily="34" charset="0"/>
                <a:ea typeface="Times New Roman" panose="02020603050405020304" pitchFamily="18" charset="0"/>
              </a:rPr>
              <a:t>Цель</a:t>
            </a:r>
            <a:r>
              <a:rPr lang="ru-RU" altLang="ru-RU" sz="1100" dirty="0">
                <a:latin typeface="Arial" panose="020B0604020202020204" pitchFamily="34" charset="0"/>
                <a:ea typeface="Times New Roman" panose="02020603050405020304" pitchFamily="18" charset="0"/>
              </a:rPr>
              <a:t>:</a:t>
            </a:r>
            <a:r>
              <a:rPr lang="en-US" altLang="ru-RU" sz="1100" dirty="0">
                <a:latin typeface="Arial" panose="020B0604020202020204" pitchFamily="34" charset="0"/>
                <a:ea typeface="Times New Roman" panose="02020603050405020304" pitchFamily="18" charset="0"/>
              </a:rPr>
              <a:t> </a:t>
            </a:r>
            <a:r>
              <a:rPr lang="ru-RU" altLang="ru-RU" sz="1100" dirty="0">
                <a:latin typeface="Arial" panose="020B0604020202020204" pitchFamily="34" charset="0"/>
                <a:ea typeface="Times New Roman" panose="02020603050405020304" pitchFamily="18" charset="0"/>
              </a:rPr>
              <a:t>сохранение и укрепление национальной идентичности татарского народа в Республике Татарстан и за ее пределами</a:t>
            </a:r>
            <a:endParaRPr kumimoji="0" lang="ru-RU" altLang="ru-RU" sz="1100" i="0" u="none" strike="noStrike" cap="none" normalizeH="0" baseline="0" dirty="0">
              <a:ln>
                <a:noFill/>
              </a:ln>
              <a:solidFill>
                <a:schemeClr val="tx1"/>
              </a:solidFill>
              <a:effectLst/>
              <a:latin typeface="Arial" panose="020B0604020202020204" pitchFamily="34" charset="0"/>
            </a:endParaRPr>
          </a:p>
        </p:txBody>
      </p:sp>
      <p:sp>
        <p:nvSpPr>
          <p:cNvPr id="2" name="Скругленный прямоугольник 1"/>
          <p:cNvSpPr/>
          <p:nvPr/>
        </p:nvSpPr>
        <p:spPr>
          <a:xfrm>
            <a:off x="542925"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a:t>19. Государственная программа Республики Татарстан «Сохранение национальной идентичности татарского народа»</a:t>
            </a:r>
            <a:endParaRPr lang="ru-RU" sz="1600" b="1" dirty="0">
              <a:solidFill>
                <a:srgbClr val="00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232467311"/>
              </p:ext>
            </p:extLst>
          </p:nvPr>
        </p:nvGraphicFramePr>
        <p:xfrm>
          <a:off x="506905" y="1643052"/>
          <a:ext cx="8477251" cy="2139900"/>
        </p:xfrm>
        <a:graphic>
          <a:graphicData uri="http://schemas.openxmlformats.org/drawingml/2006/table">
            <a:tbl>
              <a:tblPr>
                <a:tableStyleId>{616DA210-FB5B-4158-B5E0-FEB733F419BA}</a:tableStyleId>
              </a:tblPr>
              <a:tblGrid>
                <a:gridCol w="5963051">
                  <a:extLst>
                    <a:ext uri="{9D8B030D-6E8A-4147-A177-3AD203B41FA5}">
                      <a16:colId xmlns:a16="http://schemas.microsoft.com/office/drawing/2014/main" val="20000"/>
                    </a:ext>
                  </a:extLst>
                </a:gridCol>
                <a:gridCol w="1260182">
                  <a:extLst>
                    <a:ext uri="{9D8B030D-6E8A-4147-A177-3AD203B41FA5}">
                      <a16:colId xmlns:a16="http://schemas.microsoft.com/office/drawing/2014/main" val="20001"/>
                    </a:ext>
                  </a:extLst>
                </a:gridCol>
                <a:gridCol w="1254018">
                  <a:extLst>
                    <a:ext uri="{9D8B030D-6E8A-4147-A177-3AD203B41FA5}">
                      <a16:colId xmlns:a16="http://schemas.microsoft.com/office/drawing/2014/main" val="20002"/>
                    </a:ext>
                  </a:extLst>
                </a:gridCol>
              </a:tblGrid>
              <a:tr h="194708">
                <a:tc>
                  <a:txBody>
                    <a:bodyPr/>
                    <a:lstStyle/>
                    <a:p>
                      <a:pPr algn="ctr" fontAlgn="ctr"/>
                      <a:r>
                        <a:rPr lang="ru-RU" sz="800" b="1" u="none" strike="noStrike" dirty="0">
                          <a:solidFill>
                            <a:schemeClr val="tx1"/>
                          </a:solidFill>
                          <a:effectLst/>
                          <a:latin typeface="+mn-lt"/>
                        </a:rPr>
                        <a:t>Целевые показатели реализации государственной программы</a:t>
                      </a:r>
                      <a:endParaRPr lang="ru-RU" sz="8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latin typeface="+mn-lt"/>
                        </a:rPr>
                        <a:t>2023 год (план)</a:t>
                      </a:r>
                      <a:endParaRPr lang="ru-RU" sz="8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a:solidFill>
                            <a:schemeClr val="tx1"/>
                          </a:solidFill>
                          <a:effectLst/>
                          <a:latin typeface="+mn-lt"/>
                        </a:rPr>
                        <a:t>2023 год (факт)</a:t>
                      </a:r>
                      <a:endParaRPr lang="ru-RU" sz="8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27089">
                <a:tc>
                  <a:txBody>
                    <a:bodyPr/>
                    <a:lstStyle/>
                    <a:p>
                      <a:pPr algn="just" fontAlgn="ctr"/>
                      <a:r>
                        <a:rPr lang="ru-RU" sz="1000" u="none" strike="noStrike" kern="1200" dirty="0">
                          <a:solidFill>
                            <a:schemeClr val="tx1"/>
                          </a:solidFill>
                          <a:effectLst/>
                          <a:latin typeface="+mn-lt"/>
                          <a:ea typeface="+mn-ea"/>
                          <a:cs typeface="+mn-cs"/>
                        </a:rPr>
                        <a:t> Доля регионов, принявших участие в мероприятиях программы, от общего количества регионов Российской Федерации, процент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6189">
                <a:tc>
                  <a:txBody>
                    <a:bodyPr/>
                    <a:lstStyle/>
                    <a:p>
                      <a:pPr algn="just" fontAlgn="ctr"/>
                      <a:r>
                        <a:rPr lang="ru-RU" sz="1000" u="none" strike="noStrike" kern="1200" dirty="0">
                          <a:solidFill>
                            <a:schemeClr val="tx1"/>
                          </a:solidFill>
                          <a:effectLst/>
                          <a:latin typeface="+mn-lt"/>
                          <a:ea typeface="+mn-ea"/>
                          <a:cs typeface="+mn-cs"/>
                        </a:rPr>
                        <a:t>Количество обработанных и сданных в музейные фонды археологических артефактов (по истории и культуре татар, проживающих за пределами Республики Татарстан), единиц</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1 000</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1 000</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36189">
                <a:tc>
                  <a:txBody>
                    <a:bodyPr/>
                    <a:lstStyle/>
                    <a:p>
                      <a:pPr algn="just" fontAlgn="ctr"/>
                      <a:r>
                        <a:rPr lang="ru-RU" sz="1000" u="none" strike="noStrike" kern="1200" dirty="0">
                          <a:solidFill>
                            <a:schemeClr val="tx1"/>
                          </a:solidFill>
                          <a:effectLst/>
                          <a:latin typeface="+mn-lt"/>
                          <a:ea typeface="+mn-ea"/>
                          <a:cs typeface="+mn-cs"/>
                        </a:rPr>
                        <a:t>Количество изученных, введенных в оборот и популяризированных объектов материального и нематериального наследия татар, единиц</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752</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752</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36189">
                <a:tc>
                  <a:txBody>
                    <a:bodyPr/>
                    <a:lstStyle/>
                    <a:p>
                      <a:pPr algn="just" fontAlgn="ctr"/>
                      <a:r>
                        <a:rPr lang="ru-RU" sz="1000" u="none" strike="noStrike" kern="1200" dirty="0">
                          <a:solidFill>
                            <a:schemeClr val="tx1"/>
                          </a:solidFill>
                          <a:effectLst/>
                          <a:latin typeface="+mn-lt"/>
                          <a:ea typeface="+mn-ea"/>
                          <a:cs typeface="+mn-cs"/>
                        </a:rPr>
                        <a:t>Охват исследованных регионов с сохраненными населенными пунктами компактного проживания татар в Российской Федерации, процентов</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49</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49</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27176">
                <a:tc>
                  <a:txBody>
                    <a:bodyPr/>
                    <a:lstStyle/>
                    <a:p>
                      <a:pPr algn="just" fontAlgn="ctr"/>
                      <a:r>
                        <a:rPr lang="ru-RU" sz="1000" u="none" strike="noStrike" kern="1200" dirty="0">
                          <a:solidFill>
                            <a:schemeClr val="tx1"/>
                          </a:solidFill>
                          <a:effectLst/>
                          <a:latin typeface="+mn-lt"/>
                          <a:ea typeface="+mn-ea"/>
                          <a:cs typeface="+mn-cs"/>
                        </a:rPr>
                        <a:t> Доля мероприятий, направленных на повышение интеллектуального потенциала, от общего количества мероприятий программы, процентов</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30</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30</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17564">
                <a:tc>
                  <a:txBody>
                    <a:bodyPr/>
                    <a:lstStyle/>
                    <a:p>
                      <a:pPr algn="just" fontAlgn="ctr"/>
                      <a:r>
                        <a:rPr lang="ru-RU" sz="1000" b="0" i="0" u="none" strike="noStrike" dirty="0">
                          <a:solidFill>
                            <a:schemeClr val="tx1"/>
                          </a:solidFill>
                          <a:effectLst/>
                          <a:latin typeface="+mn-lt"/>
                        </a:rPr>
                        <a:t>Доля мероприятий в формате медиапроектов от общего количества мероприятий программы, процентов</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50,0</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50,0</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Прямоугольник 5"/>
          <p:cNvSpPr/>
          <p:nvPr/>
        </p:nvSpPr>
        <p:spPr>
          <a:xfrm>
            <a:off x="542925" y="6141459"/>
            <a:ext cx="8705851" cy="246221"/>
          </a:xfrm>
          <a:prstGeom prst="rect">
            <a:avLst/>
          </a:prstGeom>
        </p:spPr>
        <p:txBody>
          <a:bodyPr wrap="square">
            <a:spAutoFit/>
          </a:bodyPr>
          <a:lstStyle/>
          <a:p>
            <a:r>
              <a:rPr lang="ru-RU" sz="1000" b="1" i="1" dirty="0">
                <a:solidFill>
                  <a:schemeClr val="accent1"/>
                </a:solidFill>
              </a:rPr>
              <a:t>Ответственный исполнитель ГП:</a:t>
            </a:r>
            <a:r>
              <a:rPr lang="en-US" sz="1000" b="1" i="1" dirty="0">
                <a:solidFill>
                  <a:schemeClr val="accent1"/>
                </a:solidFill>
              </a:rPr>
              <a:t> </a:t>
            </a:r>
            <a:r>
              <a:rPr lang="ru-RU" sz="1000" b="1" i="1" dirty="0">
                <a:solidFill>
                  <a:schemeClr val="accent1"/>
                </a:solidFill>
              </a:rPr>
              <a:t>Министерство культуры Республики Татарстан</a:t>
            </a:r>
          </a:p>
        </p:txBody>
      </p:sp>
      <p:sp>
        <p:nvSpPr>
          <p:cNvPr id="7" name="Объект 2"/>
          <p:cNvSpPr txBox="1">
            <a:spLocks/>
          </p:cNvSpPr>
          <p:nvPr/>
        </p:nvSpPr>
        <p:spPr>
          <a:xfrm>
            <a:off x="542924" y="6387680"/>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http://</a:t>
            </a:r>
            <a:r>
              <a:rPr lang="en-US" sz="1000" b="1" i="1" dirty="0">
                <a:solidFill>
                  <a:schemeClr val="accent6"/>
                </a:solidFill>
              </a:rPr>
              <a:t>mincult.tatarstan.ru</a:t>
            </a:r>
            <a:endParaRPr lang="ru-RU" sz="1000" b="1" i="1" dirty="0">
              <a:solidFill>
                <a:schemeClr val="accent6"/>
              </a:solidFill>
            </a:endParaRPr>
          </a:p>
        </p:txBody>
      </p:sp>
    </p:spTree>
    <p:extLst>
      <p:ext uri="{BB962C8B-B14F-4D97-AF65-F5344CB8AC3E}">
        <p14:creationId xmlns:p14="http://schemas.microsoft.com/office/powerpoint/2010/main" val="34371869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2424457573"/>
              </p:ext>
            </p:extLst>
          </p:nvPr>
        </p:nvGraphicFramePr>
        <p:xfrm>
          <a:off x="542925" y="1411327"/>
          <a:ext cx="8477250" cy="490899"/>
        </p:xfrm>
        <a:graphic>
          <a:graphicData uri="http://schemas.openxmlformats.org/drawingml/2006/table">
            <a:tbl>
              <a:tblPr firstRow="1" firstCol="1" bandRow="1">
                <a:tableStyleId>{5C22544A-7EE6-4342-B048-85BDC9FD1C3A}</a:tableStyleId>
              </a:tblPr>
              <a:tblGrid>
                <a:gridCol w="6536055">
                  <a:extLst>
                    <a:ext uri="{9D8B030D-6E8A-4147-A177-3AD203B41FA5}">
                      <a16:colId xmlns:a16="http://schemas.microsoft.com/office/drawing/2014/main" val="20000"/>
                    </a:ext>
                  </a:extLst>
                </a:gridCol>
                <a:gridCol w="1002339">
                  <a:extLst>
                    <a:ext uri="{9D8B030D-6E8A-4147-A177-3AD203B41FA5}">
                      <a16:colId xmlns:a16="http://schemas.microsoft.com/office/drawing/2014/main" val="20001"/>
                    </a:ext>
                  </a:extLst>
                </a:gridCol>
                <a:gridCol w="938856">
                  <a:extLst>
                    <a:ext uri="{9D8B030D-6E8A-4147-A177-3AD203B41FA5}">
                      <a16:colId xmlns:a16="http://schemas.microsoft.com/office/drawing/2014/main" val="20002"/>
                    </a:ext>
                  </a:extLst>
                </a:gridCol>
              </a:tblGrid>
              <a:tr h="322783">
                <a:tc rowSpan="2">
                  <a:txBody>
                    <a:bodyPr/>
                    <a:lstStyle/>
                    <a:p>
                      <a:pPr algn="ctr">
                        <a:spcAft>
                          <a:spcPts val="0"/>
                        </a:spcAft>
                      </a:pPr>
                      <a:r>
                        <a:rPr lang="ru-RU" sz="1000" b="1" dirty="0">
                          <a:solidFill>
                            <a:schemeClr val="tx1"/>
                          </a:solidFill>
                          <a:effectLst/>
                        </a:rPr>
                        <a:t>Объем финансирования государственной программы (тыс. рублей)</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a:solidFill>
                            <a:schemeClr val="tx1"/>
                          </a:solidFill>
                          <a:effectLst/>
                        </a:rPr>
                        <a:t>2023 год</a:t>
                      </a:r>
                    </a:p>
                    <a:p>
                      <a:pPr algn="ctr">
                        <a:spcAft>
                          <a:spcPts val="0"/>
                        </a:spcAft>
                      </a:pP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a:solidFill>
                            <a:schemeClr val="tx1"/>
                          </a:solidFill>
                          <a:effectLst/>
                        </a:rPr>
                        <a:t>2023 год</a:t>
                      </a:r>
                    </a:p>
                    <a:p>
                      <a:pPr algn="ctr">
                        <a:spcAft>
                          <a:spcPts val="0"/>
                        </a:spcAft>
                      </a:pPr>
                      <a:r>
                        <a:rPr lang="ru-RU" sz="1000" b="1"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68116">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110 991,0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110 195,8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15" name="Rectangle 4"/>
          <p:cNvSpPr>
            <a:spLocks noChangeArrowheads="1"/>
          </p:cNvSpPr>
          <p:nvPr/>
        </p:nvSpPr>
        <p:spPr bwMode="auto">
          <a:xfrm>
            <a:off x="542925" y="949662"/>
            <a:ext cx="83651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altLang="ru-RU" sz="1200" b="1" dirty="0">
                <a:latin typeface="Arial" panose="020B0604020202020204" pitchFamily="34" charset="0"/>
                <a:ea typeface="Times New Roman" panose="02020603050405020304" pitchFamily="18" charset="0"/>
              </a:rPr>
              <a:t>Цель</a:t>
            </a:r>
            <a:r>
              <a:rPr lang="ru-RU" altLang="ru-RU" sz="1200" dirty="0">
                <a:latin typeface="Arial" panose="020B0604020202020204" pitchFamily="34" charset="0"/>
                <a:ea typeface="Times New Roman" panose="02020603050405020304" pitchFamily="18" charset="0"/>
              </a:rPr>
              <a:t>:</a:t>
            </a:r>
            <a:r>
              <a:rPr lang="en-US" altLang="ru-RU" sz="1200" dirty="0">
                <a:latin typeface="Arial" panose="020B0604020202020204" pitchFamily="34" charset="0"/>
                <a:ea typeface="Times New Roman" panose="02020603050405020304" pitchFamily="18" charset="0"/>
              </a:rPr>
              <a:t> </a:t>
            </a:r>
            <a:r>
              <a:rPr lang="ru-RU" altLang="ru-RU" sz="1200" dirty="0">
                <a:latin typeface="Arial" panose="020B0604020202020204" pitchFamily="34" charset="0"/>
                <a:ea typeface="Times New Roman" panose="02020603050405020304" pitchFamily="18" charset="0"/>
              </a:rPr>
              <a:t>создание условий для сохранения, изучения и развития татарского, русского и других языков в Республике Татарстан, а также татарского языка за пределами Республики Татарстан</a:t>
            </a:r>
            <a:r>
              <a:rPr kumimoji="0" lang="en-US" altLang="ru-RU" sz="1200" i="0" u="none" strike="noStrike" cap="none" normalizeH="0" baseline="0" dirty="0">
                <a:ln>
                  <a:noFill/>
                </a:ln>
                <a:effectLst/>
                <a:latin typeface="Arial" panose="020B0604020202020204" pitchFamily="34" charset="0"/>
                <a:ea typeface="Times New Roman" panose="02020603050405020304" pitchFamily="18" charset="0"/>
              </a:rPr>
              <a:t> </a:t>
            </a:r>
            <a:endParaRPr kumimoji="0" lang="ru-RU" altLang="ru-RU" sz="1200" i="0" u="none" strike="noStrike" cap="none" normalizeH="0" baseline="0" dirty="0">
              <a:ln>
                <a:noFill/>
              </a:ln>
              <a:effectLst/>
              <a:latin typeface="Arial" panose="020B0604020202020204" pitchFamily="34" charset="0"/>
            </a:endParaRPr>
          </a:p>
        </p:txBody>
      </p:sp>
      <p:sp>
        <p:nvSpPr>
          <p:cNvPr id="2" name="Скругленный прямоугольник 1"/>
          <p:cNvSpPr/>
          <p:nvPr/>
        </p:nvSpPr>
        <p:spPr>
          <a:xfrm>
            <a:off x="542925" y="41785"/>
            <a:ext cx="794385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a:t>20. Государственная программа «Сохранение, изучение и развитие государственных языков Республики Татарстан и других языков в Республике Татарстан»</a:t>
            </a:r>
          </a:p>
        </p:txBody>
      </p:sp>
      <p:graphicFrame>
        <p:nvGraphicFramePr>
          <p:cNvPr id="3" name="Таблица 2"/>
          <p:cNvGraphicFramePr>
            <a:graphicFrameLocks noGrp="1"/>
          </p:cNvGraphicFramePr>
          <p:nvPr>
            <p:extLst>
              <p:ext uri="{D42A27DB-BD31-4B8C-83A1-F6EECF244321}">
                <p14:modId xmlns:p14="http://schemas.microsoft.com/office/powerpoint/2010/main" val="2129154614"/>
              </p:ext>
            </p:extLst>
          </p:nvPr>
        </p:nvGraphicFramePr>
        <p:xfrm>
          <a:off x="554763" y="1981200"/>
          <a:ext cx="8477249" cy="4123997"/>
        </p:xfrm>
        <a:graphic>
          <a:graphicData uri="http://schemas.openxmlformats.org/drawingml/2006/table">
            <a:tbl>
              <a:tblPr>
                <a:tableStyleId>{616DA210-FB5B-4158-B5E0-FEB733F419BA}</a:tableStyleId>
              </a:tblPr>
              <a:tblGrid>
                <a:gridCol w="6543675">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927734">
                  <a:extLst>
                    <a:ext uri="{9D8B030D-6E8A-4147-A177-3AD203B41FA5}">
                      <a16:colId xmlns:a16="http://schemas.microsoft.com/office/drawing/2014/main" val="20002"/>
                    </a:ext>
                  </a:extLst>
                </a:gridCol>
              </a:tblGrid>
              <a:tr h="185486">
                <a:tc>
                  <a:txBody>
                    <a:bodyPr/>
                    <a:lstStyle/>
                    <a:p>
                      <a:pPr algn="ctr" fontAlgn="ctr"/>
                      <a:r>
                        <a:rPr lang="ru-RU" sz="900" b="1" u="none" strike="noStrike" dirty="0">
                          <a:solidFill>
                            <a:schemeClr val="tx1"/>
                          </a:solidFill>
                          <a:effectLst/>
                          <a:latin typeface="+mn-lt"/>
                        </a:rPr>
                        <a:t>Целевые показатели реализации государственной программы</a:t>
                      </a:r>
                      <a:endParaRPr lang="ru-RU" sz="900" b="1" i="0" u="none" strike="noStrike" dirty="0">
                        <a:solidFill>
                          <a:schemeClr val="tx1"/>
                        </a:solidFill>
                        <a:effectLst/>
                        <a:latin typeface="+mn-lt"/>
                      </a:endParaRPr>
                    </a:p>
                  </a:txBody>
                  <a:tcPr marL="3482" marR="3482" marT="34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a:solidFill>
                            <a:schemeClr val="tx1"/>
                          </a:solidFill>
                          <a:effectLst/>
                          <a:latin typeface="+mn-lt"/>
                        </a:rPr>
                        <a:t>2023 год </a:t>
                      </a:r>
                    </a:p>
                    <a:p>
                      <a:pPr algn="ctr" fontAlgn="ctr"/>
                      <a:r>
                        <a:rPr lang="ru-RU" sz="900" b="1" u="none" strike="noStrike" dirty="0">
                          <a:solidFill>
                            <a:schemeClr val="tx1"/>
                          </a:solidFill>
                          <a:effectLst/>
                          <a:latin typeface="+mn-lt"/>
                        </a:rPr>
                        <a:t>(план)</a:t>
                      </a:r>
                      <a:endParaRPr lang="ru-RU" sz="900" b="1" i="0" u="none" strike="noStrike" dirty="0">
                        <a:solidFill>
                          <a:schemeClr val="tx1"/>
                        </a:solidFill>
                        <a:effectLst/>
                        <a:latin typeface="+mn-lt"/>
                      </a:endParaRPr>
                    </a:p>
                  </a:txBody>
                  <a:tcPr marL="3482" marR="3482" marT="34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a:solidFill>
                            <a:schemeClr val="tx1"/>
                          </a:solidFill>
                          <a:effectLst/>
                          <a:latin typeface="+mn-lt"/>
                        </a:rPr>
                        <a:t>2023 год </a:t>
                      </a:r>
                    </a:p>
                    <a:p>
                      <a:pPr algn="ctr" fontAlgn="ctr"/>
                      <a:r>
                        <a:rPr lang="ru-RU" sz="900" b="1" u="none" strike="noStrike" dirty="0">
                          <a:solidFill>
                            <a:schemeClr val="tx1"/>
                          </a:solidFill>
                          <a:effectLst/>
                          <a:latin typeface="+mn-lt"/>
                        </a:rPr>
                        <a:t>(факт)</a:t>
                      </a:r>
                      <a:endParaRPr lang="ru-RU" sz="900" b="1" i="0" u="none" strike="noStrike" dirty="0">
                        <a:solidFill>
                          <a:schemeClr val="tx1"/>
                        </a:solidFill>
                        <a:effectLst/>
                        <a:latin typeface="+mn-lt"/>
                      </a:endParaRPr>
                    </a:p>
                  </a:txBody>
                  <a:tcPr marL="3482" marR="3482" marT="34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11833">
                <a:tc>
                  <a:txBody>
                    <a:bodyPr/>
                    <a:lstStyle/>
                    <a:p>
                      <a:pPr algn="just" rtl="0" fontAlgn="ctr"/>
                      <a:r>
                        <a:rPr lang="ru-RU" sz="900" b="0" i="0" u="none" strike="noStrike" dirty="0">
                          <a:solidFill>
                            <a:srgbClr val="000000"/>
                          </a:solidFill>
                          <a:effectLst/>
                          <a:latin typeface="Arial" panose="020B0604020202020204" pitchFamily="34" charset="0"/>
                        </a:rPr>
                        <a:t>Соотношение аудиовизуальной информации на государственных языках Республики Татарстан в сфере государственного и муниципального управления, инфокоммуникационной сфере и сфере услуг,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50/50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50/50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1833">
                <a:tc>
                  <a:txBody>
                    <a:bodyPr/>
                    <a:lstStyle/>
                    <a:p>
                      <a:pPr algn="l" rtl="0" fontAlgn="ctr"/>
                      <a:r>
                        <a:rPr lang="ru-RU" sz="900" b="0" i="0" u="none" strike="noStrike" dirty="0">
                          <a:solidFill>
                            <a:srgbClr val="000000"/>
                          </a:solidFill>
                          <a:effectLst/>
                          <a:latin typeface="Arial" panose="020B0604020202020204" pitchFamily="34" charset="0"/>
                        </a:rPr>
                        <a:t>Доля детей, охваченных мероприятиями, проведенными в целях приобщения подрастающего поколения республики к ценностям национальных культур,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2189">
                <a:tc>
                  <a:txBody>
                    <a:bodyPr/>
                    <a:lstStyle/>
                    <a:p>
                      <a:pPr algn="just" rtl="0" fontAlgn="ctr"/>
                      <a:r>
                        <a:rPr lang="ru-RU" sz="900" b="0" i="0" u="none" strike="noStrike" dirty="0">
                          <a:solidFill>
                            <a:srgbClr val="000000"/>
                          </a:solidFill>
                          <a:effectLst/>
                          <a:latin typeface="Arial" panose="020B0604020202020204" pitchFamily="34" charset="0"/>
                        </a:rPr>
                        <a:t>Количество участников мероприятий, охваченных олимпиадным движением и научно-исследовательской деятельностью в сфере языковой политики, с нарастающим итогом,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5000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5000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42189">
                <a:tc>
                  <a:txBody>
                    <a:bodyPr/>
                    <a:lstStyle/>
                    <a:p>
                      <a:pPr algn="just" rtl="0" fontAlgn="ctr"/>
                      <a:r>
                        <a:rPr lang="ru-RU" sz="900" b="0" i="0" u="none" strike="noStrike" dirty="0">
                          <a:solidFill>
                            <a:srgbClr val="000000"/>
                          </a:solidFill>
                          <a:effectLst/>
                          <a:latin typeface="Arial" panose="020B0604020202020204" pitchFamily="34" charset="0"/>
                        </a:rPr>
                        <a:t>Количество центров - филиалов Института им. </a:t>
                      </a:r>
                      <a:r>
                        <a:rPr lang="ru-RU" sz="900" b="0" i="0" u="none" strike="noStrike" dirty="0" err="1">
                          <a:solidFill>
                            <a:srgbClr val="000000"/>
                          </a:solidFill>
                          <a:effectLst/>
                          <a:latin typeface="Arial" panose="020B0604020202020204" pitchFamily="34" charset="0"/>
                        </a:rPr>
                        <a:t>Каюма</a:t>
                      </a:r>
                      <a:r>
                        <a:rPr lang="ru-RU" sz="900" b="0" i="0" u="none" strike="noStrike" dirty="0">
                          <a:solidFill>
                            <a:srgbClr val="000000"/>
                          </a:solidFill>
                          <a:effectLst/>
                          <a:latin typeface="Arial" panose="020B0604020202020204" pitchFamily="34" charset="0"/>
                        </a:rPr>
                        <a:t> </a:t>
                      </a:r>
                      <a:r>
                        <a:rPr lang="ru-RU" sz="900" b="0" i="0" u="none" strike="noStrike" dirty="0" err="1">
                          <a:solidFill>
                            <a:srgbClr val="000000"/>
                          </a:solidFill>
                          <a:effectLst/>
                          <a:latin typeface="Arial" panose="020B0604020202020204" pitchFamily="34" charset="0"/>
                        </a:rPr>
                        <a:t>Насыри</a:t>
                      </a:r>
                      <a:r>
                        <a:rPr lang="ru-RU" sz="900" b="0" i="0" u="none" strike="noStrike" dirty="0">
                          <a:solidFill>
                            <a:srgbClr val="000000"/>
                          </a:solidFill>
                          <a:effectLst/>
                          <a:latin typeface="Arial" panose="020B0604020202020204" pitchFamily="34" charset="0"/>
                        </a:rPr>
                        <a:t>, в которых организованы курсы по изучению татарского языка для населения, с нарастающим итогом,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42189">
                <a:tc>
                  <a:txBody>
                    <a:bodyPr/>
                    <a:lstStyle/>
                    <a:p>
                      <a:pPr algn="just" rtl="0" fontAlgn="ctr"/>
                      <a:r>
                        <a:rPr lang="ru-RU" sz="900" b="0" i="0" u="none" strike="noStrike" dirty="0">
                          <a:solidFill>
                            <a:srgbClr val="000000"/>
                          </a:solidFill>
                          <a:effectLst/>
                          <a:latin typeface="Arial" panose="020B0604020202020204" pitchFamily="34" charset="0"/>
                        </a:rPr>
                        <a:t>Доля образовательно-культурных татарских центров им. </a:t>
                      </a:r>
                      <a:r>
                        <a:rPr lang="ru-RU" sz="900" b="0" i="0" u="none" strike="noStrike" dirty="0" err="1">
                          <a:solidFill>
                            <a:srgbClr val="000000"/>
                          </a:solidFill>
                          <a:effectLst/>
                          <a:latin typeface="Arial" panose="020B0604020202020204" pitchFamily="34" charset="0"/>
                        </a:rPr>
                        <a:t>Каюма</a:t>
                      </a:r>
                      <a:r>
                        <a:rPr lang="ru-RU" sz="900" b="0" i="0" u="none" strike="noStrike" dirty="0">
                          <a:solidFill>
                            <a:srgbClr val="000000"/>
                          </a:solidFill>
                          <a:effectLst/>
                          <a:latin typeface="Arial" panose="020B0604020202020204" pitchFamily="34" charset="0"/>
                        </a:rPr>
                        <a:t> </a:t>
                      </a:r>
                      <a:r>
                        <a:rPr lang="ru-RU" sz="900" b="0" i="0" u="none" strike="noStrike" dirty="0" err="1">
                          <a:solidFill>
                            <a:srgbClr val="000000"/>
                          </a:solidFill>
                          <a:effectLst/>
                          <a:latin typeface="Arial" panose="020B0604020202020204" pitchFamily="34" charset="0"/>
                        </a:rPr>
                        <a:t>Насыри</a:t>
                      </a:r>
                      <a:r>
                        <a:rPr lang="ru-RU" sz="900" b="0" i="0" u="none" strike="noStrike" dirty="0">
                          <a:solidFill>
                            <a:srgbClr val="000000"/>
                          </a:solidFill>
                          <a:effectLst/>
                          <a:latin typeface="Arial" panose="020B0604020202020204" pitchFamily="34" charset="0"/>
                        </a:rPr>
                        <a:t>, охваченных организационно-методической поддержкой и обеспечиваемых учебной и художественной татарской литературой, в регионах Российской Федерации и мира от общего количества центров, созданных и введенных с 2013 года,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42189">
                <a:tc>
                  <a:txBody>
                    <a:bodyPr/>
                    <a:lstStyle/>
                    <a:p>
                      <a:pPr algn="just" rtl="0" fontAlgn="ctr"/>
                      <a:r>
                        <a:rPr lang="ru-RU" sz="900" b="0" i="0" u="none" strike="noStrike">
                          <a:solidFill>
                            <a:srgbClr val="000000"/>
                          </a:solidFill>
                          <a:effectLst/>
                          <a:latin typeface="Arial" panose="020B0604020202020204" pitchFamily="34" charset="0"/>
                        </a:rPr>
                        <a:t>Доля субъектов Российской Федерации, обучающиеся которых принимают участие в образовательных мероприятиях Программы, в общем количестве субъектов Российской Федерации с компактным проживанием татар,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42189">
                <a:tc>
                  <a:txBody>
                    <a:bodyPr/>
                    <a:lstStyle/>
                    <a:p>
                      <a:pPr algn="just" rtl="0" fontAlgn="ctr"/>
                      <a:r>
                        <a:rPr lang="ru-RU" sz="900" b="0" i="0" u="none" strike="noStrike" dirty="0">
                          <a:solidFill>
                            <a:srgbClr val="000000"/>
                          </a:solidFill>
                          <a:effectLst/>
                          <a:latin typeface="Arial" panose="020B0604020202020204" pitchFamily="34" charset="0"/>
                        </a:rPr>
                        <a:t>Доля результатов фундаментальных научных исследований в области филологии, внедренных в практику, от общей доли данных исследований за указанный период,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42189">
                <a:tc>
                  <a:txBody>
                    <a:bodyPr/>
                    <a:lstStyle/>
                    <a:p>
                      <a:pPr algn="just" rtl="0" fontAlgn="ctr"/>
                      <a:r>
                        <a:rPr lang="ru-RU" sz="900" b="0" i="0" u="none" strike="noStrike" dirty="0">
                          <a:solidFill>
                            <a:srgbClr val="000000"/>
                          </a:solidFill>
                          <a:effectLst/>
                          <a:latin typeface="Arial" panose="020B0604020202020204" pitchFamily="34" charset="0"/>
                        </a:rPr>
                        <a:t>Количество оцифрованных документов печатного (письменного) наследия русского и татарского народов, хранящихся в архивах, научных центрах, библиотеках республики, листов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30000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30000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42189">
                <a:tc>
                  <a:txBody>
                    <a:bodyPr/>
                    <a:lstStyle/>
                    <a:p>
                      <a:pPr algn="just" rtl="0" fontAlgn="ctr"/>
                      <a:r>
                        <a:rPr lang="ru-RU" sz="900" b="0" i="0" u="none" strike="noStrike" dirty="0">
                          <a:solidFill>
                            <a:srgbClr val="000000"/>
                          </a:solidFill>
                          <a:effectLst/>
                          <a:latin typeface="Arial" panose="020B0604020202020204" pitchFamily="34" charset="0"/>
                        </a:rPr>
                        <a:t>Количество разработанных учебно-методических комплектов, учебных программ и пособий по изучению родного языка с нарастающим итогом,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72545">
                <a:tc>
                  <a:txBody>
                    <a:bodyPr/>
                    <a:lstStyle/>
                    <a:p>
                      <a:pPr algn="just" rtl="0" fontAlgn="ctr"/>
                      <a:r>
                        <a:rPr lang="ru-RU" sz="900" b="0" i="0" u="none" strike="noStrike">
                          <a:solidFill>
                            <a:srgbClr val="000000"/>
                          </a:solidFill>
                          <a:effectLst/>
                          <a:latin typeface="Arial" panose="020B0604020202020204" pitchFamily="34" charset="0"/>
                        </a:rPr>
                        <a:t>Количество национальных воскресных школ (отделений) в Республике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72545">
                <a:tc>
                  <a:txBody>
                    <a:bodyPr/>
                    <a:lstStyle/>
                    <a:p>
                      <a:pPr algn="just" rtl="0" fontAlgn="ctr"/>
                      <a:r>
                        <a:rPr lang="ru-RU" sz="900" b="0" i="0" u="none" strike="noStrike" dirty="0">
                          <a:solidFill>
                            <a:srgbClr val="000000"/>
                          </a:solidFill>
                          <a:effectLst/>
                          <a:latin typeface="Arial" panose="020B0604020202020204" pitchFamily="34" charset="0"/>
                        </a:rPr>
                        <a:t>Доля средств массовой информации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rtl="0" fontAlgn="ctr"/>
                      <a:r>
                        <a:rPr lang="ru-RU" sz="9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rtl="0" fontAlgn="ctr"/>
                      <a:r>
                        <a:rPr lang="ru-RU" sz="9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72545">
                <a:tc>
                  <a:txBody>
                    <a:bodyPr/>
                    <a:lstStyle/>
                    <a:p>
                      <a:pPr algn="just" rtl="0" fontAlgn="ctr"/>
                      <a:r>
                        <a:rPr lang="ru-RU" sz="900" b="0" i="0" u="none" strike="noStrike">
                          <a:solidFill>
                            <a:srgbClr val="000000"/>
                          </a:solidFill>
                          <a:effectLst/>
                          <a:latin typeface="Arial" panose="020B0604020202020204" pitchFamily="34" charset="0"/>
                        </a:rPr>
                        <a:t>на татарском языке;</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72545">
                <a:tc>
                  <a:txBody>
                    <a:bodyPr/>
                    <a:lstStyle/>
                    <a:p>
                      <a:pPr algn="just" rtl="0" fontAlgn="ctr"/>
                      <a:r>
                        <a:rPr lang="ru-RU" sz="900" b="0" i="0" u="none" strike="noStrike">
                          <a:solidFill>
                            <a:srgbClr val="000000"/>
                          </a:solidFill>
                          <a:effectLst/>
                          <a:latin typeface="Arial" panose="020B0604020202020204" pitchFamily="34" charset="0"/>
                        </a:rPr>
                        <a:t>на языках представителей народов, проживающих в Республике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42189">
                <a:tc>
                  <a:txBody>
                    <a:bodyPr/>
                    <a:lstStyle/>
                    <a:p>
                      <a:pPr algn="just" rtl="0" fontAlgn="ctr"/>
                      <a:r>
                        <a:rPr lang="ru-RU" sz="900" b="0" i="0" u="none" strike="noStrike" dirty="0">
                          <a:solidFill>
                            <a:srgbClr val="000000"/>
                          </a:solidFill>
                          <a:effectLst/>
                          <a:latin typeface="Arial" panose="020B0604020202020204" pitchFamily="34" charset="0"/>
                        </a:rPr>
                        <a:t>Доля совокупного фонда общедоступных библиотек республики на языках народов Республики Татарстан и Российской Федерации, кроме русского,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22,88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22,88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42189">
                <a:tc>
                  <a:txBody>
                    <a:bodyPr/>
                    <a:lstStyle/>
                    <a:p>
                      <a:pPr algn="just" rtl="0" fontAlgn="ctr"/>
                      <a:r>
                        <a:rPr lang="ru-RU" sz="900" b="0" i="0" u="none" strike="noStrike" dirty="0">
                          <a:solidFill>
                            <a:srgbClr val="000000"/>
                          </a:solidFill>
                          <a:effectLst/>
                          <a:latin typeface="Arial" panose="020B0604020202020204" pitchFamily="34" charset="0"/>
                        </a:rPr>
                        <a:t>Количество публикаций в средствах массовой информации о языковой ситуации в Республике Татарстан и ходе реализации Программы,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150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900" b="0" i="0" u="none" strike="noStrike" dirty="0">
                          <a:solidFill>
                            <a:srgbClr val="000000"/>
                          </a:solidFill>
                          <a:effectLst/>
                          <a:latin typeface="Arial" panose="020B0604020202020204" pitchFamily="34" charset="0"/>
                        </a:rPr>
                        <a:t>150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sp>
        <p:nvSpPr>
          <p:cNvPr id="4" name="Прямоугольник 3"/>
          <p:cNvSpPr/>
          <p:nvPr/>
        </p:nvSpPr>
        <p:spPr>
          <a:xfrm>
            <a:off x="529998" y="6085571"/>
            <a:ext cx="8734425" cy="400110"/>
          </a:xfrm>
          <a:prstGeom prst="rect">
            <a:avLst/>
          </a:prstGeom>
        </p:spPr>
        <p:txBody>
          <a:bodyPr wrap="square">
            <a:spAutoFit/>
          </a:bodyPr>
          <a:lstStyle/>
          <a:p>
            <a:r>
              <a:rPr lang="ru-RU" sz="1000" b="1" i="1" dirty="0">
                <a:solidFill>
                  <a:schemeClr val="accent1"/>
                </a:solidFill>
              </a:rPr>
              <a:t>Ответственный исполнитель государственной программы:</a:t>
            </a:r>
            <a:r>
              <a:rPr lang="en-US" sz="1000" b="1" i="1" dirty="0">
                <a:solidFill>
                  <a:schemeClr val="accent1"/>
                </a:solidFill>
              </a:rPr>
              <a:t> </a:t>
            </a:r>
            <a:r>
              <a:rPr lang="ru-RU" sz="1000" b="1" i="1" dirty="0">
                <a:solidFill>
                  <a:schemeClr val="accent1"/>
                </a:solidFill>
              </a:rPr>
              <a:t>Министерство образования и науки </a:t>
            </a:r>
            <a:br>
              <a:rPr lang="en-US" sz="1000" b="1" i="1" dirty="0">
                <a:solidFill>
                  <a:schemeClr val="accent1"/>
                </a:solidFill>
              </a:rPr>
            </a:br>
            <a:r>
              <a:rPr lang="ru-RU" sz="1000" b="1" i="1" dirty="0">
                <a:solidFill>
                  <a:schemeClr val="accent1"/>
                </a:solidFill>
              </a:rPr>
              <a:t>Республики Татарстан</a:t>
            </a:r>
          </a:p>
        </p:txBody>
      </p:sp>
      <p:sp>
        <p:nvSpPr>
          <p:cNvPr id="7" name="Объект 2"/>
          <p:cNvSpPr txBox="1">
            <a:spLocks/>
          </p:cNvSpPr>
          <p:nvPr/>
        </p:nvSpPr>
        <p:spPr>
          <a:xfrm>
            <a:off x="542924" y="6411026"/>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http://</a:t>
            </a:r>
            <a:r>
              <a:rPr lang="en-US" sz="1000" b="1" i="1" dirty="0">
                <a:solidFill>
                  <a:schemeClr val="accent6"/>
                </a:solidFill>
              </a:rPr>
              <a:t>mon.tatarstan.ru</a:t>
            </a:r>
            <a:endParaRPr lang="ru-RU" sz="1000" b="1" i="1" dirty="0">
              <a:solidFill>
                <a:schemeClr val="accent6"/>
              </a:solidFill>
            </a:endParaRPr>
          </a:p>
        </p:txBody>
      </p:sp>
    </p:spTree>
    <p:extLst>
      <p:ext uri="{BB962C8B-B14F-4D97-AF65-F5344CB8AC3E}">
        <p14:creationId xmlns:p14="http://schemas.microsoft.com/office/powerpoint/2010/main" val="17896449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1234839581"/>
              </p:ext>
            </p:extLst>
          </p:nvPr>
        </p:nvGraphicFramePr>
        <p:xfrm>
          <a:off x="481893" y="1679851"/>
          <a:ext cx="8477250" cy="529845"/>
        </p:xfrm>
        <a:graphic>
          <a:graphicData uri="http://schemas.openxmlformats.org/drawingml/2006/table">
            <a:tbl>
              <a:tblPr firstRow="1" firstCol="1" bandRow="1">
                <a:tableStyleId>{5C22544A-7EE6-4342-B048-85BDC9FD1C3A}</a:tableStyleId>
              </a:tblPr>
              <a:tblGrid>
                <a:gridCol w="6612255">
                  <a:extLst>
                    <a:ext uri="{9D8B030D-6E8A-4147-A177-3AD203B41FA5}">
                      <a16:colId xmlns:a16="http://schemas.microsoft.com/office/drawing/2014/main" val="20000"/>
                    </a:ext>
                  </a:extLst>
                </a:gridCol>
                <a:gridCol w="929640">
                  <a:extLst>
                    <a:ext uri="{9D8B030D-6E8A-4147-A177-3AD203B41FA5}">
                      <a16:colId xmlns:a16="http://schemas.microsoft.com/office/drawing/2014/main" val="20001"/>
                    </a:ext>
                  </a:extLst>
                </a:gridCol>
                <a:gridCol w="935355">
                  <a:extLst>
                    <a:ext uri="{9D8B030D-6E8A-4147-A177-3AD203B41FA5}">
                      <a16:colId xmlns:a16="http://schemas.microsoft.com/office/drawing/2014/main" val="20002"/>
                    </a:ext>
                  </a:extLst>
                </a:gridCol>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 рублей)</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6615">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133 634,1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44 440,9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15" name="Rectangle 4"/>
          <p:cNvSpPr>
            <a:spLocks noChangeArrowheads="1"/>
          </p:cNvSpPr>
          <p:nvPr/>
        </p:nvSpPr>
        <p:spPr bwMode="auto">
          <a:xfrm>
            <a:off x="542926" y="933113"/>
            <a:ext cx="84550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u-RU" altLang="ru-RU" sz="1200" b="1" dirty="0">
                <a:latin typeface="Arial" panose="020B0604020202020204" pitchFamily="34" charset="0"/>
                <a:ea typeface="Times New Roman" panose="02020603050405020304" pitchFamily="18" charset="0"/>
              </a:rPr>
              <a:t>Цель: </a:t>
            </a:r>
            <a:r>
              <a:rPr lang="ru-RU" altLang="ru-RU" sz="1200" dirty="0">
                <a:latin typeface="Arial" panose="020B0604020202020204" pitchFamily="34" charset="0"/>
                <a:ea typeface="Times New Roman" panose="02020603050405020304" pitchFamily="18" charset="0"/>
              </a:rPr>
              <a:t>обеспечение устойчивого снижения уровня негативного воздействия автомобильного транспорта на окружающую среду и здоровье населения и достижение наибольшей экономической эффективности перевозок автотранспортными средствами </a:t>
            </a:r>
            <a:endParaRPr kumimoji="0" lang="ru-RU" altLang="ru-RU" sz="1200" i="0" u="none" strike="noStrike" cap="none" normalizeH="0" baseline="0" dirty="0">
              <a:ln>
                <a:noFill/>
              </a:ln>
              <a:effectLst/>
              <a:latin typeface="Arial" panose="020B0604020202020204" pitchFamily="34" charset="0"/>
            </a:endParaRPr>
          </a:p>
        </p:txBody>
      </p:sp>
      <p:sp>
        <p:nvSpPr>
          <p:cNvPr id="2" name="Скругленный прямоугольник 1"/>
          <p:cNvSpPr/>
          <p:nvPr/>
        </p:nvSpPr>
        <p:spPr>
          <a:xfrm>
            <a:off x="748593"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a:t>21. Государственная программа Республики Татарстан «Развитие рынка газомоторного топлива в Республике Татарстан»</a:t>
            </a:r>
          </a:p>
        </p:txBody>
      </p:sp>
      <p:graphicFrame>
        <p:nvGraphicFramePr>
          <p:cNvPr id="3" name="Таблица 2"/>
          <p:cNvGraphicFramePr>
            <a:graphicFrameLocks noGrp="1"/>
          </p:cNvGraphicFramePr>
          <p:nvPr>
            <p:extLst>
              <p:ext uri="{D42A27DB-BD31-4B8C-83A1-F6EECF244321}">
                <p14:modId xmlns:p14="http://schemas.microsoft.com/office/powerpoint/2010/main" val="362464889"/>
              </p:ext>
            </p:extLst>
          </p:nvPr>
        </p:nvGraphicFramePr>
        <p:xfrm>
          <a:off x="481893" y="2277879"/>
          <a:ext cx="8477250" cy="3608563"/>
        </p:xfrm>
        <a:graphic>
          <a:graphicData uri="http://schemas.openxmlformats.org/drawingml/2006/table">
            <a:tbl>
              <a:tblPr>
                <a:tableStyleId>{616DA210-FB5B-4158-B5E0-FEB733F419BA}</a:tableStyleId>
              </a:tblPr>
              <a:tblGrid>
                <a:gridCol w="6632401">
                  <a:extLst>
                    <a:ext uri="{9D8B030D-6E8A-4147-A177-3AD203B41FA5}">
                      <a16:colId xmlns:a16="http://schemas.microsoft.com/office/drawing/2014/main" val="20000"/>
                    </a:ext>
                  </a:extLst>
                </a:gridCol>
                <a:gridCol w="916766">
                  <a:extLst>
                    <a:ext uri="{9D8B030D-6E8A-4147-A177-3AD203B41FA5}">
                      <a16:colId xmlns:a16="http://schemas.microsoft.com/office/drawing/2014/main" val="20001"/>
                    </a:ext>
                  </a:extLst>
                </a:gridCol>
                <a:gridCol w="928083">
                  <a:extLst>
                    <a:ext uri="{9D8B030D-6E8A-4147-A177-3AD203B41FA5}">
                      <a16:colId xmlns:a16="http://schemas.microsoft.com/office/drawing/2014/main" val="20002"/>
                    </a:ext>
                  </a:extLst>
                </a:gridCol>
              </a:tblGrid>
              <a:tr h="280904">
                <a:tc>
                  <a:txBody>
                    <a:bodyPr/>
                    <a:lstStyle/>
                    <a:p>
                      <a:pPr algn="ctr" fontAlgn="ctr"/>
                      <a:r>
                        <a:rPr lang="ru-RU" sz="1000" b="1" u="none" strike="noStrike" dirty="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latin typeface="+mn-lt"/>
                        </a:rPr>
                        <a:t>2023 год (план)</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latin typeface="+mn-lt"/>
                        </a:rPr>
                        <a:t>2023 год (факт)</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26860">
                <a:tc>
                  <a:txBody>
                    <a:bodyPr/>
                    <a:lstStyle/>
                    <a:p>
                      <a:pPr algn="just" rtl="0" fontAlgn="ctr"/>
                      <a:r>
                        <a:rPr lang="ru-RU" sz="900" u="none" strike="noStrike" dirty="0">
                          <a:effectLst/>
                        </a:rPr>
                        <a:t>Количество приобретенных организациями в Республике Татарстан автотранспортных средств, работающих на КПГ, единиц</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450,0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450,0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6860">
                <a:tc>
                  <a:txBody>
                    <a:bodyPr/>
                    <a:lstStyle/>
                    <a:p>
                      <a:pPr algn="just" rtl="0" fontAlgn="ctr"/>
                      <a:r>
                        <a:rPr lang="ru-RU" sz="900" u="none" strike="noStrike" dirty="0">
                          <a:effectLst/>
                        </a:rPr>
                        <a:t>Количество переоборудованных автотранспортных средств на использование газомоторного топлива физических лиц, юридических лиц (в том числе находящихся в муниципальной и государственной собственности), индивидуальных предпринимателей, в рамках переоборудования, осуществляемого с применением механизмов субсидирования части затрат пунктов переоборудования и технического обслуживания, имеющих заключенное партнерское соглашение с ООО "Газпром газомоторное топливо" и принимающих участие в реализации программ стимулирования развития рынка газомоторного топлива, единиц</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700,0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700,0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2199465"/>
                  </a:ext>
                </a:extLst>
              </a:tr>
              <a:tr h="226860">
                <a:tc>
                  <a:txBody>
                    <a:bodyPr/>
                    <a:lstStyle/>
                    <a:p>
                      <a:pPr algn="just" rtl="0" fontAlgn="ctr"/>
                      <a:r>
                        <a:rPr lang="ru-RU" sz="900" u="none" strike="noStrike" dirty="0">
                          <a:effectLst/>
                        </a:rPr>
                        <a:t>Количество переоборудованных автотранспортных средств, находящихся в муниципальной и государственной собственности, на использование газомоторного топлива, единиц</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300,0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300,0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9509707"/>
                  </a:ext>
                </a:extLst>
              </a:tr>
              <a:tr h="226860">
                <a:tc>
                  <a:txBody>
                    <a:bodyPr/>
                    <a:lstStyle/>
                    <a:p>
                      <a:pPr algn="just" rtl="0" fontAlgn="ctr"/>
                      <a:r>
                        <a:rPr lang="ru-RU" sz="900" u="none" strike="noStrike" dirty="0">
                          <a:effectLst/>
                        </a:rPr>
                        <a:t>Снижение выбросов автотранспортными средствами вредных (загрязняющих) веществ, тыс. тонн в год</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2,5</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2,5</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6474186"/>
                  </a:ext>
                </a:extLst>
              </a:tr>
              <a:tr h="220980">
                <a:tc>
                  <a:txBody>
                    <a:bodyPr/>
                    <a:lstStyle/>
                    <a:p>
                      <a:pPr marL="0" algn="just" defTabSz="685800" rtl="0" eaLnBrk="1" fontAlgn="ctr" latinLnBrk="0" hangingPunct="1"/>
                      <a:r>
                        <a:rPr lang="ru-RU" sz="900" u="none" strike="noStrike" kern="1200" dirty="0">
                          <a:solidFill>
                            <a:schemeClr val="tx1"/>
                          </a:solidFill>
                          <a:effectLst/>
                          <a:latin typeface="+mn-lt"/>
                          <a:ea typeface="+mn-ea"/>
                          <a:cs typeface="+mn-cs"/>
                        </a:rPr>
                        <a:t>Объем реализации КПГ с учетом эксплуатируемых АГНКС, </a:t>
                      </a:r>
                      <a:r>
                        <a:rPr lang="ru-RU" sz="900" u="none" strike="noStrike" kern="1200" dirty="0" err="1">
                          <a:solidFill>
                            <a:schemeClr val="tx1"/>
                          </a:solidFill>
                          <a:effectLst/>
                          <a:latin typeface="+mn-lt"/>
                          <a:ea typeface="+mn-ea"/>
                          <a:cs typeface="+mn-cs"/>
                        </a:rPr>
                        <a:t>млн.куб.метров</a:t>
                      </a:r>
                      <a:endParaRPr lang="ru-RU" sz="900" u="none" strike="noStrike" kern="1200" dirty="0">
                        <a:solidFill>
                          <a:schemeClr val="tx1"/>
                        </a:solidFill>
                        <a:effectLst/>
                        <a:latin typeface="+mn-lt"/>
                        <a:ea typeface="+mn-ea"/>
                        <a:cs typeface="+mn-cs"/>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85</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85</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marL="0" algn="just" defTabSz="685800" rtl="0" eaLnBrk="1" fontAlgn="ctr" latinLnBrk="0" hangingPunct="1"/>
                      <a:r>
                        <a:rPr lang="ru-RU" sz="900" u="none" strike="noStrike" kern="1200" dirty="0">
                          <a:solidFill>
                            <a:schemeClr val="tx1"/>
                          </a:solidFill>
                          <a:effectLst/>
                          <a:latin typeface="+mn-lt"/>
                          <a:ea typeface="+mn-ea"/>
                          <a:cs typeface="+mn-cs"/>
                        </a:rPr>
                        <a:t>Организация подготовки и переподготовки водителей и ответственных лиц государственных и муниципальных учреждений в области использования газомоторного топлива, человек</a:t>
                      </a:r>
                    </a:p>
                  </a:txBody>
                  <a:tcPr marL="6885" marR="6885" marT="688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300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300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5740">
                <a:tc>
                  <a:txBody>
                    <a:bodyPr/>
                    <a:lstStyle/>
                    <a:p>
                      <a:pPr marL="0" algn="just" defTabSz="685800" rtl="0" eaLnBrk="1" fontAlgn="ctr" latinLnBrk="0" hangingPunct="1"/>
                      <a:r>
                        <a:rPr lang="ru-RU" sz="900" u="none" strike="noStrike" kern="1200" dirty="0">
                          <a:solidFill>
                            <a:schemeClr val="tx1"/>
                          </a:solidFill>
                          <a:effectLst/>
                          <a:latin typeface="+mn-lt"/>
                          <a:ea typeface="+mn-ea"/>
                          <a:cs typeface="+mn-cs"/>
                        </a:rPr>
                        <a:t>Количество приобретенной грузовой техники, работающей на СПГ, единиц</a:t>
                      </a:r>
                    </a:p>
                  </a:txBody>
                  <a:tcPr marL="6885" marR="6885" marT="688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200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200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06998">
                <a:tc>
                  <a:txBody>
                    <a:bodyPr/>
                    <a:lstStyle/>
                    <a:p>
                      <a:pPr algn="just" rtl="0" fontAlgn="ctr"/>
                      <a:r>
                        <a:rPr lang="ru-RU" sz="900" b="0" i="0" u="none" strike="noStrike" dirty="0">
                          <a:solidFill>
                            <a:srgbClr val="000000"/>
                          </a:solidFill>
                          <a:effectLst/>
                          <a:latin typeface="Arial" panose="020B0604020202020204" pitchFamily="34" charset="0"/>
                        </a:rPr>
                        <a:t>Количество переоборудованной для работы на СПГ сельскохозяйственной техники, единиц</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1</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1</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07315">
                <a:tc>
                  <a:txBody>
                    <a:bodyPr/>
                    <a:lstStyle/>
                    <a:p>
                      <a:pPr algn="just" rtl="0" fontAlgn="ctr"/>
                      <a:r>
                        <a:rPr lang="ru-RU" sz="900" b="0" i="0" u="none" strike="noStrike" dirty="0">
                          <a:solidFill>
                            <a:srgbClr val="000000"/>
                          </a:solidFill>
                          <a:effectLst/>
                          <a:latin typeface="Arial" panose="020B0604020202020204" pitchFamily="34" charset="0"/>
                        </a:rPr>
                        <a:t>Объем потребления СПГ (нарастающим итогом), </a:t>
                      </a:r>
                      <a:r>
                        <a:rPr lang="ru-RU" sz="900" b="0" i="0" u="none" strike="noStrike" dirty="0" err="1">
                          <a:solidFill>
                            <a:srgbClr val="000000"/>
                          </a:solidFill>
                          <a:effectLst/>
                          <a:latin typeface="Arial" panose="020B0604020202020204" pitchFamily="34" charset="0"/>
                        </a:rPr>
                        <a:t>тыс.тонн</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9</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9</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just" rtl="0" fontAlgn="ctr"/>
                      <a:r>
                        <a:rPr lang="ru-RU" sz="900" b="0" i="0" u="none" strike="noStrike" dirty="0">
                          <a:solidFill>
                            <a:srgbClr val="000000"/>
                          </a:solidFill>
                          <a:effectLst/>
                          <a:latin typeface="Arial" panose="020B0604020202020204" pitchFamily="34" charset="0"/>
                        </a:rPr>
                        <a:t>Количество проведенных пресс-конференций и брифингов по популяризации и пропаганде использования газомоторного транспорта на территории Республики Татарстан, единиц</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4</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4</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19070">
                <a:tc>
                  <a:txBody>
                    <a:bodyPr/>
                    <a:lstStyle/>
                    <a:p>
                      <a:pPr algn="just" rtl="0" fontAlgn="ctr"/>
                      <a:r>
                        <a:rPr lang="ru-RU" sz="900" b="0" i="0" u="none" strike="noStrike" dirty="0">
                          <a:solidFill>
                            <a:srgbClr val="000000"/>
                          </a:solidFill>
                          <a:effectLst/>
                          <a:latin typeface="Arial" panose="020B0604020202020204" pitchFamily="34" charset="0"/>
                        </a:rPr>
                        <a:t>Количество проведенных конференций по использованию газомоторного топлива в рамках информационной поддержки и пропаганды использования автотранспортными средствами КПГ и СПГ в качестве газомоторного топлива, единиц</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1</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1</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Прямоугольник 4"/>
          <p:cNvSpPr/>
          <p:nvPr/>
        </p:nvSpPr>
        <p:spPr>
          <a:xfrm>
            <a:off x="542925" y="6019383"/>
            <a:ext cx="8355186" cy="246221"/>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промышленности и торговли Республики Татарстан</a:t>
            </a:r>
            <a:endParaRPr lang="ru-RU" sz="1000" b="1" i="1" dirty="0">
              <a:solidFill>
                <a:schemeClr val="accent1"/>
              </a:solidFill>
              <a:latin typeface="Times New Roman" panose="02020603050405020304" pitchFamily="18" charset="0"/>
            </a:endParaRPr>
          </a:p>
        </p:txBody>
      </p:sp>
      <p:sp>
        <p:nvSpPr>
          <p:cNvPr id="6" name="Прямоугольник 5"/>
          <p:cNvSpPr/>
          <p:nvPr/>
        </p:nvSpPr>
        <p:spPr>
          <a:xfrm>
            <a:off x="542925" y="6219156"/>
            <a:ext cx="8455078" cy="400110"/>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https://mpt.tatarstan.ru/</a:t>
            </a:r>
            <a:endParaRPr lang="ru-RU" sz="1000" b="1" i="1" dirty="0">
              <a:solidFill>
                <a:schemeClr val="accent6"/>
              </a:solidFill>
              <a:latin typeface="Times New Roman" panose="02020603050405020304" pitchFamily="18" charset="0"/>
            </a:endParaRPr>
          </a:p>
        </p:txBody>
      </p:sp>
    </p:spTree>
    <p:extLst>
      <p:ext uri="{BB962C8B-B14F-4D97-AF65-F5344CB8AC3E}">
        <p14:creationId xmlns:p14="http://schemas.microsoft.com/office/powerpoint/2010/main" val="13561887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378478228"/>
              </p:ext>
            </p:extLst>
          </p:nvPr>
        </p:nvGraphicFramePr>
        <p:xfrm>
          <a:off x="628648" y="1276985"/>
          <a:ext cx="8342632" cy="547884"/>
        </p:xfrm>
        <a:graphic>
          <a:graphicData uri="http://schemas.openxmlformats.org/drawingml/2006/table">
            <a:tbl>
              <a:tblPr firstRow="1" firstCol="1" bandRow="1">
                <a:tableStyleId>{5940675A-B579-460E-94D1-54222C63F5DA}</a:tableStyleId>
              </a:tblPr>
              <a:tblGrid>
                <a:gridCol w="6462520">
                  <a:extLst>
                    <a:ext uri="{9D8B030D-6E8A-4147-A177-3AD203B41FA5}">
                      <a16:colId xmlns:a16="http://schemas.microsoft.com/office/drawing/2014/main" val="20000"/>
                    </a:ext>
                  </a:extLst>
                </a:gridCol>
                <a:gridCol w="940056">
                  <a:extLst>
                    <a:ext uri="{9D8B030D-6E8A-4147-A177-3AD203B41FA5}">
                      <a16:colId xmlns:a16="http://schemas.microsoft.com/office/drawing/2014/main" val="20001"/>
                    </a:ext>
                  </a:extLst>
                </a:gridCol>
                <a:gridCol w="940056">
                  <a:extLst>
                    <a:ext uri="{9D8B030D-6E8A-4147-A177-3AD203B41FA5}">
                      <a16:colId xmlns:a16="http://schemas.microsoft.com/office/drawing/2014/main" val="20002"/>
                    </a:ext>
                  </a:extLst>
                </a:gridCol>
              </a:tblGrid>
              <a:tr h="365256">
                <a:tc rowSpan="2">
                  <a:txBody>
                    <a:bodyPr/>
                    <a:lstStyle/>
                    <a:p>
                      <a:pPr algn="ctr">
                        <a:spcAft>
                          <a:spcPts val="0"/>
                        </a:spcAft>
                      </a:pPr>
                      <a:r>
                        <a:rPr lang="ru-RU" sz="1000" b="1" dirty="0">
                          <a:effectLst/>
                        </a:rPr>
                        <a:t>Объем финансирования государственной программы (тыс. рублей)</a:t>
                      </a:r>
                      <a:endParaRPr lang="ru-RU" sz="1000" b="1" dirty="0">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a:solidFill>
                            <a:schemeClr val="tx1"/>
                          </a:solidFill>
                          <a:effectLst/>
                        </a:rPr>
                        <a:t>2023 год (план)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a:solidFill>
                            <a:schemeClr val="tx1"/>
                          </a:solidFill>
                          <a:effectLst/>
                        </a:rPr>
                        <a:t>2023 год (факт)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82628">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995 260,9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1 004 093,5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405192020"/>
              </p:ext>
            </p:extLst>
          </p:nvPr>
        </p:nvGraphicFramePr>
        <p:xfrm>
          <a:off x="628648" y="1919590"/>
          <a:ext cx="8342632" cy="2187894"/>
        </p:xfrm>
        <a:graphic>
          <a:graphicData uri="http://schemas.openxmlformats.org/drawingml/2006/table">
            <a:tbl>
              <a:tblPr firstRow="1" firstCol="1" bandRow="1">
                <a:tableStyleId>{5940675A-B579-460E-94D1-54222C63F5DA}</a:tableStyleId>
              </a:tblPr>
              <a:tblGrid>
                <a:gridCol w="6479083">
                  <a:extLst>
                    <a:ext uri="{9D8B030D-6E8A-4147-A177-3AD203B41FA5}">
                      <a16:colId xmlns:a16="http://schemas.microsoft.com/office/drawing/2014/main" val="20000"/>
                    </a:ext>
                  </a:extLst>
                </a:gridCol>
                <a:gridCol w="926032">
                  <a:extLst>
                    <a:ext uri="{9D8B030D-6E8A-4147-A177-3AD203B41FA5}">
                      <a16:colId xmlns:a16="http://schemas.microsoft.com/office/drawing/2014/main" val="20001"/>
                    </a:ext>
                  </a:extLst>
                </a:gridCol>
                <a:gridCol w="937517">
                  <a:extLst>
                    <a:ext uri="{9D8B030D-6E8A-4147-A177-3AD203B41FA5}">
                      <a16:colId xmlns:a16="http://schemas.microsoft.com/office/drawing/2014/main" val="20002"/>
                    </a:ext>
                  </a:extLst>
                </a:gridCol>
              </a:tblGrid>
              <a:tr h="256959">
                <a:tc>
                  <a:txBody>
                    <a:bodyPr/>
                    <a:lstStyle/>
                    <a:p>
                      <a:pPr algn="ctr" fontAlgn="ctr"/>
                      <a:r>
                        <a:rPr lang="ru-RU" sz="1000" b="1" u="none" strike="noStrike" dirty="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kern="1200" dirty="0">
                          <a:solidFill>
                            <a:schemeClr val="tx1"/>
                          </a:solidFill>
                          <a:effectLst/>
                          <a:latin typeface="+mn-lt"/>
                          <a:ea typeface="+mn-ea"/>
                          <a:cs typeface="+mn-cs"/>
                        </a:rPr>
                        <a:t>2023 год</a:t>
                      </a:r>
                      <a:br>
                        <a:rPr lang="ru-RU" sz="1000" b="1" kern="1200" dirty="0">
                          <a:solidFill>
                            <a:schemeClr val="tx1"/>
                          </a:solidFill>
                          <a:effectLst/>
                          <a:latin typeface="+mn-lt"/>
                          <a:ea typeface="+mn-ea"/>
                          <a:cs typeface="+mn-cs"/>
                        </a:rPr>
                      </a:br>
                      <a:r>
                        <a:rPr lang="ru-RU" sz="1000" b="1" kern="1200" dirty="0">
                          <a:solidFill>
                            <a:schemeClr val="tx1"/>
                          </a:solidFill>
                          <a:effectLst/>
                          <a:latin typeface="+mn-lt"/>
                          <a:ea typeface="+mn-ea"/>
                          <a:cs typeface="+mn-cs"/>
                        </a:rPr>
                        <a:t>(план)</a:t>
                      </a: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kern="1200" dirty="0">
                          <a:solidFill>
                            <a:schemeClr val="tx1"/>
                          </a:solidFill>
                          <a:effectLst/>
                          <a:latin typeface="+mn-lt"/>
                          <a:ea typeface="+mn-ea"/>
                          <a:cs typeface="+mn-cs"/>
                        </a:rPr>
                        <a:t>2023 год</a:t>
                      </a:r>
                      <a:br>
                        <a:rPr lang="ru-RU" sz="1000" b="1" kern="1200" dirty="0">
                          <a:solidFill>
                            <a:schemeClr val="tx1"/>
                          </a:solidFill>
                          <a:effectLst/>
                          <a:latin typeface="+mn-lt"/>
                          <a:ea typeface="+mn-ea"/>
                          <a:cs typeface="+mn-cs"/>
                        </a:rPr>
                      </a:br>
                      <a:r>
                        <a:rPr lang="ru-RU" sz="1000" b="1" kern="1200" dirty="0">
                          <a:solidFill>
                            <a:schemeClr val="tx1"/>
                          </a:solidFill>
                          <a:effectLst/>
                          <a:latin typeface="+mn-lt"/>
                          <a:ea typeface="+mn-ea"/>
                          <a:cs typeface="+mn-cs"/>
                        </a:rPr>
                        <a:t>(факт)</a:t>
                      </a: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62097">
                <a:tc>
                  <a:txBody>
                    <a:bodyPr/>
                    <a:lstStyle/>
                    <a:p>
                      <a:pPr algn="just">
                        <a:lnSpc>
                          <a:spcPct val="115000"/>
                        </a:lnSpc>
                        <a:spcAft>
                          <a:spcPts val="0"/>
                        </a:spcAft>
                      </a:pPr>
                      <a:r>
                        <a:rPr lang="ru-RU" sz="1000" dirty="0"/>
                        <a:t>Доля проектов законов Республики Татарстан, предусмотренных планом законопроектной деятельности Кабинета Министров Республики Татарстан на соответствующий год, внесенных в Кабинет Министров Республики Татарстан в установленный срок, в общем числе проектов законов Республики Татарстан, предусмотренных Планом законопроектной деятельности Кабинета Министров на соответствующий год, процентов</a:t>
                      </a:r>
                      <a:endParaRPr lang="ru-RU" sz="1000" dirty="0">
                        <a:solidFill>
                          <a:schemeClr val="tx1"/>
                        </a:solidFill>
                        <a:effectLst/>
                        <a:latin typeface="+mn-lt"/>
                        <a:ea typeface="Calibri"/>
                        <a:cs typeface="Times New Roman"/>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100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100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4839">
                <a:tc>
                  <a:txBody>
                    <a:bodyPr/>
                    <a:lstStyle/>
                    <a:p>
                      <a:pPr algn="just">
                        <a:lnSpc>
                          <a:spcPct val="115000"/>
                        </a:lnSpc>
                        <a:spcAft>
                          <a:spcPts val="0"/>
                        </a:spcAft>
                      </a:pPr>
                      <a:r>
                        <a:rPr lang="ru-RU" sz="1000" dirty="0"/>
                        <a:t>Доля разработанных проектов нормативных правовых актов и прошедших правовую и антикоррупционную экспертизу проектов нормативных правовых актов в сфере организации местного самоуправления от количества поступивших обращений органов местного самоуправления и поручений, процентов</a:t>
                      </a:r>
                      <a:endParaRPr lang="ru-RU" sz="1000" dirty="0">
                        <a:solidFill>
                          <a:schemeClr val="tx1"/>
                        </a:solidFill>
                        <a:effectLst/>
                        <a:latin typeface="+mn-lt"/>
                        <a:ea typeface="Calibri"/>
                        <a:cs typeface="Times New Roman"/>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100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100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4839">
                <a:tc>
                  <a:txBody>
                    <a:bodyPr/>
                    <a:lstStyle/>
                    <a:p>
                      <a:pPr algn="just">
                        <a:lnSpc>
                          <a:spcPct val="115000"/>
                        </a:lnSpc>
                        <a:spcAft>
                          <a:spcPts val="0"/>
                        </a:spcAft>
                      </a:pPr>
                      <a:r>
                        <a:rPr lang="ru-RU" sz="1000" dirty="0"/>
                        <a:t>Количество зданий, помещений судебных участков мировых судей, в которых произведены ремонтные работы, единиц</a:t>
                      </a:r>
                      <a:endParaRPr lang="ru-RU" sz="1000" b="0" kern="1200" dirty="0">
                        <a:solidFill>
                          <a:schemeClr val="tx1"/>
                        </a:solidFill>
                        <a:effectLst/>
                        <a:latin typeface="+mn-lt"/>
                        <a:ea typeface="Times New Roman"/>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a:solidFill>
                            <a:schemeClr val="tx1"/>
                          </a:solidFill>
                          <a:effectLst/>
                          <a:latin typeface="+mn-lt"/>
                          <a:ea typeface="Times New Roman"/>
                          <a:cs typeface="Times New Roman"/>
                        </a:rPr>
                        <a:t>12</a:t>
                      </a:r>
                      <a:endParaRPr lang="ru-RU" sz="1000" b="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6" name="Rectangle 1"/>
          <p:cNvSpPr>
            <a:spLocks noChangeArrowheads="1"/>
          </p:cNvSpPr>
          <p:nvPr/>
        </p:nvSpPr>
        <p:spPr bwMode="auto">
          <a:xfrm>
            <a:off x="533397" y="740966"/>
            <a:ext cx="83426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kumimoji="0" lang="ru-RU" altLang="ru-RU" sz="1200" b="1" i="0" strike="noStrike" cap="none" normalizeH="0" baseline="0" dirty="0">
                <a:ln>
                  <a:noFill/>
                </a:ln>
                <a:solidFill>
                  <a:schemeClr val="tx1"/>
                </a:solidFill>
                <a:effectLst/>
                <a:latin typeface="Arial" panose="020B0604020202020204" pitchFamily="34" charset="0"/>
                <a:ea typeface="Calibri" panose="020F0502020204030204" pitchFamily="34" charset="0"/>
              </a:rPr>
              <a:t>Цель</a:t>
            </a:r>
            <a:r>
              <a:rPr kumimoji="0" lang="ru-RU" altLang="ru-RU" sz="1200" b="1" i="0" strike="noStrike" cap="none" normalizeH="0" baseline="0" dirty="0">
                <a:ln>
                  <a:noFill/>
                </a:ln>
                <a:effectLst/>
                <a:latin typeface="Arial" panose="020B0604020202020204" pitchFamily="34" charset="0"/>
                <a:ea typeface="Calibri" panose="020F0502020204030204" pitchFamily="34" charset="0"/>
              </a:rPr>
              <a:t>:</a:t>
            </a:r>
            <a:r>
              <a:rPr kumimoji="0" lang="ru-RU" altLang="ru-RU" sz="1200" b="0" i="0" strike="noStrike" cap="none" normalizeH="0" baseline="0" dirty="0">
                <a:ln>
                  <a:noFill/>
                </a:ln>
                <a:effectLst/>
                <a:latin typeface="Arial" panose="020B0604020202020204" pitchFamily="34" charset="0"/>
                <a:ea typeface="Calibri" panose="020F0502020204030204" pitchFamily="34" charset="0"/>
              </a:rPr>
              <a:t> </a:t>
            </a:r>
            <a:r>
              <a:rPr kumimoji="0" lang="ru-RU" altLang="ru-RU" sz="1200" b="0" i="0" u="none" strike="noStrike" cap="none" normalizeH="0" baseline="0" dirty="0">
                <a:ln>
                  <a:noFill/>
                </a:ln>
                <a:effectLst/>
                <a:latin typeface="Arial" panose="020B0604020202020204" pitchFamily="34" charset="0"/>
                <a:ea typeface="Calibri" panose="020F0502020204030204" pitchFamily="34" charset="0"/>
              </a:rPr>
              <a:t>повышение уровня правовой обеспеченности населения Республики Татарстан и создание оптимальных условий для независимого осуществления правосудия</a:t>
            </a:r>
            <a:endParaRPr kumimoji="0" lang="ru-RU" altLang="ru-RU" sz="1200" b="0" i="0" u="none" strike="noStrike" cap="none" normalizeH="0" baseline="0" dirty="0">
              <a:ln>
                <a:noFill/>
              </a:ln>
              <a:effectLst/>
              <a:latin typeface="Arial" panose="020B0604020202020204" pitchFamily="34" charset="0"/>
            </a:endParaRPr>
          </a:p>
        </p:txBody>
      </p:sp>
      <p:sp>
        <p:nvSpPr>
          <p:cNvPr id="7" name="Скругленный прямоугольник 6"/>
          <p:cNvSpPr/>
          <p:nvPr/>
        </p:nvSpPr>
        <p:spPr>
          <a:xfrm>
            <a:off x="579116" y="131307"/>
            <a:ext cx="794385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a:solidFill>
                  <a:schemeClr val="tx1"/>
                </a:solidFill>
                <a:latin typeface="Arial" panose="020B0604020202020204" pitchFamily="34" charset="0"/>
                <a:ea typeface="Calibri" panose="020F0502020204030204" pitchFamily="34" charset="0"/>
              </a:rPr>
              <a:t>22. Государственная  программа</a:t>
            </a:r>
            <a:endParaRPr lang="ru-RU" altLang="ru-RU" sz="600" dirty="0">
              <a:solidFill>
                <a:schemeClr val="tx1"/>
              </a:solidFill>
              <a:latin typeface="Arial" panose="020B0604020202020204" pitchFamily="34" charset="0"/>
            </a:endParaRPr>
          </a:p>
          <a:p>
            <a:pPr lvl="0" algn="ctr" eaLnBrk="0" fontAlgn="base" hangingPunct="0">
              <a:spcBef>
                <a:spcPct val="0"/>
              </a:spcBef>
              <a:spcAft>
                <a:spcPct val="0"/>
              </a:spcAft>
            </a:pPr>
            <a:r>
              <a:rPr lang="ru-RU" altLang="ru-RU" sz="1400" b="1" dirty="0">
                <a:solidFill>
                  <a:schemeClr val="tx1"/>
                </a:solidFill>
                <a:latin typeface="Arial" panose="020B0604020202020204" pitchFamily="34" charset="0"/>
                <a:ea typeface="Calibri" panose="020F0502020204030204" pitchFamily="34" charset="0"/>
              </a:rPr>
              <a:t>«Развитие юстиции в Республике Татарстан»</a:t>
            </a:r>
          </a:p>
        </p:txBody>
      </p:sp>
      <p:sp>
        <p:nvSpPr>
          <p:cNvPr id="2" name="Прямоугольник 1"/>
          <p:cNvSpPr/>
          <p:nvPr/>
        </p:nvSpPr>
        <p:spPr>
          <a:xfrm>
            <a:off x="640588" y="5872354"/>
            <a:ext cx="8177812" cy="246221"/>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юстиции Республики Татарстан</a:t>
            </a:r>
            <a:endParaRPr lang="ru-RU" sz="1000" b="1" i="1" dirty="0">
              <a:solidFill>
                <a:schemeClr val="accent1"/>
              </a:solidFill>
              <a:latin typeface="Times New Roman" panose="02020603050405020304" pitchFamily="18" charset="0"/>
            </a:endParaRPr>
          </a:p>
        </p:txBody>
      </p:sp>
      <p:sp>
        <p:nvSpPr>
          <p:cNvPr id="3" name="Прямоугольник 2"/>
          <p:cNvSpPr/>
          <p:nvPr/>
        </p:nvSpPr>
        <p:spPr>
          <a:xfrm>
            <a:off x="640588" y="6117416"/>
            <a:ext cx="8235442" cy="400110"/>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http://</a:t>
            </a:r>
            <a:r>
              <a:rPr lang="en-US" sz="1000" b="1" i="1" dirty="0">
                <a:solidFill>
                  <a:schemeClr val="accent6"/>
                </a:solidFill>
              </a:rPr>
              <a:t>minjust.tatarstan.ru</a:t>
            </a:r>
            <a:endParaRPr lang="ru-RU" sz="1000" b="1" i="1" dirty="0">
              <a:solidFill>
                <a:schemeClr val="accent6"/>
              </a:solidFill>
            </a:endParaRPr>
          </a:p>
        </p:txBody>
      </p:sp>
    </p:spTree>
    <p:extLst>
      <p:ext uri="{BB962C8B-B14F-4D97-AF65-F5344CB8AC3E}">
        <p14:creationId xmlns:p14="http://schemas.microsoft.com/office/powerpoint/2010/main" val="34202085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306389705"/>
              </p:ext>
            </p:extLst>
          </p:nvPr>
        </p:nvGraphicFramePr>
        <p:xfrm>
          <a:off x="635015" y="2015206"/>
          <a:ext cx="8305165" cy="508449"/>
        </p:xfrm>
        <a:graphic>
          <a:graphicData uri="http://schemas.openxmlformats.org/drawingml/2006/table">
            <a:tbl>
              <a:tblPr firstRow="1" firstCol="1" bandRow="1">
                <a:tableStyleId>{5940675A-B579-460E-94D1-54222C63F5DA}</a:tableStyleId>
              </a:tblPr>
              <a:tblGrid>
                <a:gridCol w="5819573">
                  <a:extLst>
                    <a:ext uri="{9D8B030D-6E8A-4147-A177-3AD203B41FA5}">
                      <a16:colId xmlns:a16="http://schemas.microsoft.com/office/drawing/2014/main" val="20000"/>
                    </a:ext>
                  </a:extLst>
                </a:gridCol>
                <a:gridCol w="1209173">
                  <a:extLst>
                    <a:ext uri="{9D8B030D-6E8A-4147-A177-3AD203B41FA5}">
                      <a16:colId xmlns:a16="http://schemas.microsoft.com/office/drawing/2014/main" val="20001"/>
                    </a:ext>
                  </a:extLst>
                </a:gridCol>
                <a:gridCol w="1276419">
                  <a:extLst>
                    <a:ext uri="{9D8B030D-6E8A-4147-A177-3AD203B41FA5}">
                      <a16:colId xmlns:a16="http://schemas.microsoft.com/office/drawing/2014/main" val="20002"/>
                    </a:ext>
                  </a:extLst>
                </a:gridCol>
              </a:tblGrid>
              <a:tr h="197795">
                <a:tc rowSpan="2">
                  <a:txBody>
                    <a:bodyPr/>
                    <a:lstStyle/>
                    <a:p>
                      <a:pPr algn="ctr">
                        <a:spcAft>
                          <a:spcPts val="0"/>
                        </a:spcAft>
                      </a:pPr>
                      <a:r>
                        <a:rPr lang="ru-RU" sz="1000" b="1" dirty="0">
                          <a:effectLst/>
                        </a:rPr>
                        <a:t> Объемы финансирования государственной программы </a:t>
                      </a:r>
                    </a:p>
                    <a:p>
                      <a:pPr algn="ctr">
                        <a:spcAft>
                          <a:spcPts val="0"/>
                        </a:spcAft>
                      </a:pPr>
                      <a:r>
                        <a:rPr lang="ru-RU" sz="1000" b="1" dirty="0">
                          <a:effectLst/>
                        </a:rPr>
                        <a:t>(тыс. рублей)</a:t>
                      </a:r>
                      <a:endParaRPr lang="ru-RU" sz="1000" b="1" dirty="0">
                        <a:effectLst/>
                        <a:latin typeface="Times New Roman" panose="02020603050405020304" pitchFamily="18" charset="0"/>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a:solidFill>
                            <a:schemeClr val="tx1"/>
                          </a:solidFill>
                          <a:effectLst/>
                          <a:latin typeface="+mn-lt"/>
                        </a:rPr>
                        <a:t>2023 год </a:t>
                      </a:r>
                    </a:p>
                    <a:p>
                      <a:pPr algn="ctr">
                        <a:spcAft>
                          <a:spcPts val="0"/>
                        </a:spcAft>
                      </a:pPr>
                      <a:r>
                        <a:rPr lang="ru-RU" sz="1000" b="1" dirty="0">
                          <a:solidFill>
                            <a:schemeClr val="tx1"/>
                          </a:solidFill>
                          <a:effectLst/>
                          <a:latin typeface="+mn-lt"/>
                        </a:rPr>
                        <a:t>(план)</a:t>
                      </a:r>
                      <a:endParaRPr lang="ru-RU" sz="1000" b="1" dirty="0">
                        <a:solidFill>
                          <a:schemeClr val="tx1"/>
                        </a:solidFill>
                        <a:effectLst/>
                        <a:latin typeface="+mn-lt"/>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a:solidFill>
                            <a:schemeClr val="tx1"/>
                          </a:solidFill>
                          <a:effectLst/>
                          <a:latin typeface="+mn-lt"/>
                        </a:rPr>
                        <a:t>2023 год </a:t>
                      </a:r>
                    </a:p>
                    <a:p>
                      <a:pPr algn="ctr">
                        <a:spcAft>
                          <a:spcPts val="0"/>
                        </a:spcAft>
                      </a:pPr>
                      <a:r>
                        <a:rPr lang="ru-RU" sz="1000" b="1" dirty="0">
                          <a:solidFill>
                            <a:schemeClr val="tx1"/>
                          </a:solidFill>
                          <a:effectLst/>
                          <a:latin typeface="+mn-lt"/>
                        </a:rPr>
                        <a:t>(факт)</a:t>
                      </a:r>
                      <a:endParaRPr lang="ru-RU" sz="1000" b="1" dirty="0">
                        <a:solidFill>
                          <a:schemeClr val="tx1"/>
                        </a:solidFill>
                        <a:effectLst/>
                        <a:latin typeface="+mn-lt"/>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03649">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930 367,6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913 001,5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599463840"/>
              </p:ext>
            </p:extLst>
          </p:nvPr>
        </p:nvGraphicFramePr>
        <p:xfrm>
          <a:off x="612775" y="2649455"/>
          <a:ext cx="8327406" cy="1610741"/>
        </p:xfrm>
        <a:graphic>
          <a:graphicData uri="http://schemas.openxmlformats.org/drawingml/2006/table">
            <a:tbl>
              <a:tblPr firstRow="1" firstCol="1" bandRow="1">
                <a:tableStyleId>{5940675A-B579-460E-94D1-54222C63F5DA}</a:tableStyleId>
              </a:tblPr>
              <a:tblGrid>
                <a:gridCol w="5839204">
                  <a:extLst>
                    <a:ext uri="{9D8B030D-6E8A-4147-A177-3AD203B41FA5}">
                      <a16:colId xmlns:a16="http://schemas.microsoft.com/office/drawing/2014/main" val="20000"/>
                    </a:ext>
                  </a:extLst>
                </a:gridCol>
                <a:gridCol w="1204187">
                  <a:extLst>
                    <a:ext uri="{9D8B030D-6E8A-4147-A177-3AD203B41FA5}">
                      <a16:colId xmlns:a16="http://schemas.microsoft.com/office/drawing/2014/main" val="20001"/>
                    </a:ext>
                  </a:extLst>
                </a:gridCol>
                <a:gridCol w="1284015">
                  <a:extLst>
                    <a:ext uri="{9D8B030D-6E8A-4147-A177-3AD203B41FA5}">
                      <a16:colId xmlns:a16="http://schemas.microsoft.com/office/drawing/2014/main" val="20002"/>
                    </a:ext>
                  </a:extLst>
                </a:gridCol>
              </a:tblGrid>
              <a:tr h="343008">
                <a:tc>
                  <a:txBody>
                    <a:bodyPr/>
                    <a:lstStyle/>
                    <a:p>
                      <a:pPr algn="ctr" fontAlgn="ctr"/>
                      <a:r>
                        <a:rPr lang="ru-RU" sz="1000" b="1" u="none" strike="noStrike" dirty="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spcAft>
                          <a:spcPts val="0"/>
                        </a:spcAft>
                      </a:pPr>
                      <a:r>
                        <a:rPr lang="ru-RU" sz="1000" b="1" dirty="0">
                          <a:solidFill>
                            <a:schemeClr val="tx1"/>
                          </a:solidFill>
                          <a:effectLst/>
                        </a:rPr>
                        <a:t>2023 год </a:t>
                      </a:r>
                    </a:p>
                    <a:p>
                      <a:pPr algn="ctr">
                        <a:lnSpc>
                          <a:spcPct val="120000"/>
                        </a:lnSpc>
                        <a:spcAft>
                          <a:spcPts val="0"/>
                        </a:spcAft>
                      </a:pP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spcAft>
                          <a:spcPts val="0"/>
                        </a:spcAft>
                      </a:pPr>
                      <a:r>
                        <a:rPr lang="ru-RU" sz="1000" b="1" dirty="0">
                          <a:solidFill>
                            <a:schemeClr val="tx1"/>
                          </a:solidFill>
                          <a:effectLst/>
                        </a:rPr>
                        <a:t>2023 год </a:t>
                      </a:r>
                    </a:p>
                    <a:p>
                      <a:pPr algn="ctr">
                        <a:lnSpc>
                          <a:spcPct val="120000"/>
                        </a:lnSpc>
                        <a:spcAft>
                          <a:spcPts val="0"/>
                        </a:spcAft>
                      </a:pPr>
                      <a:r>
                        <a:rPr lang="ru-RU" sz="1000" b="1"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42516">
                <a:tc>
                  <a:txBody>
                    <a:bodyPr/>
                    <a:lstStyle/>
                    <a:p>
                      <a:pPr algn="just">
                        <a:lnSpc>
                          <a:spcPct val="100000"/>
                        </a:lnSpc>
                      </a:pPr>
                      <a:r>
                        <a:rPr lang="ru-RU" sz="1100" b="0" strike="noStrike" spc="-1" dirty="0">
                          <a:solidFill>
                            <a:schemeClr val="tx1"/>
                          </a:solidFill>
                          <a:latin typeface="Calibri"/>
                        </a:rPr>
                        <a:t>Выполнение задания на организацию, участие, проведение первоочередных туристских мероприятий, процентов</a:t>
                      </a:r>
                      <a:endParaRPr lang="ru-RU" sz="1100" b="0" strike="noStrike" spc="-1" dirty="0">
                        <a:solidFill>
                          <a:schemeClr val="tx1"/>
                        </a:solidFill>
                        <a:latin typeface="Arial"/>
                      </a:endParaRPr>
                    </a:p>
                  </a:txBody>
                  <a:tcPr marL="57600" marR="57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20000"/>
                        </a:lnSpc>
                      </a:pPr>
                      <a:r>
                        <a:rPr lang="ru-RU" sz="1100" b="0" strike="noStrike" spc="-1">
                          <a:solidFill>
                            <a:schemeClr val="tx1"/>
                          </a:solidFill>
                          <a:latin typeface="Calibri"/>
                        </a:rPr>
                        <a:t>100</a:t>
                      </a:r>
                      <a:endParaRPr lang="ru-RU" sz="1100" b="0" strike="noStrike" spc="-1">
                        <a:solidFill>
                          <a:schemeClr val="tx1"/>
                        </a:solidFill>
                        <a:latin typeface="Arial"/>
                      </a:endParaRPr>
                    </a:p>
                  </a:txBody>
                  <a:tcPr marL="57600" marR="57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20000"/>
                        </a:lnSpc>
                      </a:pPr>
                      <a:r>
                        <a:rPr lang="ru-RU" sz="1100" b="0" strike="noStrike" spc="-1" dirty="0">
                          <a:solidFill>
                            <a:schemeClr val="tx1"/>
                          </a:solidFill>
                          <a:latin typeface="Calibri"/>
                        </a:rPr>
                        <a:t>100</a:t>
                      </a:r>
                      <a:endParaRPr lang="ru-RU" sz="1100" b="0" strike="noStrike" spc="-1" dirty="0">
                        <a:solidFill>
                          <a:schemeClr val="tx1"/>
                        </a:solidFill>
                        <a:latin typeface="Arial"/>
                      </a:endParaRPr>
                    </a:p>
                  </a:txBody>
                  <a:tcPr marL="57600" marR="57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2133">
                <a:tc>
                  <a:txBody>
                    <a:bodyPr/>
                    <a:lstStyle/>
                    <a:p>
                      <a:pPr algn="just">
                        <a:lnSpc>
                          <a:spcPct val="100000"/>
                        </a:lnSpc>
                      </a:pPr>
                      <a:r>
                        <a:rPr lang="ru-RU" sz="1100" b="0" strike="noStrike" spc="-1">
                          <a:solidFill>
                            <a:schemeClr val="tx1"/>
                          </a:solidFill>
                          <a:latin typeface="Calibri"/>
                        </a:rPr>
                        <a:t>Объем платных туристских услуг, оказанных населению, млн. рублей</a:t>
                      </a:r>
                      <a:endParaRPr lang="ru-RU" sz="1100" b="0" strike="noStrike" spc="-1">
                        <a:solidFill>
                          <a:schemeClr val="tx1"/>
                        </a:solidFill>
                        <a:latin typeface="Arial"/>
                      </a:endParaRPr>
                    </a:p>
                  </a:txBody>
                  <a:tcPr marL="57600" marR="57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20000"/>
                        </a:lnSpc>
                      </a:pPr>
                      <a:r>
                        <a:rPr lang="ru-RU" sz="1100" b="0" strike="noStrike" spc="-1">
                          <a:solidFill>
                            <a:schemeClr val="tx1"/>
                          </a:solidFill>
                          <a:latin typeface="Calibri"/>
                        </a:rPr>
                        <a:t> 21 305,9</a:t>
                      </a:r>
                      <a:endParaRPr lang="ru-RU" sz="1100" b="0" strike="noStrike" spc="-1">
                        <a:solidFill>
                          <a:schemeClr val="tx1"/>
                        </a:solidFill>
                        <a:latin typeface="Arial"/>
                      </a:endParaRPr>
                    </a:p>
                  </a:txBody>
                  <a:tcPr marL="57600" marR="57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20000"/>
                        </a:lnSpc>
                      </a:pPr>
                      <a:r>
                        <a:rPr lang="ru-RU" sz="1100" b="0" strike="noStrike" spc="-1" dirty="0">
                          <a:solidFill>
                            <a:schemeClr val="tx1"/>
                          </a:solidFill>
                          <a:latin typeface="Calibri"/>
                        </a:rPr>
                        <a:t>29 675,8</a:t>
                      </a:r>
                      <a:endParaRPr lang="ru-RU" sz="1100" b="0" strike="noStrike" spc="-1" dirty="0">
                        <a:solidFill>
                          <a:schemeClr val="tx1"/>
                        </a:solidFill>
                        <a:latin typeface="Arial"/>
                      </a:endParaRPr>
                    </a:p>
                  </a:txBody>
                  <a:tcPr marL="57600" marR="57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1233">
                <a:tc>
                  <a:txBody>
                    <a:bodyPr/>
                    <a:lstStyle/>
                    <a:p>
                      <a:pPr algn="just">
                        <a:lnSpc>
                          <a:spcPct val="100000"/>
                        </a:lnSpc>
                      </a:pPr>
                      <a:r>
                        <a:rPr lang="ru-RU" sz="1100" b="0" strike="noStrike" spc="-1" dirty="0">
                          <a:solidFill>
                            <a:schemeClr val="tx1"/>
                          </a:solidFill>
                          <a:latin typeface="Calibri"/>
                        </a:rPr>
                        <a:t>Увеличение внутренних и въездных туристских потоков в республику, тыс. человек</a:t>
                      </a:r>
                      <a:endParaRPr lang="ru-RU" sz="1100" b="0" strike="noStrike" spc="-1" dirty="0">
                        <a:solidFill>
                          <a:schemeClr val="tx1"/>
                        </a:solidFill>
                        <a:latin typeface="Arial"/>
                      </a:endParaRPr>
                    </a:p>
                  </a:txBody>
                  <a:tcPr marL="57600" marR="57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20000"/>
                        </a:lnSpc>
                      </a:pPr>
                      <a:r>
                        <a:rPr lang="ru-RU" sz="1100" b="0" strike="noStrike" spc="-1">
                          <a:solidFill>
                            <a:schemeClr val="tx1"/>
                          </a:solidFill>
                          <a:latin typeface="Calibri"/>
                        </a:rPr>
                        <a:t> 3 813,6</a:t>
                      </a:r>
                      <a:endParaRPr lang="ru-RU" sz="1100" b="0" strike="noStrike" spc="-1">
                        <a:solidFill>
                          <a:schemeClr val="tx1"/>
                        </a:solidFill>
                        <a:latin typeface="Arial"/>
                      </a:endParaRPr>
                    </a:p>
                  </a:txBody>
                  <a:tcPr marL="57600" marR="57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20000"/>
                        </a:lnSpc>
                      </a:pPr>
                      <a:r>
                        <a:rPr lang="ru-RU" sz="1100" b="0" strike="noStrike" spc="-1" dirty="0">
                          <a:solidFill>
                            <a:schemeClr val="tx1"/>
                          </a:solidFill>
                          <a:latin typeface="Calibri"/>
                        </a:rPr>
                        <a:t> 4 000,0</a:t>
                      </a:r>
                      <a:endParaRPr lang="ru-RU" sz="1100" b="0" strike="noStrike" spc="-1" dirty="0">
                        <a:solidFill>
                          <a:schemeClr val="tx1"/>
                        </a:solidFill>
                        <a:latin typeface="Arial"/>
                      </a:endParaRPr>
                    </a:p>
                  </a:txBody>
                  <a:tcPr marL="57600" marR="57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0521">
                <a:tc>
                  <a:txBody>
                    <a:bodyPr/>
                    <a:lstStyle/>
                    <a:p>
                      <a:pPr algn="just">
                        <a:lnSpc>
                          <a:spcPct val="100000"/>
                        </a:lnSpc>
                      </a:pPr>
                      <a:r>
                        <a:rPr lang="ru-RU" sz="1100" b="0" strike="noStrike" spc="-1">
                          <a:solidFill>
                            <a:schemeClr val="tx1"/>
                          </a:solidFill>
                          <a:latin typeface="Calibri"/>
                        </a:rPr>
                        <a:t>Количество специалистов, подготовленных в сфере туризма и гостеприимства, человек </a:t>
                      </a:r>
                      <a:endParaRPr lang="ru-RU" sz="1100" b="0" strike="noStrike" spc="-1">
                        <a:solidFill>
                          <a:schemeClr val="tx1"/>
                        </a:solidFill>
                        <a:latin typeface="Arial"/>
                      </a:endParaRPr>
                    </a:p>
                  </a:txBody>
                  <a:tcPr marL="57600" marR="57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20000"/>
                        </a:lnSpc>
                      </a:pPr>
                      <a:r>
                        <a:rPr lang="ru-RU" sz="1100" b="0" strike="noStrike" spc="-1">
                          <a:solidFill>
                            <a:schemeClr val="tx1"/>
                          </a:solidFill>
                          <a:latin typeface="Calibri"/>
                        </a:rPr>
                        <a:t> 660</a:t>
                      </a:r>
                      <a:endParaRPr lang="ru-RU" sz="1100" b="0" strike="noStrike" spc="-1">
                        <a:solidFill>
                          <a:schemeClr val="tx1"/>
                        </a:solidFill>
                        <a:latin typeface="Arial"/>
                      </a:endParaRPr>
                    </a:p>
                  </a:txBody>
                  <a:tcPr marL="57600" marR="57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20000"/>
                        </a:lnSpc>
                      </a:pPr>
                      <a:r>
                        <a:rPr lang="ru-RU" sz="1100" b="0" strike="noStrike" spc="-1" dirty="0">
                          <a:solidFill>
                            <a:schemeClr val="tx1"/>
                          </a:solidFill>
                          <a:latin typeface="Calibri"/>
                        </a:rPr>
                        <a:t> 660</a:t>
                      </a:r>
                      <a:endParaRPr lang="ru-RU" sz="1100" b="0" strike="noStrike" spc="-1" dirty="0">
                        <a:solidFill>
                          <a:schemeClr val="tx1"/>
                        </a:solidFill>
                        <a:latin typeface="Arial"/>
                      </a:endParaRPr>
                    </a:p>
                  </a:txBody>
                  <a:tcPr marL="57600" marR="576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Rectangle 1"/>
          <p:cNvSpPr>
            <a:spLocks noChangeArrowheads="1"/>
          </p:cNvSpPr>
          <p:nvPr/>
        </p:nvSpPr>
        <p:spPr bwMode="auto">
          <a:xfrm>
            <a:off x="612775" y="978731"/>
            <a:ext cx="83274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339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1" i="0" strike="noStrike" cap="none" normalizeH="0" baseline="0" dirty="0">
                <a:ln>
                  <a:noFill/>
                </a:ln>
                <a:solidFill>
                  <a:schemeClr val="tx1"/>
                </a:solidFill>
                <a:effectLst/>
                <a:latin typeface="Arial" panose="020B0604020202020204" pitchFamily="34" charset="0"/>
                <a:ea typeface="Times New Roman" panose="02020603050405020304" pitchFamily="18" charset="0"/>
              </a:rPr>
              <a:t>Цель: </a:t>
            </a:r>
            <a:r>
              <a:rPr kumimoji="0" lang="ru-RU" altLang="ru-RU" sz="1200" b="0" i="0" u="none" strike="noStrike" cap="none" normalizeH="0" baseline="0" dirty="0">
                <a:ln>
                  <a:noFill/>
                </a:ln>
                <a:effectLst/>
                <a:latin typeface="Arial" panose="020B0604020202020204" pitchFamily="34" charset="0"/>
                <a:ea typeface="Times New Roman" panose="02020603050405020304" pitchFamily="18" charset="0"/>
              </a:rPr>
              <a:t>повышение конкурентоспособности туристского комплекса Республики Татарстан на российском и международном туристских рынках на базе эффективного использования развивающейся инфраструктуры туризма, а также культурно-исторического, природного потенциала, потенциала событийного туризма республики и развития индустрии гостеприимства</a:t>
            </a:r>
            <a:endParaRPr kumimoji="0" lang="ru-RU" altLang="ru-RU" sz="1200" b="0" i="0" u="none" strike="noStrike" cap="none" normalizeH="0" baseline="0" dirty="0">
              <a:ln>
                <a:noFill/>
              </a:ln>
              <a:effectLst/>
              <a:latin typeface="Arial" panose="020B0604020202020204" pitchFamily="34" charset="0"/>
            </a:endParaRPr>
          </a:p>
        </p:txBody>
      </p:sp>
      <p:sp>
        <p:nvSpPr>
          <p:cNvPr id="7" name="Скругленный прямоугольник 6"/>
          <p:cNvSpPr/>
          <p:nvPr/>
        </p:nvSpPr>
        <p:spPr>
          <a:xfrm>
            <a:off x="612775" y="126267"/>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600" b="1" dirty="0">
                <a:solidFill>
                  <a:schemeClr val="tx1"/>
                </a:solidFill>
                <a:latin typeface="Arial" panose="020B0604020202020204" pitchFamily="34" charset="0"/>
                <a:ea typeface="Times New Roman" panose="02020603050405020304" pitchFamily="18" charset="0"/>
              </a:rPr>
              <a:t>23. Государственная программа </a:t>
            </a:r>
            <a:br>
              <a:rPr lang="ru-RU" altLang="ru-RU" sz="1600" b="1" dirty="0">
                <a:solidFill>
                  <a:schemeClr val="tx1"/>
                </a:solidFill>
                <a:latin typeface="Arial" panose="020B0604020202020204" pitchFamily="34" charset="0"/>
                <a:ea typeface="Times New Roman" panose="02020603050405020304" pitchFamily="18" charset="0"/>
              </a:rPr>
            </a:br>
            <a:r>
              <a:rPr lang="ru-RU" altLang="ru-RU" sz="1600" b="1" dirty="0">
                <a:solidFill>
                  <a:schemeClr val="tx1"/>
                </a:solidFill>
                <a:latin typeface="Arial" panose="020B0604020202020204" pitchFamily="34" charset="0"/>
                <a:ea typeface="Times New Roman" panose="02020603050405020304" pitchFamily="18" charset="0"/>
              </a:rPr>
              <a:t>«Развитие сферы туризма и гостеприимства в Республике Татарстан» </a:t>
            </a:r>
            <a:endParaRPr lang="ru-RU" altLang="ru-RU" sz="1600" dirty="0"/>
          </a:p>
        </p:txBody>
      </p:sp>
      <p:sp>
        <p:nvSpPr>
          <p:cNvPr id="8" name="Прямоугольник 7"/>
          <p:cNvSpPr/>
          <p:nvPr/>
        </p:nvSpPr>
        <p:spPr>
          <a:xfrm>
            <a:off x="523194" y="5755232"/>
            <a:ext cx="8734425" cy="246221"/>
          </a:xfrm>
          <a:prstGeom prst="rect">
            <a:avLst/>
          </a:prstGeom>
        </p:spPr>
        <p:txBody>
          <a:bodyPr wrap="square">
            <a:spAutoFit/>
          </a:bodyPr>
          <a:lstStyle/>
          <a:p>
            <a:r>
              <a:rPr lang="ru-RU" sz="1000" b="1" i="1" dirty="0">
                <a:solidFill>
                  <a:schemeClr val="accent1"/>
                </a:solidFill>
              </a:rPr>
              <a:t>Ответственный исполнитель ГП:</a:t>
            </a:r>
            <a:r>
              <a:rPr lang="en-US" sz="1000" b="1" i="1" dirty="0">
                <a:solidFill>
                  <a:schemeClr val="accent1"/>
                </a:solidFill>
              </a:rPr>
              <a:t> </a:t>
            </a:r>
            <a:r>
              <a:rPr lang="ru-RU" sz="1000" b="1" i="1" dirty="0">
                <a:solidFill>
                  <a:schemeClr val="accent1"/>
                </a:solidFill>
              </a:rPr>
              <a:t>Государственный комитет Республики Татарстан по туризму</a:t>
            </a:r>
          </a:p>
        </p:txBody>
      </p:sp>
      <p:sp>
        <p:nvSpPr>
          <p:cNvPr id="9" name="Объект 2"/>
          <p:cNvSpPr txBox="1">
            <a:spLocks/>
          </p:cNvSpPr>
          <p:nvPr/>
        </p:nvSpPr>
        <p:spPr>
          <a:xfrm>
            <a:off x="529998" y="6016842"/>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http://tourism.tatarstan.ru</a:t>
            </a:r>
            <a:endParaRPr lang="ru-RU" sz="1000" b="1" i="1" dirty="0">
              <a:solidFill>
                <a:schemeClr val="accent6"/>
              </a:solidFill>
            </a:endParaRPr>
          </a:p>
        </p:txBody>
      </p:sp>
    </p:spTree>
    <p:extLst>
      <p:ext uri="{BB962C8B-B14F-4D97-AF65-F5344CB8AC3E}">
        <p14:creationId xmlns:p14="http://schemas.microsoft.com/office/powerpoint/2010/main" val="16602342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676732471"/>
              </p:ext>
            </p:extLst>
          </p:nvPr>
        </p:nvGraphicFramePr>
        <p:xfrm>
          <a:off x="568007" y="1667691"/>
          <a:ext cx="8447406" cy="487290"/>
        </p:xfrm>
        <a:graphic>
          <a:graphicData uri="http://schemas.openxmlformats.org/drawingml/2006/table">
            <a:tbl>
              <a:tblPr firstRow="1" firstCol="1" bandRow="1">
                <a:tableStyleId>{5940675A-B579-460E-94D1-54222C63F5DA}</a:tableStyleId>
              </a:tblPr>
              <a:tblGrid>
                <a:gridCol w="6456700">
                  <a:extLst>
                    <a:ext uri="{9D8B030D-6E8A-4147-A177-3AD203B41FA5}">
                      <a16:colId xmlns:a16="http://schemas.microsoft.com/office/drawing/2014/main" val="20000"/>
                    </a:ext>
                  </a:extLst>
                </a:gridCol>
                <a:gridCol w="995353">
                  <a:extLst>
                    <a:ext uri="{9D8B030D-6E8A-4147-A177-3AD203B41FA5}">
                      <a16:colId xmlns:a16="http://schemas.microsoft.com/office/drawing/2014/main" val="20001"/>
                    </a:ext>
                  </a:extLst>
                </a:gridCol>
                <a:gridCol w="995353">
                  <a:extLst>
                    <a:ext uri="{9D8B030D-6E8A-4147-A177-3AD203B41FA5}">
                      <a16:colId xmlns:a16="http://schemas.microsoft.com/office/drawing/2014/main" val="20002"/>
                    </a:ext>
                  </a:extLst>
                </a:gridCol>
              </a:tblGrid>
              <a:tr h="184161">
                <a:tc rowSpan="2">
                  <a:txBody>
                    <a:bodyPr/>
                    <a:lstStyle/>
                    <a:p>
                      <a:pPr algn="ctr">
                        <a:spcAft>
                          <a:spcPts val="0"/>
                        </a:spcAft>
                      </a:pPr>
                      <a:r>
                        <a:rPr lang="ru-RU" sz="1000" b="1" dirty="0">
                          <a:effectLst/>
                        </a:rPr>
                        <a:t>Объем финансирования государственной программы (тыс. рублей)</a:t>
                      </a:r>
                      <a:endParaRPr lang="ru-RU" sz="1000" b="1" dirty="0">
                        <a:effectLst/>
                        <a:latin typeface="Times New Roman" panose="02020603050405020304" pitchFamily="18" charset="0"/>
                        <a:ea typeface="Times New Roman" panose="02020603050405020304" pitchFamily="18" charset="0"/>
                      </a:endParaRPr>
                    </a:p>
                  </a:txBody>
                  <a:tcPr marL="58657" marR="586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a:solidFill>
                            <a:schemeClr val="tx1"/>
                          </a:solidFill>
                          <a:effectLst/>
                        </a:rPr>
                        <a:t>2023 год (план)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8657" marR="586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a:solidFill>
                            <a:schemeClr val="tx1"/>
                          </a:solidFill>
                          <a:effectLst/>
                        </a:rPr>
                        <a:t>2023 год (факт)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8657" marR="586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82490">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7 920,1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7 059,6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297462708"/>
              </p:ext>
            </p:extLst>
          </p:nvPr>
        </p:nvGraphicFramePr>
        <p:xfrm>
          <a:off x="566059" y="2230377"/>
          <a:ext cx="8447406" cy="1632713"/>
        </p:xfrm>
        <a:graphic>
          <a:graphicData uri="http://schemas.openxmlformats.org/drawingml/2006/table">
            <a:tbl>
              <a:tblPr firstRow="1" firstCol="1" bandRow="1">
                <a:tableStyleId>{5940675A-B579-460E-94D1-54222C63F5DA}</a:tableStyleId>
              </a:tblPr>
              <a:tblGrid>
                <a:gridCol w="6451918">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985838">
                  <a:extLst>
                    <a:ext uri="{9D8B030D-6E8A-4147-A177-3AD203B41FA5}">
                      <a16:colId xmlns:a16="http://schemas.microsoft.com/office/drawing/2014/main" val="20002"/>
                    </a:ext>
                  </a:extLst>
                </a:gridCol>
              </a:tblGrid>
              <a:tr h="348107">
                <a:tc>
                  <a:txBody>
                    <a:bodyPr/>
                    <a:lstStyle/>
                    <a:p>
                      <a:pPr algn="ctr" fontAlgn="ctr"/>
                      <a:r>
                        <a:rPr lang="ru-RU" sz="1000" b="1" u="none" strike="noStrike" dirty="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55946" marR="559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a:solidFill>
                            <a:schemeClr val="tx1"/>
                          </a:solidFill>
                          <a:effectLst/>
                        </a:rPr>
                        <a:t>2023 год (план)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5946" marR="559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a:solidFill>
                            <a:schemeClr val="tx1"/>
                          </a:solidFill>
                          <a:effectLst/>
                        </a:rPr>
                        <a:t>2023 год (факт)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5946" marR="559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08513">
                <a:tc>
                  <a:txBody>
                    <a:bodyPr/>
                    <a:lstStyle/>
                    <a:p>
                      <a:pPr algn="l"/>
                      <a:r>
                        <a:rPr lang="ru-RU" sz="1000" kern="1200" dirty="0">
                          <a:solidFill>
                            <a:schemeClr val="tx1"/>
                          </a:solidFill>
                          <a:latin typeface="+mn-lt"/>
                          <a:ea typeface="+mn-ea"/>
                          <a:cs typeface="+mn-cs"/>
                        </a:rPr>
                        <a:t>Доля государственных гражданских (муниципальных) служащих, прошедших повышение квалификации, процентов</a:t>
                      </a:r>
                      <a:endParaRPr lang="ru-RU" sz="1400" dirty="0">
                        <a:solidFill>
                          <a:srgbClr val="666666"/>
                        </a:solidFill>
                        <a:effectLst/>
                      </a:endParaRPr>
                    </a:p>
                  </a:txBody>
                  <a:tcPr marL="47625" marR="47625" marT="66675" marB="6667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a:cs typeface="Times New Roman"/>
                        </a:rPr>
                        <a:t>33</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15000"/>
                        </a:lnSpc>
                        <a:spcAft>
                          <a:spcPts val="0"/>
                        </a:spcAft>
                      </a:pPr>
                      <a:r>
                        <a:rPr lang="ru-RU" sz="1000" kern="1200" dirty="0">
                          <a:solidFill>
                            <a:schemeClr val="tx1"/>
                          </a:solidFill>
                          <a:effectLst/>
                          <a:latin typeface="Arial" panose="020B0604020202020204" pitchFamily="34" charset="0"/>
                          <a:cs typeface="Arial" panose="020B0604020202020204" pitchFamily="34" charset="0"/>
                        </a:rPr>
                        <a:t>33</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2959">
                <a:tc>
                  <a:txBody>
                    <a:bodyPr/>
                    <a:lstStyle/>
                    <a:p>
                      <a:pPr marL="0" algn="just" defTabSz="685800" rtl="0" eaLnBrk="1" latinLnBrk="0" hangingPunct="1">
                        <a:lnSpc>
                          <a:spcPct val="115000"/>
                        </a:lnSpc>
                        <a:spcAft>
                          <a:spcPts val="0"/>
                        </a:spcAft>
                      </a:pPr>
                      <a:r>
                        <a:rPr lang="ru-RU" sz="1000" dirty="0"/>
                        <a:t>Доля органов государственной власти Республики Татарстан и органов местного самоуправления, в которых приняты организационные и правовые меры противодействия коррупции, в том числе внутренний контроль и антикоррупционный механизм в кадровой политике, процентов</a:t>
                      </a:r>
                      <a:endParaRPr lang="ru-RU" sz="1000" kern="1200" dirty="0">
                        <a:solidFill>
                          <a:schemeClr val="tx1"/>
                        </a:solidFill>
                        <a:effectLst/>
                        <a:latin typeface="Arial" panose="020B0604020202020204" pitchFamily="34" charset="0"/>
                        <a:cs typeface="Arial" panose="020B0604020202020204" pitchFamily="34" charset="0"/>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a:cs typeface="Times New Roman"/>
                        </a:rPr>
                        <a:t>100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15000"/>
                        </a:lnSpc>
                        <a:spcAft>
                          <a:spcPts val="0"/>
                        </a:spcAft>
                      </a:pPr>
                      <a:r>
                        <a:rPr lang="ru-RU" sz="1000" kern="1200" dirty="0">
                          <a:solidFill>
                            <a:schemeClr val="tx1"/>
                          </a:solidFill>
                          <a:effectLst/>
                          <a:latin typeface="Arial" panose="020B0604020202020204" pitchFamily="34" charset="0"/>
                          <a:cs typeface="Arial" panose="020B0604020202020204" pitchFamily="34" charset="0"/>
                        </a:rPr>
                        <a:t>100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7881">
                <a:tc>
                  <a:txBody>
                    <a:bodyPr/>
                    <a:lstStyle/>
                    <a:p>
                      <a:pPr marL="0" algn="l" defTabSz="685800" rtl="0" eaLnBrk="1" latinLnBrk="0" hangingPunct="1">
                        <a:lnSpc>
                          <a:spcPct val="115000"/>
                        </a:lnSpc>
                        <a:spcAft>
                          <a:spcPts val="0"/>
                        </a:spcAft>
                      </a:pPr>
                      <a:r>
                        <a:rPr lang="ru-RU" sz="1000" kern="1200" dirty="0">
                          <a:solidFill>
                            <a:schemeClr val="tx1"/>
                          </a:solidFill>
                          <a:effectLst/>
                          <a:latin typeface="+mn-lt"/>
                          <a:cs typeface="Times New Roman"/>
                        </a:rPr>
                        <a:t>Доля законодательных и иных нормативных правовых актов, а также проектов нормативных правовых актов, подвергнутых антикоррупционной экспертизе, процентов</a:t>
                      </a:r>
                      <a:endParaRPr lang="ru-RU" sz="1000" kern="1200" dirty="0">
                        <a:solidFill>
                          <a:schemeClr val="tx1"/>
                        </a:solidFill>
                        <a:effectLst/>
                        <a:latin typeface="Arial" panose="020B060402020202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a:cs typeface="Times New Roman"/>
                        </a:rPr>
                        <a:t>100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15000"/>
                        </a:lnSpc>
                        <a:spcAft>
                          <a:spcPts val="0"/>
                        </a:spcAft>
                      </a:pPr>
                      <a:r>
                        <a:rPr lang="ru-RU" sz="1000" kern="1200" dirty="0">
                          <a:solidFill>
                            <a:schemeClr val="tx1"/>
                          </a:solidFill>
                          <a:effectLst/>
                          <a:latin typeface="Arial" panose="020B0604020202020204" pitchFamily="34" charset="0"/>
                          <a:cs typeface="Arial" panose="020B0604020202020204" pitchFamily="34" charset="0"/>
                        </a:rPr>
                        <a:t>100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Rectangle 1"/>
          <p:cNvSpPr>
            <a:spLocks noChangeArrowheads="1"/>
          </p:cNvSpPr>
          <p:nvPr/>
        </p:nvSpPr>
        <p:spPr bwMode="auto">
          <a:xfrm>
            <a:off x="568007" y="1147541"/>
            <a:ext cx="84474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1" i="0" strike="noStrike" cap="none" normalizeH="0" baseline="0" dirty="0">
                <a:ln>
                  <a:noFill/>
                </a:ln>
                <a:effectLst/>
                <a:latin typeface="Arial" panose="020B0604020202020204" pitchFamily="34" charset="0"/>
                <a:ea typeface="Calibri" panose="020F0502020204030204" pitchFamily="34" charset="0"/>
              </a:rPr>
              <a:t>Цель: </a:t>
            </a:r>
            <a:r>
              <a:rPr kumimoji="0" lang="ru-RU" altLang="ru-RU" sz="1200" b="0" i="0" u="none" strike="noStrike" cap="none" normalizeH="0" baseline="0" dirty="0">
                <a:ln>
                  <a:noFill/>
                </a:ln>
                <a:effectLst/>
                <a:latin typeface="Arial" panose="020B0604020202020204" pitchFamily="34" charset="0"/>
                <a:ea typeface="Calibri" panose="020F0502020204030204" pitchFamily="34" charset="0"/>
              </a:rPr>
              <a:t>выявление и устранение причин коррупции (профилактика коррупции), создание условий, препятствующих коррупции, формирование в обществе нетерпимого отношения к коррупции</a:t>
            </a:r>
            <a:endParaRPr kumimoji="0" lang="ru-RU" altLang="ru-RU" sz="1200" b="0" i="0" u="none" strike="noStrike" cap="none" normalizeH="0" baseline="0" dirty="0">
              <a:ln>
                <a:noFill/>
              </a:ln>
              <a:effectLst/>
              <a:latin typeface="Arial" panose="020B0604020202020204" pitchFamily="34" charset="0"/>
            </a:endParaRPr>
          </a:p>
        </p:txBody>
      </p:sp>
      <p:sp>
        <p:nvSpPr>
          <p:cNvPr id="7" name="Скругленный прямоугольник 6"/>
          <p:cNvSpPr/>
          <p:nvPr/>
        </p:nvSpPr>
        <p:spPr>
          <a:xfrm>
            <a:off x="612775" y="126267"/>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600" b="1" dirty="0">
                <a:solidFill>
                  <a:schemeClr val="tx1"/>
                </a:solidFill>
                <a:latin typeface="Arial" panose="020B0604020202020204" pitchFamily="34" charset="0"/>
                <a:ea typeface="Times New Roman" panose="02020603050405020304" pitchFamily="18" charset="0"/>
              </a:rPr>
              <a:t>24. </a:t>
            </a:r>
            <a:r>
              <a:rPr lang="ru-RU" altLang="ru-RU" sz="1600" b="1" dirty="0">
                <a:solidFill>
                  <a:schemeClr val="tx1"/>
                </a:solidFill>
                <a:latin typeface="Arial" panose="020B0604020202020204" pitchFamily="34" charset="0"/>
                <a:ea typeface="Calibri" panose="020F0502020204030204" pitchFamily="34" charset="0"/>
              </a:rPr>
              <a:t>Государственная  программа</a:t>
            </a:r>
            <a:endParaRPr lang="ru-RU" altLang="ru-RU" sz="700" dirty="0">
              <a:solidFill>
                <a:schemeClr val="tx1"/>
              </a:solidFill>
              <a:latin typeface="Arial" panose="020B0604020202020204" pitchFamily="34" charset="0"/>
            </a:endParaRPr>
          </a:p>
          <a:p>
            <a:pPr lvl="0" algn="ctr" eaLnBrk="0" fontAlgn="base" hangingPunct="0">
              <a:spcBef>
                <a:spcPct val="0"/>
              </a:spcBef>
              <a:spcAft>
                <a:spcPct val="0"/>
              </a:spcAft>
            </a:pPr>
            <a:r>
              <a:rPr lang="ru-RU" altLang="ru-RU" sz="1600" b="1" dirty="0">
                <a:solidFill>
                  <a:schemeClr val="tx1"/>
                </a:solidFill>
                <a:latin typeface="Arial" panose="020B0604020202020204" pitchFamily="34" charset="0"/>
                <a:ea typeface="Calibri" panose="020F0502020204030204" pitchFamily="34" charset="0"/>
              </a:rPr>
              <a:t>«Реализация антикоррупционной политики Республики Татарстан»</a:t>
            </a:r>
            <a:endParaRPr lang="ru-RU" altLang="ru-RU" sz="700" dirty="0">
              <a:solidFill>
                <a:schemeClr val="tx1"/>
              </a:solidFill>
              <a:latin typeface="Arial" panose="020B0604020202020204" pitchFamily="34" charset="0"/>
            </a:endParaRPr>
          </a:p>
        </p:txBody>
      </p:sp>
      <p:sp>
        <p:nvSpPr>
          <p:cNvPr id="8" name="Прямоугольник 7"/>
          <p:cNvSpPr/>
          <p:nvPr/>
        </p:nvSpPr>
        <p:spPr>
          <a:xfrm>
            <a:off x="544755" y="5770621"/>
            <a:ext cx="8734425" cy="246221"/>
          </a:xfrm>
          <a:prstGeom prst="rect">
            <a:avLst/>
          </a:prstGeom>
        </p:spPr>
        <p:txBody>
          <a:bodyPr wrap="square">
            <a:spAutoFit/>
          </a:bodyPr>
          <a:lstStyle/>
          <a:p>
            <a:r>
              <a:rPr lang="ru-RU" sz="1000" b="1" i="1" dirty="0">
                <a:solidFill>
                  <a:schemeClr val="accent1"/>
                </a:solidFill>
              </a:rPr>
              <a:t>Ответственный исполнитель ГП:</a:t>
            </a:r>
            <a:r>
              <a:rPr lang="en-US" sz="1000" b="1" i="1" dirty="0">
                <a:solidFill>
                  <a:schemeClr val="accent1"/>
                </a:solidFill>
              </a:rPr>
              <a:t> </a:t>
            </a:r>
            <a:r>
              <a:rPr lang="ru-RU" sz="1000" b="1" i="1" dirty="0">
                <a:solidFill>
                  <a:schemeClr val="accent1"/>
                </a:solidFill>
              </a:rPr>
              <a:t>Министерство юстиции Республики Татарстан</a:t>
            </a:r>
          </a:p>
        </p:txBody>
      </p:sp>
      <p:sp>
        <p:nvSpPr>
          <p:cNvPr id="9" name="Объект 2"/>
          <p:cNvSpPr txBox="1">
            <a:spLocks/>
          </p:cNvSpPr>
          <p:nvPr/>
        </p:nvSpPr>
        <p:spPr>
          <a:xfrm>
            <a:off x="529998" y="6016842"/>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http://</a:t>
            </a:r>
            <a:r>
              <a:rPr lang="en-US" sz="1000" b="1" i="1" dirty="0">
                <a:solidFill>
                  <a:schemeClr val="accent6"/>
                </a:solidFill>
              </a:rPr>
              <a:t>minjust.tatarstan.ru</a:t>
            </a:r>
            <a:endParaRPr lang="ru-RU" sz="1000" b="1" i="1" dirty="0">
              <a:solidFill>
                <a:schemeClr val="accent6"/>
              </a:solidFill>
            </a:endParaRPr>
          </a:p>
        </p:txBody>
      </p:sp>
    </p:spTree>
    <p:extLst>
      <p:ext uri="{BB962C8B-B14F-4D97-AF65-F5344CB8AC3E}">
        <p14:creationId xmlns:p14="http://schemas.microsoft.com/office/powerpoint/2010/main" val="6889757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1068209358"/>
              </p:ext>
            </p:extLst>
          </p:nvPr>
        </p:nvGraphicFramePr>
        <p:xfrm>
          <a:off x="537210" y="2054384"/>
          <a:ext cx="8477250" cy="2400300"/>
        </p:xfrm>
        <a:graphic>
          <a:graphicData uri="http://schemas.openxmlformats.org/drawingml/2006/table">
            <a:tbl>
              <a:tblPr firstRow="1" firstCol="1" bandRow="1">
                <a:tableStyleId>{5C22544A-7EE6-4342-B048-85BDC9FD1C3A}</a:tableStyleId>
              </a:tblPr>
              <a:tblGrid>
                <a:gridCol w="5905499">
                  <a:extLst>
                    <a:ext uri="{9D8B030D-6E8A-4147-A177-3AD203B41FA5}">
                      <a16:colId xmlns:a16="http://schemas.microsoft.com/office/drawing/2014/main" val="20000"/>
                    </a:ext>
                  </a:extLst>
                </a:gridCol>
                <a:gridCol w="1209675">
                  <a:extLst>
                    <a:ext uri="{9D8B030D-6E8A-4147-A177-3AD203B41FA5}">
                      <a16:colId xmlns:a16="http://schemas.microsoft.com/office/drawing/2014/main" val="20001"/>
                    </a:ext>
                  </a:extLst>
                </a:gridCol>
                <a:gridCol w="1362076">
                  <a:extLst>
                    <a:ext uri="{9D8B030D-6E8A-4147-A177-3AD203B41FA5}">
                      <a16:colId xmlns:a16="http://schemas.microsoft.com/office/drawing/2014/main" val="20002"/>
                    </a:ext>
                  </a:extLst>
                </a:gridCol>
              </a:tblGrid>
              <a:tr h="181670">
                <a:tc>
                  <a:txBody>
                    <a:bodyPr/>
                    <a:lstStyle/>
                    <a:p>
                      <a:pPr algn="ctr" fontAlgn="ctr"/>
                      <a:r>
                        <a:rPr lang="ru-RU" sz="1000" b="1" u="none" strike="noStrike" dirty="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i="0" u="none" strike="noStrike" dirty="0">
                          <a:solidFill>
                            <a:schemeClr val="tx1"/>
                          </a:solidFill>
                          <a:effectLst/>
                          <a:latin typeface="+mn-lt"/>
                        </a:rPr>
                        <a:t>2023 год </a:t>
                      </a:r>
                    </a:p>
                    <a:p>
                      <a:pPr algn="ctr" fontAlgn="ctr"/>
                      <a:r>
                        <a:rPr lang="ru-RU" sz="1000" b="1" i="0" u="none" strike="noStrike" dirty="0">
                          <a:solidFill>
                            <a:schemeClr val="tx1"/>
                          </a:solidFill>
                          <a:effectLst/>
                          <a:latin typeface="+mn-lt"/>
                        </a:rPr>
                        <a:t>(план)</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i="0" u="none" strike="noStrike" dirty="0">
                          <a:solidFill>
                            <a:schemeClr val="tx1"/>
                          </a:solidFill>
                          <a:effectLst/>
                          <a:latin typeface="+mn-lt"/>
                        </a:rPr>
                        <a:t>2023 год </a:t>
                      </a:r>
                    </a:p>
                    <a:p>
                      <a:pPr algn="ctr" fontAlgn="ctr"/>
                      <a:r>
                        <a:rPr lang="ru-RU" sz="1000" b="1" i="0" u="none" strike="noStrike" dirty="0">
                          <a:solidFill>
                            <a:schemeClr val="tx1"/>
                          </a:solidFill>
                          <a:effectLst/>
                          <a:latin typeface="+mn-lt"/>
                        </a:rPr>
                        <a:t>(факт)</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65517">
                <a:tc>
                  <a:txBody>
                    <a:bodyPr/>
                    <a:lstStyle/>
                    <a:p>
                      <a:pPr algn="just" fontAlgn="ctr"/>
                      <a:r>
                        <a:rPr lang="ru-RU" sz="1000" b="0" i="0" u="none" strike="noStrike" dirty="0">
                          <a:solidFill>
                            <a:schemeClr val="tx1"/>
                          </a:solidFill>
                          <a:effectLst/>
                          <a:latin typeface="Arial" panose="020B0604020202020204" pitchFamily="34" charset="0"/>
                          <a:cs typeface="Arial" panose="020B0604020202020204" pitchFamily="34" charset="0"/>
                        </a:rPr>
                        <a:t>Количество молодых людей в возрасте от 12 до 35 лет, ежегодно выявляемых через Республиканский реестр конкурсных мероприятий и включаемых в Республиканскую базу данных одаренных и талантливых детей и молодежи, человек</a:t>
                      </a: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1 200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1 200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5517">
                <a:tc>
                  <a:txBody>
                    <a:bodyPr/>
                    <a:lstStyle/>
                    <a:p>
                      <a:pPr algn="just" fontAlgn="ctr"/>
                      <a:r>
                        <a:rPr lang="ru-RU" sz="1000" b="0" i="0" u="none" strike="noStrike" dirty="0">
                          <a:solidFill>
                            <a:schemeClr val="tx1"/>
                          </a:solidFill>
                          <a:effectLst/>
                          <a:latin typeface="Arial" panose="020B0604020202020204" pitchFamily="34" charset="0"/>
                          <a:cs typeface="Arial" panose="020B0604020202020204" pitchFamily="34" charset="0"/>
                        </a:rPr>
                        <a:t>Доля молодых людей в возрасте от 7 до 35 лет, проявивших выдающиеся способности и включенных в государственный информационный ресурс о лицах, проявивших выдающиеся способности, по отношению к общей численности населения в возрасте от 7 до 35 лет, процентов</a:t>
                      </a: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1,2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1,47</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5347">
                <a:tc>
                  <a:txBody>
                    <a:bodyPr/>
                    <a:lstStyle/>
                    <a:p>
                      <a:pPr algn="just" fontAlgn="ctr"/>
                      <a:r>
                        <a:rPr lang="ru-RU" sz="1000" b="0" i="0" u="none" strike="noStrike" dirty="0">
                          <a:solidFill>
                            <a:schemeClr val="tx1"/>
                          </a:solidFill>
                          <a:effectLst/>
                          <a:latin typeface="Arial" panose="020B0604020202020204" pitchFamily="34" charset="0"/>
                          <a:cs typeface="Arial" panose="020B0604020202020204" pitchFamily="34" charset="0"/>
                        </a:rPr>
                        <a:t>Увеличение количества детей и молодежи в Республике Татарстан в возрасте от 7 до 35 лет и включенных в государственный ресурс о лицах, проявивших выдающиеся способности, получивших государственную поддержку в различных формах, человек</a:t>
                      </a: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300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300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5347">
                <a:tc>
                  <a:txBody>
                    <a:bodyPr/>
                    <a:lstStyle/>
                    <a:p>
                      <a:pPr marL="0" marR="0" lvl="0" indent="0" algn="just" defTabSz="685800" rtl="0" eaLnBrk="1" fontAlgn="ctr" latinLnBrk="0" hangingPunct="1">
                        <a:lnSpc>
                          <a:spcPct val="115000"/>
                        </a:lnSpc>
                        <a:spcBef>
                          <a:spcPts val="0"/>
                        </a:spcBef>
                        <a:spcAft>
                          <a:spcPts val="0"/>
                        </a:spcAft>
                        <a:buClrTx/>
                        <a:buSzTx/>
                        <a:buFontTx/>
                        <a:buNone/>
                        <a:tabLst/>
                        <a:defRPr/>
                      </a:pPr>
                      <a:r>
                        <a:rPr lang="ru-RU" sz="1000" b="0" i="0" u="none" strike="noStrike" dirty="0">
                          <a:solidFill>
                            <a:schemeClr val="tx1"/>
                          </a:solidFill>
                          <a:effectLst/>
                          <a:latin typeface="Arial" panose="020B0604020202020204" pitchFamily="34" charset="0"/>
                          <a:cs typeface="Arial" panose="020B0604020202020204" pitchFamily="34" charset="0"/>
                        </a:rPr>
                        <a:t>Количество партнеров из числа образовательных организаций, компаний, молодежных организаций, вовлеченных в работу с одаренными и талантливыми детьми и молодежью, процентов</a:t>
                      </a: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100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100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5" name="Rectangle 4"/>
          <p:cNvSpPr>
            <a:spLocks noChangeArrowheads="1"/>
          </p:cNvSpPr>
          <p:nvPr/>
        </p:nvSpPr>
        <p:spPr bwMode="auto">
          <a:xfrm>
            <a:off x="501015" y="823544"/>
            <a:ext cx="847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ru-RU" altLang="ru-RU"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Цель</a:t>
            </a:r>
            <a:r>
              <a:rPr lang="ru-RU" altLang="ru-RU" sz="1200" b="1" dirty="0">
                <a:latin typeface="Arial" panose="020B0604020202020204" pitchFamily="34" charset="0"/>
                <a:ea typeface="Times New Roman" panose="02020603050405020304" pitchFamily="18" charset="0"/>
              </a:rPr>
              <a:t>: </a:t>
            </a:r>
            <a:r>
              <a:rPr lang="ru-RU" altLang="ru-RU" sz="1200" dirty="0">
                <a:latin typeface="Arial" panose="020B0604020202020204" pitchFamily="34" charset="0"/>
                <a:ea typeface="Times New Roman" panose="02020603050405020304" pitchFamily="18" charset="0"/>
              </a:rPr>
              <a:t>обеспечение развертывания преемственной системы развития интеллектуально-творческого потенциала детей, молодежи, их профессиональных компетенций и стратегическое управление талантами в интересах инновационного развития Республики Татарстан</a:t>
            </a:r>
            <a:endParaRPr kumimoji="0" lang="ru-RU" altLang="ru-RU" sz="1200" i="0" u="none" strike="noStrike" cap="none" normalizeH="0" baseline="0" dirty="0">
              <a:ln>
                <a:noFill/>
              </a:ln>
              <a:effectLst/>
              <a:latin typeface="Arial" panose="020B0604020202020204" pitchFamily="34" charset="0"/>
            </a:endParaRPr>
          </a:p>
        </p:txBody>
      </p:sp>
      <p:sp>
        <p:nvSpPr>
          <p:cNvPr id="2" name="Скругленный прямоугольник 1"/>
          <p:cNvSpPr/>
          <p:nvPr/>
        </p:nvSpPr>
        <p:spPr>
          <a:xfrm>
            <a:off x="542925"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a:t>25. Государственная программа «Стратегическое управление талантами в Республике Татарстан»</a:t>
            </a:r>
          </a:p>
        </p:txBody>
      </p:sp>
      <p:graphicFrame>
        <p:nvGraphicFramePr>
          <p:cNvPr id="5" name="Таблица 4"/>
          <p:cNvGraphicFramePr>
            <a:graphicFrameLocks noGrp="1"/>
          </p:cNvGraphicFramePr>
          <p:nvPr>
            <p:extLst>
              <p:ext uri="{D42A27DB-BD31-4B8C-83A1-F6EECF244321}">
                <p14:modId xmlns:p14="http://schemas.microsoft.com/office/powerpoint/2010/main" val="3819637219"/>
              </p:ext>
            </p:extLst>
          </p:nvPr>
        </p:nvGraphicFramePr>
        <p:xfrm>
          <a:off x="542925" y="1433679"/>
          <a:ext cx="8477250" cy="529845"/>
        </p:xfrm>
        <a:graphic>
          <a:graphicData uri="http://schemas.openxmlformats.org/drawingml/2006/table">
            <a:tbl>
              <a:tblPr firstRow="1" firstCol="1" bandRow="1">
                <a:tableStyleId>{5C22544A-7EE6-4342-B048-85BDC9FD1C3A}</a:tableStyleId>
              </a:tblPr>
              <a:tblGrid>
                <a:gridCol w="5905499">
                  <a:extLst>
                    <a:ext uri="{9D8B030D-6E8A-4147-A177-3AD203B41FA5}">
                      <a16:colId xmlns:a16="http://schemas.microsoft.com/office/drawing/2014/main" val="20000"/>
                    </a:ext>
                  </a:extLst>
                </a:gridCol>
                <a:gridCol w="1209675">
                  <a:extLst>
                    <a:ext uri="{9D8B030D-6E8A-4147-A177-3AD203B41FA5}">
                      <a16:colId xmlns:a16="http://schemas.microsoft.com/office/drawing/2014/main" val="20001"/>
                    </a:ext>
                  </a:extLst>
                </a:gridCol>
                <a:gridCol w="1362076">
                  <a:extLst>
                    <a:ext uri="{9D8B030D-6E8A-4147-A177-3AD203B41FA5}">
                      <a16:colId xmlns:a16="http://schemas.microsoft.com/office/drawing/2014/main" val="20002"/>
                    </a:ext>
                  </a:extLst>
                </a:gridCol>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 рублей)</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6615">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100 000,0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100 000,0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3" name="Прямоугольник 2"/>
          <p:cNvSpPr/>
          <p:nvPr/>
        </p:nvSpPr>
        <p:spPr>
          <a:xfrm>
            <a:off x="542925" y="6004386"/>
            <a:ext cx="8493706" cy="400110"/>
          </a:xfrm>
          <a:prstGeom prst="rect">
            <a:avLst/>
          </a:prstGeom>
        </p:spPr>
        <p:txBody>
          <a:bodyPr wrap="square">
            <a:spAutoFit/>
          </a:bodyPr>
          <a:lstStyle/>
          <a:p>
            <a:pPr fontAlgn="ctr">
              <a:spcBef>
                <a:spcPct val="20000"/>
              </a:spcBef>
            </a:pPr>
            <a:r>
              <a:rPr lang="ru-RU" sz="1000" b="1" i="1" dirty="0">
                <a:solidFill>
                  <a:schemeClr val="accent1"/>
                </a:solidFill>
              </a:rPr>
              <a:t>Ответственные исполнители ГП : Департамент Президента Республики Татарстан по вопросам внутренней политики, Министерство образования и науки Республики Татарстан</a:t>
            </a:r>
          </a:p>
        </p:txBody>
      </p:sp>
      <p:sp>
        <p:nvSpPr>
          <p:cNvPr id="4" name="Прямоугольник 3"/>
          <p:cNvSpPr/>
          <p:nvPr/>
        </p:nvSpPr>
        <p:spPr>
          <a:xfrm>
            <a:off x="501015" y="6404496"/>
            <a:ext cx="8479891" cy="400110"/>
          </a:xfrm>
          <a:prstGeom prst="rect">
            <a:avLst/>
          </a:prstGeom>
        </p:spPr>
        <p:txBody>
          <a:bodyPr wrap="square">
            <a:spAutoFit/>
          </a:bodyPr>
          <a:lstStyle/>
          <a:p>
            <a:pPr fontAlgn="ctr">
              <a:spcBef>
                <a:spcPct val="20000"/>
              </a:spcBef>
            </a:pP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http://prav.tatarstan.ru</a:t>
            </a:r>
          </a:p>
        </p:txBody>
      </p:sp>
    </p:spTree>
    <p:extLst>
      <p:ext uri="{BB962C8B-B14F-4D97-AF65-F5344CB8AC3E}">
        <p14:creationId xmlns:p14="http://schemas.microsoft.com/office/powerpoint/2010/main" val="2637938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44830" y="320358"/>
            <a:ext cx="8088112" cy="574747"/>
          </a:xfrm>
        </p:spPr>
        <p:txBody>
          <a:bodyPr>
            <a:normAutofit fontScale="77500" lnSpcReduction="20000"/>
          </a:bodyPr>
          <a:lstStyle/>
          <a:p>
            <a:r>
              <a:rPr lang="ru-RU" dirty="0"/>
              <a:t>Основные показатели консолидированного бюджета Республики Татарстан за 2023 год (тыс. рублей)	</a:t>
            </a:r>
          </a:p>
          <a:p>
            <a:endParaRPr lang="ru-RU" dirty="0"/>
          </a:p>
        </p:txBody>
      </p:sp>
      <p:graphicFrame>
        <p:nvGraphicFramePr>
          <p:cNvPr id="5" name="Диаграмма 4"/>
          <p:cNvGraphicFramePr/>
          <p:nvPr>
            <p:extLst>
              <p:ext uri="{D42A27DB-BD31-4B8C-83A1-F6EECF244321}">
                <p14:modId xmlns:p14="http://schemas.microsoft.com/office/powerpoint/2010/main" val="2658052198"/>
              </p:ext>
            </p:extLst>
          </p:nvPr>
        </p:nvGraphicFramePr>
        <p:xfrm>
          <a:off x="752474" y="887485"/>
          <a:ext cx="8143875" cy="462749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46746" y="5432497"/>
            <a:ext cx="8355330" cy="646331"/>
          </a:xfrm>
          <a:prstGeom prst="rect">
            <a:avLst/>
          </a:prstGeom>
          <a:noFill/>
        </p:spPr>
        <p:txBody>
          <a:bodyPr wrap="square" rtlCol="0">
            <a:spAutoFit/>
          </a:bodyPr>
          <a:lstStyle/>
          <a:p>
            <a:r>
              <a:rPr lang="ru-RU" i="1" dirty="0">
                <a:solidFill>
                  <a:schemeClr val="accent1"/>
                </a:solidFill>
              </a:rPr>
              <a:t>Консолидированный бюджет РТ = Бюджет РТ + бюджеты муниципальных образований  (без учета безвозмездных поступлений из бюджета РТ)</a:t>
            </a:r>
          </a:p>
        </p:txBody>
      </p:sp>
    </p:spTree>
    <p:extLst>
      <p:ext uri="{BB962C8B-B14F-4D97-AF65-F5344CB8AC3E}">
        <p14:creationId xmlns:p14="http://schemas.microsoft.com/office/powerpoint/2010/main" val="18789581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3803880870"/>
              </p:ext>
            </p:extLst>
          </p:nvPr>
        </p:nvGraphicFramePr>
        <p:xfrm>
          <a:off x="542925" y="2074932"/>
          <a:ext cx="8477250" cy="3828156"/>
        </p:xfrm>
        <a:graphic>
          <a:graphicData uri="http://schemas.openxmlformats.org/drawingml/2006/table">
            <a:tbl>
              <a:tblPr firstRow="1" firstCol="1" bandRow="1">
                <a:tableStyleId>{5C22544A-7EE6-4342-B048-85BDC9FD1C3A}</a:tableStyleId>
              </a:tblPr>
              <a:tblGrid>
                <a:gridCol w="6649330">
                  <a:extLst>
                    <a:ext uri="{9D8B030D-6E8A-4147-A177-3AD203B41FA5}">
                      <a16:colId xmlns:a16="http://schemas.microsoft.com/office/drawing/2014/main" val="20000"/>
                    </a:ext>
                  </a:extLst>
                </a:gridCol>
                <a:gridCol w="845244">
                  <a:extLst>
                    <a:ext uri="{9D8B030D-6E8A-4147-A177-3AD203B41FA5}">
                      <a16:colId xmlns:a16="http://schemas.microsoft.com/office/drawing/2014/main" val="20001"/>
                    </a:ext>
                  </a:extLst>
                </a:gridCol>
                <a:gridCol w="982676">
                  <a:extLst>
                    <a:ext uri="{9D8B030D-6E8A-4147-A177-3AD203B41FA5}">
                      <a16:colId xmlns:a16="http://schemas.microsoft.com/office/drawing/2014/main" val="20002"/>
                    </a:ext>
                  </a:extLst>
                </a:gridCol>
              </a:tblGrid>
              <a:tr h="253330">
                <a:tc>
                  <a:txBody>
                    <a:bodyPr/>
                    <a:lstStyle/>
                    <a:p>
                      <a:pPr algn="ctr" fontAlgn="ctr"/>
                      <a:r>
                        <a:rPr lang="ru-RU" sz="900" b="1" i="0" u="none" strike="noStrike" dirty="0">
                          <a:solidFill>
                            <a:schemeClr val="tx1"/>
                          </a:solidFill>
                          <a:effectLst/>
                          <a:latin typeface="+mn-lt"/>
                        </a:rPr>
                        <a:t>Целевые показатели реализации государственной программы</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dirty="0">
                          <a:solidFill>
                            <a:schemeClr val="tx1"/>
                          </a:solidFill>
                          <a:effectLst/>
                          <a:latin typeface="+mn-lt"/>
                        </a:rPr>
                        <a:t>2023 год</a:t>
                      </a:r>
                    </a:p>
                    <a:p>
                      <a:pPr algn="ctr" fontAlgn="ctr"/>
                      <a:r>
                        <a:rPr lang="ru-RU" sz="900" b="1" i="0" u="none" strike="noStrike" dirty="0">
                          <a:solidFill>
                            <a:schemeClr val="tx1"/>
                          </a:solidFill>
                          <a:effectLst/>
                          <a:latin typeface="+mn-lt"/>
                        </a:rPr>
                        <a:t>(план)</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dirty="0">
                          <a:solidFill>
                            <a:schemeClr val="tx1"/>
                          </a:solidFill>
                          <a:effectLst/>
                          <a:latin typeface="+mn-lt"/>
                        </a:rPr>
                        <a:t>2023 год</a:t>
                      </a:r>
                    </a:p>
                    <a:p>
                      <a:pPr algn="ctr" fontAlgn="ctr"/>
                      <a:r>
                        <a:rPr lang="ru-RU" sz="900" b="1" i="0" u="none" strike="noStrike" dirty="0">
                          <a:solidFill>
                            <a:schemeClr val="tx1"/>
                          </a:solidFill>
                          <a:effectLst/>
                          <a:latin typeface="+mn-lt"/>
                        </a:rPr>
                        <a:t>(факт)</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23552">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Доля запросов, исполненных подведомственными учреждениями в установленные сроки, в общем объеме исполненных за год запросов, процентов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100,0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lnSpc>
                          <a:spcPct val="100000"/>
                        </a:lnSpc>
                        <a:spcAft>
                          <a:spcPts val="0"/>
                        </a:spcAft>
                      </a:pPr>
                      <a:r>
                        <a:rPr lang="ru-RU" sz="900" b="0" kern="1200">
                          <a:solidFill>
                            <a:schemeClr val="tx1"/>
                          </a:solidFill>
                          <a:effectLst/>
                          <a:latin typeface="Arial"/>
                          <a:ea typeface="Times New Roman"/>
                          <a:cs typeface="Times New Roman"/>
                        </a:rPr>
                        <a:t>100,0</a:t>
                      </a:r>
                      <a:endParaRPr lang="ru-RU" sz="1100" b="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3552">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Доля оцифрованных единиц хранения от числа запланированных на текущий год, процентов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100,0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100,0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9761">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Доля оцифрованных документов, хранящихся в системе хранения данных, в общем количестве оцифрованных документов, процентов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100,0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100,0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3552">
                <a:tc>
                  <a:txBody>
                    <a:bodyPr/>
                    <a:lstStyle/>
                    <a:p>
                      <a:pPr algn="just" fontAlgn="ctr">
                        <a:lnSpc>
                          <a:spcPct val="100000"/>
                        </a:lnSpc>
                        <a:spcAft>
                          <a:spcPts val="0"/>
                        </a:spcAft>
                      </a:pPr>
                      <a:r>
                        <a:rPr lang="ru-RU" sz="900" b="0" kern="1200" dirty="0">
                          <a:solidFill>
                            <a:schemeClr val="tx1"/>
                          </a:solidFill>
                          <a:effectLst/>
                          <a:latin typeface="+mn-lt"/>
                          <a:ea typeface="Times New Roman"/>
                          <a:cs typeface="Times New Roman"/>
                        </a:rPr>
                        <a:t>Количество отреставрированных документов, Листов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chemeClr val="tx1"/>
                          </a:solidFill>
                          <a:effectLst/>
                          <a:latin typeface="Arial" panose="020B0604020202020204" pitchFamily="34" charset="0"/>
                        </a:rPr>
                        <a:t>6 250,000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chemeClr val="tx1"/>
                          </a:solidFill>
                          <a:effectLst/>
                          <a:latin typeface="Arial" panose="020B0604020202020204" pitchFamily="34" charset="0"/>
                        </a:rPr>
                        <a:t>11 745,000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8120">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Доля архивных документов, размещенных в нормативные средства хранения, от числа запланированных на текущий год, процентов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chemeClr val="tx1"/>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chemeClr val="tx1"/>
                          </a:solidFill>
                          <a:effectLst/>
                          <a:latin typeface="Arial"/>
                        </a:rPr>
                        <a:t>84,0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9080">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Количество проведенных конкурсов, единиц</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chemeClr val="tx1"/>
                          </a:solidFill>
                          <a:effectLst/>
                          <a:latin typeface="Arial"/>
                        </a:rPr>
                        <a:t>1,0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chemeClr val="tx1"/>
                          </a:solidFill>
                          <a:effectLst/>
                          <a:latin typeface="Arial"/>
                        </a:rPr>
                        <a:t>1,0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2231">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Доля пополнения портала по генеалогии и родословным генеалогическими записями в общем количестве запланированных записей в текущем году, процентов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chemeClr val="tx1"/>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chemeClr val="tx1"/>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32410">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Количество аудиовизуальных документов, включенных в Архивный фонд Республики Татарстан, единиц хранения/единиц учета, единиц</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a:solidFill>
                            <a:schemeClr val="tx1"/>
                          </a:solidFill>
                          <a:effectLst/>
                          <a:latin typeface="Arial" panose="020B0604020202020204" pitchFamily="34" charset="0"/>
                        </a:rPr>
                        <a:t>300,000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chemeClr val="tx1"/>
                          </a:solidFill>
                          <a:effectLst/>
                          <a:latin typeface="Arial" panose="020B0604020202020204" pitchFamily="34" charset="0"/>
                        </a:rPr>
                        <a:t>1 182,000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92405">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Количество муниципальных архивов, получивших поддержку на конкурсной основе, единиц</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a:solidFill>
                            <a:schemeClr val="tx1"/>
                          </a:solidFill>
                          <a:effectLst/>
                          <a:latin typeface="Arial"/>
                        </a:rPr>
                        <a:t>15,0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chemeClr val="tx1"/>
                          </a:solidFill>
                          <a:effectLst/>
                          <a:latin typeface="Arial"/>
                        </a:rPr>
                        <a:t>15,0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33207">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Доля модернизированных рабочих мест государственных и муниципальных архивов в общем количестве запланированных в отчетном году, процентов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chemeClr val="tx1"/>
                          </a:solidFill>
                          <a:effectLst/>
                          <a:latin typeface="Arial"/>
                        </a:rPr>
                        <a:t>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chemeClr val="tx1"/>
                          </a:solidFill>
                          <a:effectLst/>
                          <a:latin typeface="Arial"/>
                        </a:rPr>
                        <a:t>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14300">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Доля работников государственного и муниципальных архивов, прошедших профессиональную переподготовку, повышение квалификации, стажировку, в общем количестве работников государственного и муниципальных архивов, запланированных в отчетном году, процентов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chemeClr val="tx1"/>
                          </a:solidFill>
                          <a:effectLst/>
                          <a:latin typeface="Arial"/>
                        </a:rPr>
                        <a:t>90,0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chemeClr val="tx1"/>
                          </a:solidFill>
                          <a:effectLst/>
                          <a:latin typeface="Arial"/>
                        </a:rPr>
                        <a:t>70,0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66700">
                <a:tc>
                  <a:txBody>
                    <a:bodyPr/>
                    <a:lstStyle/>
                    <a:p>
                      <a:pPr algn="just" fontAlgn="ctr">
                        <a:lnSpc>
                          <a:spcPct val="100000"/>
                        </a:lnSpc>
                      </a:pPr>
                      <a:r>
                        <a:rPr lang="ru-RU" sz="900" b="0" i="0" u="none" strike="noStrike" dirty="0">
                          <a:solidFill>
                            <a:schemeClr val="tx1"/>
                          </a:solidFill>
                          <a:effectLst/>
                          <a:latin typeface="Arial"/>
                        </a:rPr>
                        <a:t>Доля приобретенных на возмездной основе документов для государственного архива в общем количестве запланированных  документов в отчетном году,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a:solidFill>
                            <a:schemeClr val="tx1"/>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chemeClr val="tx1"/>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
        <p:nvSpPr>
          <p:cNvPr id="15" name="Rectangle 4"/>
          <p:cNvSpPr>
            <a:spLocks noChangeArrowheads="1"/>
          </p:cNvSpPr>
          <p:nvPr/>
        </p:nvSpPr>
        <p:spPr bwMode="auto">
          <a:xfrm>
            <a:off x="542925" y="842228"/>
            <a:ext cx="84772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ru-RU" altLang="ru-RU" sz="1000" b="1" i="0" u="none" strike="noStrike" cap="none" normalizeH="0" baseline="0" dirty="0">
                <a:ln>
                  <a:noFill/>
                </a:ln>
                <a:effectLst/>
                <a:latin typeface="Arial" panose="020B0604020202020204" pitchFamily="34" charset="0"/>
                <a:ea typeface="Times New Roman" panose="02020603050405020304" pitchFamily="18" charset="0"/>
              </a:rPr>
              <a:t>Цели</a:t>
            </a:r>
            <a:r>
              <a:rPr lang="ru-RU" altLang="ru-RU" sz="1000" b="1" dirty="0">
                <a:latin typeface="Arial" panose="020B0604020202020204" pitchFamily="34" charset="0"/>
                <a:ea typeface="Times New Roman" panose="02020603050405020304" pitchFamily="18" charset="0"/>
              </a:rPr>
              <a:t>: </a:t>
            </a:r>
            <a:r>
              <a:rPr lang="ru-RU" altLang="ru-RU" sz="1000" dirty="0">
                <a:latin typeface="Arial" panose="020B0604020202020204" pitchFamily="34" charset="0"/>
                <a:ea typeface="Times New Roman" panose="02020603050405020304" pitchFamily="18" charset="0"/>
              </a:rPr>
              <a:t>удовлетворение текущих и формирование новых потребностей общества в получении информации, содержащейся в документах Архивного фонда Республики Татарстан и других архивных документах; </a:t>
            </a:r>
          </a:p>
          <a:p>
            <a:pPr lvl="0" algn="just" eaLnBrk="0" fontAlgn="base" hangingPunct="0">
              <a:spcBef>
                <a:spcPct val="0"/>
              </a:spcBef>
              <a:spcAft>
                <a:spcPct val="0"/>
              </a:spcAft>
            </a:pPr>
            <a:r>
              <a:rPr lang="ru-RU" altLang="ru-RU" sz="1000" dirty="0">
                <a:latin typeface="Arial" panose="020B0604020202020204" pitchFamily="34" charset="0"/>
                <a:ea typeface="Times New Roman" panose="02020603050405020304" pitchFamily="18" charset="0"/>
              </a:rPr>
              <a:t>повышение эффективности документационного обеспечения системы государственного управления</a:t>
            </a:r>
            <a:endParaRPr kumimoji="0" lang="ru-RU" altLang="ru-RU" sz="1000" i="0" u="none" strike="noStrike" cap="none" normalizeH="0" baseline="0" dirty="0">
              <a:ln>
                <a:noFill/>
              </a:ln>
              <a:effectLst/>
              <a:latin typeface="Arial" panose="020B0604020202020204" pitchFamily="34" charset="0"/>
            </a:endParaRPr>
          </a:p>
        </p:txBody>
      </p:sp>
      <p:sp>
        <p:nvSpPr>
          <p:cNvPr id="2" name="Скругленный прямоугольник 1"/>
          <p:cNvSpPr/>
          <p:nvPr/>
        </p:nvSpPr>
        <p:spPr>
          <a:xfrm>
            <a:off x="542925"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a:t>26. Государственная программа </a:t>
            </a:r>
          </a:p>
          <a:p>
            <a:pPr algn="ctr" fontAlgn="t"/>
            <a:r>
              <a:rPr lang="ru-RU" sz="1600" b="1" dirty="0"/>
              <a:t>«Развитие архивного дела в Республике Татарстан»</a:t>
            </a:r>
          </a:p>
        </p:txBody>
      </p:sp>
      <p:graphicFrame>
        <p:nvGraphicFramePr>
          <p:cNvPr id="5" name="Таблица 4"/>
          <p:cNvGraphicFramePr>
            <a:graphicFrameLocks noGrp="1"/>
          </p:cNvGraphicFramePr>
          <p:nvPr>
            <p:extLst>
              <p:ext uri="{D42A27DB-BD31-4B8C-83A1-F6EECF244321}">
                <p14:modId xmlns:p14="http://schemas.microsoft.com/office/powerpoint/2010/main" val="3014721770"/>
              </p:ext>
            </p:extLst>
          </p:nvPr>
        </p:nvGraphicFramePr>
        <p:xfrm>
          <a:off x="542925" y="1503803"/>
          <a:ext cx="8477250" cy="529845"/>
        </p:xfrm>
        <a:graphic>
          <a:graphicData uri="http://schemas.openxmlformats.org/drawingml/2006/table">
            <a:tbl>
              <a:tblPr firstRow="1" firstCol="1" bandRow="1">
                <a:tableStyleId>{5C22544A-7EE6-4342-B048-85BDC9FD1C3A}</a:tableStyleId>
              </a:tblPr>
              <a:tblGrid>
                <a:gridCol w="6633962">
                  <a:extLst>
                    <a:ext uri="{9D8B030D-6E8A-4147-A177-3AD203B41FA5}">
                      <a16:colId xmlns:a16="http://schemas.microsoft.com/office/drawing/2014/main" val="20000"/>
                    </a:ext>
                  </a:extLst>
                </a:gridCol>
                <a:gridCol w="860612">
                  <a:extLst>
                    <a:ext uri="{9D8B030D-6E8A-4147-A177-3AD203B41FA5}">
                      <a16:colId xmlns:a16="http://schemas.microsoft.com/office/drawing/2014/main" val="20001"/>
                    </a:ext>
                  </a:extLst>
                </a:gridCol>
                <a:gridCol w="982676">
                  <a:extLst>
                    <a:ext uri="{9D8B030D-6E8A-4147-A177-3AD203B41FA5}">
                      <a16:colId xmlns:a16="http://schemas.microsoft.com/office/drawing/2014/main" val="20002"/>
                    </a:ext>
                  </a:extLst>
                </a:gridCol>
              </a:tblGrid>
              <a:tr h="353230">
                <a:tc rowSpan="2">
                  <a:txBody>
                    <a:bodyPr/>
                    <a:lstStyle/>
                    <a:p>
                      <a:pPr algn="ctr">
                        <a:spcAft>
                          <a:spcPts val="0"/>
                        </a:spcAft>
                      </a:pPr>
                      <a:r>
                        <a:rPr lang="ru-RU" sz="900" dirty="0">
                          <a:solidFill>
                            <a:schemeClr val="tx1"/>
                          </a:solidFill>
                          <a:effectLst/>
                        </a:rPr>
                        <a:t>Объем финансирования государственной программы (тыс. рублей)</a:t>
                      </a:r>
                      <a:endParaRPr lang="ru-RU" sz="9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900" dirty="0">
                          <a:solidFill>
                            <a:schemeClr val="tx1"/>
                          </a:solidFill>
                          <a:effectLst/>
                        </a:rPr>
                        <a:t>2023 год</a:t>
                      </a:r>
                    </a:p>
                    <a:p>
                      <a:pPr algn="ctr">
                        <a:spcAft>
                          <a:spcPts val="0"/>
                        </a:spcAft>
                      </a:pPr>
                      <a:r>
                        <a:rPr lang="ru-RU" sz="900" dirty="0">
                          <a:solidFill>
                            <a:schemeClr val="tx1"/>
                          </a:solidFill>
                          <a:effectLst/>
                        </a:rPr>
                        <a:t>(план)</a:t>
                      </a:r>
                      <a:endParaRPr lang="ru-RU" sz="9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900" dirty="0">
                          <a:solidFill>
                            <a:schemeClr val="tx1"/>
                          </a:solidFill>
                          <a:effectLst/>
                        </a:rPr>
                        <a:t>2023 год</a:t>
                      </a:r>
                    </a:p>
                    <a:p>
                      <a:pPr algn="ctr">
                        <a:spcAft>
                          <a:spcPts val="0"/>
                        </a:spcAft>
                      </a:pPr>
                      <a:r>
                        <a:rPr lang="ru-RU" sz="900" dirty="0">
                          <a:solidFill>
                            <a:schemeClr val="tx1"/>
                          </a:solidFill>
                          <a:effectLst/>
                        </a:rPr>
                        <a:t>(факт)</a:t>
                      </a:r>
                      <a:endParaRPr lang="ru-RU" sz="9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6615">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241 268,9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222 488,3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3" name="Прямоугольник 2"/>
          <p:cNvSpPr/>
          <p:nvPr/>
        </p:nvSpPr>
        <p:spPr>
          <a:xfrm>
            <a:off x="542925" y="6108968"/>
            <a:ext cx="8477250" cy="307777"/>
          </a:xfrm>
          <a:prstGeom prst="rect">
            <a:avLst/>
          </a:prstGeom>
        </p:spPr>
        <p:txBody>
          <a:bodyPr wrap="square">
            <a:spAutoFit/>
          </a:bodyPr>
          <a:lstStyle/>
          <a:p>
            <a:r>
              <a:rPr lang="ru-RU" sz="1000" b="1" i="1" dirty="0">
                <a:solidFill>
                  <a:schemeClr val="accent1"/>
                </a:solidFill>
              </a:rPr>
              <a:t>Ответственный исполнитель ГП: Государственный комитет Республики Татарстан по архивному делу</a:t>
            </a:r>
            <a:r>
              <a:rPr lang="ru-RU" sz="1400" b="1" i="1" dirty="0">
                <a:solidFill>
                  <a:schemeClr val="tx2"/>
                </a:solidFill>
              </a:rPr>
              <a:t>	</a:t>
            </a:r>
          </a:p>
        </p:txBody>
      </p:sp>
      <p:sp>
        <p:nvSpPr>
          <p:cNvPr id="8" name="Объект 2"/>
          <p:cNvSpPr txBox="1">
            <a:spLocks/>
          </p:cNvSpPr>
          <p:nvPr/>
        </p:nvSpPr>
        <p:spPr>
          <a:xfrm>
            <a:off x="542925" y="6339904"/>
            <a:ext cx="7845198" cy="4146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a:t>
            </a:r>
            <a:r>
              <a:rPr lang="ru-RU" sz="1000" b="1" i="1" dirty="0">
                <a:solidFill>
                  <a:srgbClr val="FFC000"/>
                </a:solidFill>
              </a:rPr>
              <a:t> </a:t>
            </a:r>
            <a:r>
              <a:rPr lang="ru-RU" sz="1000" b="1" i="1" dirty="0">
                <a:solidFill>
                  <a:schemeClr val="accent6">
                    <a:lumMod val="75000"/>
                  </a:schemeClr>
                </a:solidFill>
                <a:hlinkClick r:id="rId2"/>
              </a:rPr>
              <a:t>http://</a:t>
            </a:r>
            <a:r>
              <a:rPr lang="en-US" sz="1000" b="1" i="1" dirty="0">
                <a:solidFill>
                  <a:schemeClr val="accent6">
                    <a:lumMod val="75000"/>
                  </a:schemeClr>
                </a:solidFill>
                <a:hlinkClick r:id="rId2"/>
              </a:rPr>
              <a:t>arhiv.tatarstan.ru</a:t>
            </a:r>
            <a:endParaRPr lang="ru-RU" sz="1000" b="1" i="1" dirty="0">
              <a:solidFill>
                <a:schemeClr val="accent6">
                  <a:lumMod val="75000"/>
                </a:schemeClr>
              </a:solidFill>
            </a:endParaRPr>
          </a:p>
        </p:txBody>
      </p:sp>
    </p:spTree>
    <p:extLst>
      <p:ext uri="{BB962C8B-B14F-4D97-AF65-F5344CB8AC3E}">
        <p14:creationId xmlns:p14="http://schemas.microsoft.com/office/powerpoint/2010/main" val="2403152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3239563343"/>
              </p:ext>
            </p:extLst>
          </p:nvPr>
        </p:nvGraphicFramePr>
        <p:xfrm>
          <a:off x="542925" y="1582292"/>
          <a:ext cx="8477250" cy="529845"/>
        </p:xfrm>
        <a:graphic>
          <a:graphicData uri="http://schemas.openxmlformats.org/drawingml/2006/table">
            <a:tbl>
              <a:tblPr firstRow="1" firstCol="1" bandRow="1">
                <a:tableStyleId>{5C22544A-7EE6-4342-B048-85BDC9FD1C3A}</a:tableStyleId>
              </a:tblPr>
              <a:tblGrid>
                <a:gridCol w="6955155">
                  <a:extLst>
                    <a:ext uri="{9D8B030D-6E8A-4147-A177-3AD203B41FA5}">
                      <a16:colId xmlns:a16="http://schemas.microsoft.com/office/drawing/2014/main" val="20000"/>
                    </a:ext>
                  </a:extLst>
                </a:gridCol>
                <a:gridCol w="777240">
                  <a:extLst>
                    <a:ext uri="{9D8B030D-6E8A-4147-A177-3AD203B41FA5}">
                      <a16:colId xmlns:a16="http://schemas.microsoft.com/office/drawing/2014/main" val="20001"/>
                    </a:ext>
                  </a:extLst>
                </a:gridCol>
                <a:gridCol w="744855">
                  <a:extLst>
                    <a:ext uri="{9D8B030D-6E8A-4147-A177-3AD203B41FA5}">
                      <a16:colId xmlns:a16="http://schemas.microsoft.com/office/drawing/2014/main" val="20002"/>
                    </a:ext>
                  </a:extLst>
                </a:gridCol>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 рублей)</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6615">
                <a:tc vMerge="1">
                  <a:txBody>
                    <a:bodyPr/>
                    <a:lstStyle/>
                    <a:p>
                      <a:endParaRPr lang="ru-RU"/>
                    </a:p>
                  </a:txBody>
                  <a:tcPr/>
                </a:tc>
                <a:tc>
                  <a:txBody>
                    <a:bodyPr/>
                    <a:lstStyle/>
                    <a:p>
                      <a:pPr algn="ctr" fontAlgn="ctr"/>
                      <a:r>
                        <a:rPr lang="ru-RU" sz="1000" b="0" i="0" u="none" strike="noStrike" dirty="0">
                          <a:solidFill>
                            <a:srgbClr val="000000"/>
                          </a:solidFill>
                          <a:effectLst/>
                          <a:latin typeface="Arial" panose="020B0604020202020204" pitchFamily="34" charset="0"/>
                        </a:rPr>
                        <a:t>900,0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560,9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15" name="Rectangle 4"/>
          <p:cNvSpPr>
            <a:spLocks noChangeArrowheads="1"/>
          </p:cNvSpPr>
          <p:nvPr/>
        </p:nvSpPr>
        <p:spPr bwMode="auto">
          <a:xfrm>
            <a:off x="529998" y="1124167"/>
            <a:ext cx="84772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ru-RU" altLang="ru-RU" sz="1200" b="1" i="0" u="none" strike="noStrike" cap="none" normalizeH="0" baseline="0" dirty="0">
                <a:ln>
                  <a:noFill/>
                </a:ln>
                <a:effectLst/>
                <a:latin typeface="Arial" panose="020B0604020202020204" pitchFamily="34" charset="0"/>
                <a:ea typeface="Times New Roman" panose="02020603050405020304" pitchFamily="18" charset="0"/>
              </a:rPr>
              <a:t>Цель:</a:t>
            </a:r>
            <a:r>
              <a:rPr kumimoji="0" lang="en-US" altLang="ru-RU" sz="1200" b="1" i="0" u="none" strike="noStrike" cap="none" normalizeH="0" baseline="0" dirty="0">
                <a:ln>
                  <a:noFill/>
                </a:ln>
                <a:effectLst/>
                <a:latin typeface="Arial" panose="020B0604020202020204" pitchFamily="34" charset="0"/>
                <a:ea typeface="Times New Roman" panose="02020603050405020304" pitchFamily="18" charset="0"/>
              </a:rPr>
              <a:t> </a:t>
            </a:r>
            <a:r>
              <a:rPr lang="ru-RU" sz="1200" dirty="0"/>
              <a:t>стимулирование, создание условий и содействие добровольному переселению соотечественников, проживающих за рубежом, для социально-экономического и демографического развития Республики Татарстан</a:t>
            </a:r>
          </a:p>
        </p:txBody>
      </p:sp>
      <p:sp>
        <p:nvSpPr>
          <p:cNvPr id="2" name="Скругленный прямоугольник 1"/>
          <p:cNvSpPr/>
          <p:nvPr/>
        </p:nvSpPr>
        <p:spPr>
          <a:xfrm>
            <a:off x="665869" y="204766"/>
            <a:ext cx="8001721"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a:t>27. Государственная программа Республики Татарстан «Оказание содействия добровольному переселению в Республику Татарстан соотечественников, проживающих за рубежом» </a:t>
            </a:r>
          </a:p>
        </p:txBody>
      </p:sp>
      <p:graphicFrame>
        <p:nvGraphicFramePr>
          <p:cNvPr id="3" name="Таблица 2"/>
          <p:cNvGraphicFramePr>
            <a:graphicFrameLocks noGrp="1"/>
          </p:cNvGraphicFramePr>
          <p:nvPr>
            <p:extLst>
              <p:ext uri="{D42A27DB-BD31-4B8C-83A1-F6EECF244321}">
                <p14:modId xmlns:p14="http://schemas.microsoft.com/office/powerpoint/2010/main" val="3144659831"/>
              </p:ext>
            </p:extLst>
          </p:nvPr>
        </p:nvGraphicFramePr>
        <p:xfrm>
          <a:off x="529999" y="2234523"/>
          <a:ext cx="8477250" cy="1829966"/>
        </p:xfrm>
        <a:graphic>
          <a:graphicData uri="http://schemas.openxmlformats.org/drawingml/2006/table">
            <a:tbl>
              <a:tblPr>
                <a:tableStyleId>{616DA210-FB5B-4158-B5E0-FEB733F419BA}</a:tableStyleId>
              </a:tblPr>
              <a:tblGrid>
                <a:gridCol w="6976382">
                  <a:extLst>
                    <a:ext uri="{9D8B030D-6E8A-4147-A177-3AD203B41FA5}">
                      <a16:colId xmlns:a16="http://schemas.microsoft.com/office/drawing/2014/main" val="20000"/>
                    </a:ext>
                  </a:extLst>
                </a:gridCol>
                <a:gridCol w="786493">
                  <a:extLst>
                    <a:ext uri="{9D8B030D-6E8A-4147-A177-3AD203B41FA5}">
                      <a16:colId xmlns:a16="http://schemas.microsoft.com/office/drawing/2014/main" val="20001"/>
                    </a:ext>
                  </a:extLst>
                </a:gridCol>
                <a:gridCol w="714375">
                  <a:extLst>
                    <a:ext uri="{9D8B030D-6E8A-4147-A177-3AD203B41FA5}">
                      <a16:colId xmlns:a16="http://schemas.microsoft.com/office/drawing/2014/main" val="20002"/>
                    </a:ext>
                  </a:extLst>
                </a:gridCol>
              </a:tblGrid>
              <a:tr h="216474">
                <a:tc>
                  <a:txBody>
                    <a:bodyPr/>
                    <a:lstStyle/>
                    <a:p>
                      <a:pPr algn="ctr" fontAlgn="ctr"/>
                      <a:r>
                        <a:rPr lang="ru-RU" sz="1000" b="1" i="0" u="none" strike="noStrike" dirty="0">
                          <a:solidFill>
                            <a:schemeClr val="tx1"/>
                          </a:solidFill>
                          <a:effectLst/>
                          <a:latin typeface="+mn-lt"/>
                        </a:rPr>
                        <a:t>Целевые показатели реализации государственной программы</a:t>
                      </a:r>
                    </a:p>
                  </a:txBody>
                  <a:tcPr marL="3638" marR="3638" marT="363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a:t>
                      </a:r>
                      <a:br>
                        <a:rPr lang="ru-RU" sz="1000" b="1" u="none" strike="noStrike" dirty="0">
                          <a:solidFill>
                            <a:schemeClr val="tx1"/>
                          </a:solidFill>
                          <a:effectLst/>
                        </a:rPr>
                      </a:br>
                      <a:r>
                        <a:rPr lang="ru-RU" sz="1000" b="1" u="none" strike="noStrike" dirty="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65889">
                <a:tc>
                  <a:txBody>
                    <a:bodyPr/>
                    <a:lstStyle/>
                    <a:p>
                      <a:pPr algn="just" fontAlgn="ctr"/>
                      <a:r>
                        <a:rPr lang="ru-RU" sz="900" b="0" i="0" u="none" strike="noStrike" dirty="0">
                          <a:solidFill>
                            <a:schemeClr val="tx1"/>
                          </a:solidFill>
                          <a:effectLst/>
                          <a:latin typeface="Arial"/>
                        </a:rPr>
                        <a:t>Количество участников государственной программы и членов их семей,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b="0" i="0" u="none" strike="noStrike" dirty="0">
                          <a:solidFill>
                            <a:schemeClr val="tx1"/>
                          </a:solidFill>
                          <a:effectLst/>
                          <a:latin typeface="+mn-lt"/>
                        </a:rPr>
                        <a:t>150,0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b="0" i="0" u="none" strike="noStrike" dirty="0">
                          <a:solidFill>
                            <a:schemeClr val="tx1"/>
                          </a:solidFill>
                          <a:effectLst/>
                          <a:latin typeface="+mn-lt"/>
                        </a:rPr>
                        <a:t>656,0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9470">
                <a:tc>
                  <a:txBody>
                    <a:bodyPr/>
                    <a:lstStyle/>
                    <a:p>
                      <a:pPr algn="just" fontAlgn="ctr"/>
                      <a:r>
                        <a:rPr lang="ru-RU" sz="900" b="0" i="0" u="none" strike="noStrike" dirty="0">
                          <a:solidFill>
                            <a:schemeClr val="tx1"/>
                          </a:solidFill>
                          <a:effectLst/>
                          <a:latin typeface="Arial"/>
                        </a:rPr>
                        <a:t>Численность участников Государственной программы Российской Федерации и членов их семей, получающих среднее профессиональное, высшее образование, дополнительное профессиональное образование в образовательных организациях Республики Татарстан,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b="0" i="0" u="none" strike="noStrike" dirty="0">
                          <a:solidFill>
                            <a:schemeClr val="tx1"/>
                          </a:solidFill>
                          <a:effectLst/>
                          <a:latin typeface="+mn-lt"/>
                        </a:rPr>
                        <a:t>14,0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b="0" i="0" u="none" strike="noStrike" dirty="0">
                          <a:solidFill>
                            <a:schemeClr val="tx1"/>
                          </a:solidFill>
                          <a:effectLst/>
                          <a:latin typeface="+mn-lt"/>
                        </a:rPr>
                        <a:t>24,0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2994">
                <a:tc>
                  <a:txBody>
                    <a:bodyPr/>
                    <a:lstStyle/>
                    <a:p>
                      <a:pPr algn="just" fontAlgn="ctr"/>
                      <a:r>
                        <a:rPr lang="ru-RU" sz="900" b="0" i="0" u="none" strike="noStrike" dirty="0">
                          <a:solidFill>
                            <a:schemeClr val="tx1"/>
                          </a:solidFill>
                          <a:effectLst/>
                          <a:latin typeface="Arial"/>
                        </a:rPr>
                        <a:t>Количество презентаций государственной программы Республики Татарстан в государствах постоянного проживания соотечественников, проведенных уполномоченным органом, в том числе с использованием технических каналов связи,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b="0" i="0" u="none" strike="noStrike" dirty="0">
                          <a:solidFill>
                            <a:schemeClr val="tx1"/>
                          </a:solidFill>
                          <a:effectLst/>
                          <a:latin typeface="+mn-lt"/>
                        </a:rPr>
                        <a:t>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b="0" i="0" u="none" strike="noStrike" dirty="0">
                          <a:solidFill>
                            <a:schemeClr val="tx1"/>
                          </a:solidFill>
                          <a:effectLst/>
                          <a:latin typeface="+mn-lt"/>
                        </a:rPr>
                        <a:t>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9514">
                <a:tc>
                  <a:txBody>
                    <a:bodyPr/>
                    <a:lstStyle/>
                    <a:p>
                      <a:pPr algn="just" fontAlgn="ctr"/>
                      <a:r>
                        <a:rPr lang="ru-RU" sz="900" b="0" i="0" u="none" strike="noStrike" dirty="0">
                          <a:solidFill>
                            <a:schemeClr val="tx1"/>
                          </a:solidFill>
                          <a:effectLst/>
                          <a:latin typeface="Arial"/>
                        </a:rPr>
                        <a:t>Количество участников Государственной программы Российской Федерации, которым выделены жилые помещения для временного размещения на срок не менее 6 месяцев либо компенсирован наем жилого помещения на указанный срок,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b="0" i="0" u="none" strike="noStrike" dirty="0">
                          <a:solidFill>
                            <a:schemeClr val="tx1"/>
                          </a:solidFill>
                          <a:effectLst/>
                          <a:latin typeface="+mn-lt"/>
                        </a:rPr>
                        <a:t>40,0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b="0" i="0" u="none" strike="noStrike" dirty="0">
                          <a:solidFill>
                            <a:schemeClr val="tx1"/>
                          </a:solidFill>
                          <a:effectLst/>
                          <a:latin typeface="+mn-lt"/>
                        </a:rPr>
                        <a:t>48,0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1275">
                <a:tc>
                  <a:txBody>
                    <a:bodyPr/>
                    <a:lstStyle/>
                    <a:p>
                      <a:pPr algn="just" fontAlgn="ctr"/>
                      <a:r>
                        <a:rPr lang="ru-RU" sz="900" b="0" i="0" u="none" strike="noStrike" dirty="0">
                          <a:solidFill>
                            <a:schemeClr val="tx1"/>
                          </a:solidFill>
                          <a:effectLst/>
                          <a:latin typeface="Arial"/>
                        </a:rPr>
                        <a:t>Количество участников Государственной программы Российской Федерации и членов их семей, получивших гарантированное медицинское обслуживание в Республике Татарстан в период адаптации,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b="0" i="0" u="none" strike="noStrike">
                          <a:solidFill>
                            <a:schemeClr val="tx1"/>
                          </a:solidFill>
                          <a:effectLst/>
                          <a:latin typeface="+mn-lt"/>
                        </a:rPr>
                        <a:t>150,0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b="0" i="0" u="none" strike="noStrike" dirty="0">
                          <a:solidFill>
                            <a:schemeClr val="tx1"/>
                          </a:solidFill>
                          <a:effectLst/>
                          <a:latin typeface="+mn-lt"/>
                        </a:rPr>
                        <a:t>656,0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Прямоугольник 5"/>
          <p:cNvSpPr/>
          <p:nvPr/>
        </p:nvSpPr>
        <p:spPr>
          <a:xfrm>
            <a:off x="591471" y="5709065"/>
            <a:ext cx="8477250" cy="307777"/>
          </a:xfrm>
          <a:prstGeom prst="rect">
            <a:avLst/>
          </a:prstGeom>
        </p:spPr>
        <p:txBody>
          <a:bodyPr wrap="square">
            <a:spAutoFit/>
          </a:bodyPr>
          <a:lstStyle/>
          <a:p>
            <a:r>
              <a:rPr lang="ru-RU" sz="1000" b="1" i="1" dirty="0">
                <a:solidFill>
                  <a:schemeClr val="accent1"/>
                </a:solidFill>
              </a:rPr>
              <a:t>Ответственный исполнитель ГП: Министерство труда, занятости и социальной защиты Республики Татарстан </a:t>
            </a:r>
            <a:r>
              <a:rPr lang="ru-RU" sz="1400" b="1" i="1" dirty="0">
                <a:solidFill>
                  <a:schemeClr val="tx2"/>
                </a:solidFill>
              </a:rPr>
              <a:t>	</a:t>
            </a:r>
          </a:p>
        </p:txBody>
      </p:sp>
      <p:sp>
        <p:nvSpPr>
          <p:cNvPr id="7" name="Объект 2"/>
          <p:cNvSpPr txBox="1">
            <a:spLocks/>
          </p:cNvSpPr>
          <p:nvPr/>
        </p:nvSpPr>
        <p:spPr>
          <a:xfrm>
            <a:off x="529998" y="6016842"/>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http://mtsz.tatarstan.ru</a:t>
            </a:r>
            <a:endParaRPr lang="ru-RU" sz="1000" b="1" i="1" dirty="0">
              <a:solidFill>
                <a:schemeClr val="accent6"/>
              </a:solidFill>
            </a:endParaRPr>
          </a:p>
        </p:txBody>
      </p:sp>
    </p:spTree>
    <p:extLst>
      <p:ext uri="{BB962C8B-B14F-4D97-AF65-F5344CB8AC3E}">
        <p14:creationId xmlns:p14="http://schemas.microsoft.com/office/powerpoint/2010/main" val="40286106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normAutofit/>
          </a:bodyPr>
          <a:lstStyle/>
          <a:p>
            <a:pPr marL="0" indent="0">
              <a:buNone/>
            </a:pPr>
            <a:r>
              <a:rPr lang="ru-RU" sz="1200" b="1" dirty="0"/>
              <a:t>Цель: </a:t>
            </a:r>
            <a:r>
              <a:rPr lang="ru-RU" sz="1200" dirty="0"/>
              <a:t>повышение качества и комфорта городской среды на территории Республики Татарстан</a:t>
            </a:r>
          </a:p>
          <a:p>
            <a:pPr marL="0" indent="0">
              <a:buNone/>
            </a:pPr>
            <a:endParaRPr lang="ru-RU" sz="1200" dirty="0">
              <a:solidFill>
                <a:srgbClr val="FFC000"/>
              </a:solidFill>
            </a:endParaRPr>
          </a:p>
          <a:p>
            <a:pPr marL="0" indent="0">
              <a:buNone/>
            </a:pPr>
            <a:endParaRPr lang="ru-RU" sz="1200" b="1" dirty="0">
              <a:solidFill>
                <a:srgbClr val="FFC000"/>
              </a:solidFill>
            </a:endParaRPr>
          </a:p>
          <a:p>
            <a:pPr marL="0" indent="0">
              <a:buNone/>
            </a:pPr>
            <a:endParaRPr lang="ru-RU" sz="1200" b="1" dirty="0"/>
          </a:p>
        </p:txBody>
      </p:sp>
      <p:sp>
        <p:nvSpPr>
          <p:cNvPr id="4" name="Текст 3"/>
          <p:cNvSpPr>
            <a:spLocks noGrp="1"/>
          </p:cNvSpPr>
          <p:nvPr>
            <p:ph type="body" sz="quarter" idx="14"/>
          </p:nvPr>
        </p:nvSpPr>
        <p:spPr>
          <a:xfrm>
            <a:off x="514349" y="82076"/>
            <a:ext cx="8088112" cy="59931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t"/>
            <a:r>
              <a:rPr lang="ru-RU" sz="1600" b="1" dirty="0"/>
              <a:t>28. Государственная программа «Формирование современной городской среды на </a:t>
            </a:r>
            <a:r>
              <a:rPr lang="ru-RU" sz="1600" dirty="0"/>
              <a:t>территории Республики </a:t>
            </a:r>
            <a:r>
              <a:rPr lang="ru-RU" sz="1600" b="1" dirty="0"/>
              <a:t>Татарстан» </a:t>
            </a:r>
          </a:p>
        </p:txBody>
      </p:sp>
      <p:graphicFrame>
        <p:nvGraphicFramePr>
          <p:cNvPr id="5" name="Таблица 4"/>
          <p:cNvGraphicFramePr>
            <a:graphicFrameLocks noGrp="1"/>
          </p:cNvGraphicFramePr>
          <p:nvPr>
            <p:extLst>
              <p:ext uri="{D42A27DB-BD31-4B8C-83A1-F6EECF244321}">
                <p14:modId xmlns:p14="http://schemas.microsoft.com/office/powerpoint/2010/main" val="3582587532"/>
              </p:ext>
            </p:extLst>
          </p:nvPr>
        </p:nvGraphicFramePr>
        <p:xfrm>
          <a:off x="563880" y="1181100"/>
          <a:ext cx="8214360" cy="466725"/>
        </p:xfrm>
        <a:graphic>
          <a:graphicData uri="http://schemas.openxmlformats.org/drawingml/2006/table">
            <a:tbl>
              <a:tblPr firstRow="1" bandRow="1">
                <a:tableStyleId>{5C22544A-7EE6-4342-B048-85BDC9FD1C3A}</a:tableStyleId>
              </a:tblPr>
              <a:tblGrid>
                <a:gridCol w="5852160">
                  <a:extLst>
                    <a:ext uri="{9D8B030D-6E8A-4147-A177-3AD203B41FA5}">
                      <a16:colId xmlns:a16="http://schemas.microsoft.com/office/drawing/2014/main" val="20000"/>
                    </a:ext>
                  </a:extLst>
                </a:gridCol>
                <a:gridCol w="1272540">
                  <a:extLst>
                    <a:ext uri="{9D8B030D-6E8A-4147-A177-3AD203B41FA5}">
                      <a16:colId xmlns:a16="http://schemas.microsoft.com/office/drawing/2014/main" val="20001"/>
                    </a:ext>
                  </a:extLst>
                </a:gridCol>
                <a:gridCol w="1089660">
                  <a:extLst>
                    <a:ext uri="{9D8B030D-6E8A-4147-A177-3AD203B41FA5}">
                      <a16:colId xmlns:a16="http://schemas.microsoft.com/office/drawing/2014/main" val="20002"/>
                    </a:ext>
                  </a:extLst>
                </a:gridCol>
              </a:tblGrid>
              <a:tr h="232762">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000" dirty="0">
                          <a:solidFill>
                            <a:schemeClr val="tx1"/>
                          </a:solidFill>
                          <a:effectLst/>
                        </a:rPr>
                        <a:t>Объем финансирования государственной программы (тыс. рублей)</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37160">
                <a:tc vMerge="1">
                  <a:txBody>
                    <a:bodyPr/>
                    <a:lstStyle/>
                    <a:p>
                      <a:endParaRPr lang="ru-RU" dirty="0"/>
                    </a:p>
                  </a:txBody>
                  <a:tcPr/>
                </a:tc>
                <a:tc>
                  <a:txBody>
                    <a:bodyPr/>
                    <a:lstStyle/>
                    <a:p>
                      <a:pPr algn="ctr" fontAlgn="ctr"/>
                      <a:r>
                        <a:rPr lang="ru-RU" sz="1000" b="0" i="0" u="none" strike="noStrike" dirty="0">
                          <a:solidFill>
                            <a:srgbClr val="000000"/>
                          </a:solidFill>
                          <a:effectLst/>
                          <a:latin typeface="Arial" panose="020B0604020202020204" pitchFamily="34" charset="0"/>
                        </a:rPr>
                        <a:t>13 089 167,7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13 088 299,4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413111861"/>
              </p:ext>
            </p:extLst>
          </p:nvPr>
        </p:nvGraphicFramePr>
        <p:xfrm>
          <a:off x="574125" y="1730936"/>
          <a:ext cx="8199120" cy="3611319"/>
        </p:xfrm>
        <a:graphic>
          <a:graphicData uri="http://schemas.openxmlformats.org/drawingml/2006/table">
            <a:tbl>
              <a:tblPr firstRow="1" bandRow="1">
                <a:tableStyleId>{5C22544A-7EE6-4342-B048-85BDC9FD1C3A}</a:tableStyleId>
              </a:tblPr>
              <a:tblGrid>
                <a:gridCol w="58674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074420">
                  <a:extLst>
                    <a:ext uri="{9D8B030D-6E8A-4147-A177-3AD203B41FA5}">
                      <a16:colId xmlns:a16="http://schemas.microsoft.com/office/drawing/2014/main" val="20002"/>
                    </a:ext>
                  </a:extLst>
                </a:gridCol>
              </a:tblGrid>
              <a:tr h="256540">
                <a:tc>
                  <a:txBody>
                    <a:bodyPr/>
                    <a:lstStyle/>
                    <a:p>
                      <a:pPr algn="ctr" fontAlgn="ctr"/>
                      <a:r>
                        <a:rPr lang="ru-RU" sz="1000" b="1" i="0" u="none" strike="noStrike" dirty="0">
                          <a:solidFill>
                            <a:schemeClr val="tx1"/>
                          </a:solidFill>
                          <a:effectLst/>
                          <a:latin typeface="+mn-lt"/>
                        </a:rPr>
                        <a:t>Целевые показатели реализации государственной программы</a:t>
                      </a: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a:t>
                      </a:r>
                      <a:br>
                        <a:rPr lang="ru-RU" sz="1000" b="1" u="none" strike="noStrike" dirty="0">
                          <a:solidFill>
                            <a:schemeClr val="tx1"/>
                          </a:solidFill>
                          <a:effectLst/>
                        </a:rPr>
                      </a:br>
                      <a:r>
                        <a:rPr lang="ru-RU" sz="1000" b="1" u="none" strike="noStrike" dirty="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6604">
                <a:tc>
                  <a:txBody>
                    <a:bodyPr/>
                    <a:lstStyle/>
                    <a:p>
                      <a:pPr algn="just" fontAlgn="t"/>
                      <a:r>
                        <a:rPr lang="ru-RU" sz="1000" b="0" i="0" u="none" strike="noStrike" dirty="0">
                          <a:solidFill>
                            <a:srgbClr val="000000"/>
                          </a:solidFill>
                          <a:effectLst/>
                          <a:latin typeface="+mn-lt"/>
                        </a:rPr>
                        <a:t>Количество благоустроенных общественных территорий, единиц</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293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293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2995">
                <a:tc>
                  <a:txBody>
                    <a:bodyPr/>
                    <a:lstStyle/>
                    <a:p>
                      <a:pPr algn="just" fontAlgn="t"/>
                      <a:r>
                        <a:rPr lang="ru-RU" sz="1000" b="0" i="0" u="none" strike="noStrike" dirty="0">
                          <a:solidFill>
                            <a:srgbClr val="000000"/>
                          </a:solidFill>
                          <a:effectLst/>
                          <a:latin typeface="+mn-lt"/>
                        </a:rPr>
                        <a:t>Индекс качества городской среды,</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212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212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1541">
                <a:tc>
                  <a:txBody>
                    <a:bodyPr/>
                    <a:lstStyle/>
                    <a:p>
                      <a:pPr algn="just" fontAlgn="t"/>
                      <a:r>
                        <a:rPr lang="ru-RU" sz="1000" b="0" i="0" u="none" strike="noStrike" dirty="0">
                          <a:solidFill>
                            <a:srgbClr val="000000"/>
                          </a:solidFill>
                          <a:effectLst/>
                          <a:latin typeface="+mn-lt"/>
                        </a:rPr>
                        <a:t>Доля объема закупок оборудования, имеющего российское происхождение, в том числе оборудования, закупаемого при выполнении работ, в общем объеме оборудования, закупленного в рамках реализации мероприятий государственных (муниципальных) программ современной городской среды, процентов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45613">
                <a:tc>
                  <a:txBody>
                    <a:bodyPr/>
                    <a:lstStyle/>
                    <a:p>
                      <a:pPr algn="just" fontAlgn="t"/>
                      <a:r>
                        <a:rPr lang="ru-RU" sz="1000" b="0" i="0" u="none" strike="noStrike" dirty="0">
                          <a:solidFill>
                            <a:srgbClr val="000000"/>
                          </a:solidFill>
                          <a:effectLst/>
                          <a:latin typeface="+mn-lt"/>
                        </a:rPr>
                        <a:t>Прирост среднего индекса качества городской среды по отношению к 2019 году, процентов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82777">
                <a:tc>
                  <a:txBody>
                    <a:bodyPr/>
                    <a:lstStyle/>
                    <a:p>
                      <a:pPr algn="just" fontAlgn="t"/>
                      <a:r>
                        <a:rPr lang="ru-RU" sz="1000" b="0" i="0" u="none" strike="noStrike" dirty="0">
                          <a:solidFill>
                            <a:srgbClr val="000000"/>
                          </a:solidFill>
                          <a:effectLst/>
                          <a:latin typeface="+mn-lt"/>
                        </a:rPr>
                        <a:t>Количество городов с благоприятной городской средой, единиц</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09183">
                <a:tc>
                  <a:txBody>
                    <a:bodyPr/>
                    <a:lstStyle/>
                    <a:p>
                      <a:pPr algn="just" fontAlgn="t"/>
                      <a:r>
                        <a:rPr lang="ru-RU" sz="1000" b="0" i="0" u="none" strike="noStrike" dirty="0">
                          <a:solidFill>
                            <a:srgbClr val="000000"/>
                          </a:solidFill>
                          <a:effectLst/>
                          <a:latin typeface="+mn-lt"/>
                        </a:rPr>
                        <a:t>Доля городов с благоприятной средой от общего количества городов (индекс качества городской среды - выше 50 процентов), процентов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06627">
                <a:tc>
                  <a:txBody>
                    <a:bodyPr/>
                    <a:lstStyle/>
                    <a:p>
                      <a:pPr algn="just" fontAlgn="t"/>
                      <a:r>
                        <a:rPr lang="ru-RU" sz="1000" b="0" i="0" u="none" strike="noStrike" dirty="0">
                          <a:solidFill>
                            <a:srgbClr val="000000"/>
                          </a:solidFill>
                          <a:effectLst/>
                          <a:latin typeface="+mn-lt"/>
                        </a:rPr>
                        <a:t>Доля граждан, принявших участие в решении вопросов развития городской среды, от общего количества граждан в возрасте от 14 лет, проживающих в муниципальных образованиях, на территории которых реализуются проекты по созданию комфортной городской среды, процентов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just" fontAlgn="t"/>
                      <a:r>
                        <a:rPr lang="ru-RU" sz="1000" b="0" i="0" u="none" strike="noStrike" dirty="0">
                          <a:solidFill>
                            <a:srgbClr val="000000"/>
                          </a:solidFill>
                          <a:effectLst/>
                          <a:latin typeface="+mn-lt"/>
                        </a:rPr>
                        <a:t>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 не менее единиц нарастающим итогом</a:t>
                      </a:r>
                      <a:r>
                        <a:rPr lang="ru-RU" sz="1000" b="0" i="0" u="none" strike="noStrike">
                          <a:solidFill>
                            <a:srgbClr val="000000"/>
                          </a:solidFill>
                          <a:effectLst/>
                          <a:latin typeface="+mn-lt"/>
                        </a:rPr>
                        <a:t>, единиц</a:t>
                      </a:r>
                      <a:endParaRPr lang="ru-RU" sz="10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pPr algn="just" fontAlgn="t"/>
                      <a:r>
                        <a:rPr lang="ru-RU" sz="1000" b="0" i="0" u="none" strike="noStrike" dirty="0">
                          <a:solidFill>
                            <a:srgbClr val="000000"/>
                          </a:solidFill>
                          <a:effectLst/>
                          <a:latin typeface="+mn-lt"/>
                        </a:rPr>
                        <a:t>Площадь благоустроенных общественных территорий, приходящаяся на одного жителя Республики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4,487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70840">
                <a:tc>
                  <a:txBody>
                    <a:bodyPr/>
                    <a:lstStyle/>
                    <a:p>
                      <a:pPr algn="just" fontAlgn="t"/>
                      <a:r>
                        <a:rPr lang="ru-RU" sz="1000" b="0" i="0" u="none" strike="noStrike" dirty="0">
                          <a:solidFill>
                            <a:srgbClr val="000000"/>
                          </a:solidFill>
                          <a:effectLst/>
                          <a:latin typeface="+mn-lt"/>
                        </a:rPr>
                        <a:t>Количество дворовых территорий, благоустроенных в рамках республиканской программы «Наш двор»</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3" name="Прямоугольник 2"/>
          <p:cNvSpPr/>
          <p:nvPr/>
        </p:nvSpPr>
        <p:spPr>
          <a:xfrm>
            <a:off x="703089" y="5726846"/>
            <a:ext cx="8130540" cy="400110"/>
          </a:xfrm>
          <a:prstGeom prst="rect">
            <a:avLst/>
          </a:prstGeom>
        </p:spPr>
        <p:txBody>
          <a:bodyPr wrap="square">
            <a:spAutoFit/>
          </a:bodyPr>
          <a:lstStyle/>
          <a:p>
            <a:r>
              <a:rPr lang="ru-RU" sz="1000" b="1" i="1" dirty="0">
                <a:solidFill>
                  <a:schemeClr val="accent1"/>
                </a:solidFill>
              </a:rPr>
              <a:t>Ответственный исполнитель ГП: Министерство строительства, архитектуры и жилищно-коммунального хозяйства Республики Татарстан</a:t>
            </a:r>
            <a:endParaRPr lang="ru-RU" sz="1000" dirty="0"/>
          </a:p>
        </p:txBody>
      </p:sp>
      <p:sp>
        <p:nvSpPr>
          <p:cNvPr id="7" name="Прямоугольник 6"/>
          <p:cNvSpPr/>
          <p:nvPr/>
        </p:nvSpPr>
        <p:spPr>
          <a:xfrm>
            <a:off x="647700" y="6126956"/>
            <a:ext cx="80772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http://minstroy.tatarstan.ru</a:t>
            </a:r>
            <a:endParaRPr lang="ru-RU" sz="1000" b="1" i="1" dirty="0">
              <a:solidFill>
                <a:schemeClr val="accent6"/>
              </a:solidFill>
            </a:endParaRPr>
          </a:p>
        </p:txBody>
      </p:sp>
    </p:spTree>
    <p:extLst>
      <p:ext uri="{BB962C8B-B14F-4D97-AF65-F5344CB8AC3E}">
        <p14:creationId xmlns:p14="http://schemas.microsoft.com/office/powerpoint/2010/main" val="442367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548640" y="999817"/>
            <a:ext cx="8368809" cy="5527249"/>
          </a:xfrm>
        </p:spPr>
        <p:txBody>
          <a:bodyPr>
            <a:normAutofit/>
          </a:bodyPr>
          <a:lstStyle/>
          <a:p>
            <a:pPr marL="0" indent="0" algn="just">
              <a:buNone/>
            </a:pPr>
            <a:r>
              <a:rPr lang="ru-RU" sz="1200" b="1" dirty="0"/>
              <a:t>Цель: </a:t>
            </a:r>
            <a:r>
              <a:rPr lang="ru-RU" sz="1200" dirty="0"/>
              <a:t>стимулирование перевода и приобретения транспортных средств, работающих на компримированном природном газе, сжиженном природном газе путем расширения существующей в республике газозаправочной инфраструктуры, в том числе с учетом наличия на заправках зарядных колонок (станций) для транспортных средств с электродвигателями</a:t>
            </a:r>
          </a:p>
          <a:p>
            <a:pPr marL="0" indent="0">
              <a:buNone/>
            </a:pPr>
            <a:endParaRPr lang="ru-RU" sz="1200" b="1" dirty="0">
              <a:solidFill>
                <a:srgbClr val="FFC000"/>
              </a:solidFill>
            </a:endParaRPr>
          </a:p>
          <a:p>
            <a:pPr marL="0" indent="0">
              <a:buNone/>
            </a:pPr>
            <a:endParaRPr lang="ru-RU" sz="1200" b="1" dirty="0"/>
          </a:p>
        </p:txBody>
      </p:sp>
      <p:sp>
        <p:nvSpPr>
          <p:cNvPr id="4" name="Текст 3"/>
          <p:cNvSpPr>
            <a:spLocks noGrp="1"/>
          </p:cNvSpPr>
          <p:nvPr>
            <p:ph type="body" sz="quarter" idx="14"/>
          </p:nvPr>
        </p:nvSpPr>
        <p:spPr>
          <a:xfrm>
            <a:off x="726474" y="162141"/>
            <a:ext cx="7919651" cy="844487"/>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t"/>
            <a:r>
              <a:rPr lang="ru-RU" sz="1600" b="1" dirty="0"/>
              <a:t>29. Государственная программа Республики Татарстан «Строительство автомобильных газонаполнительных компрессорных станций на территории Республики Татарстан» </a:t>
            </a:r>
          </a:p>
        </p:txBody>
      </p:sp>
      <p:graphicFrame>
        <p:nvGraphicFramePr>
          <p:cNvPr id="5" name="Таблица 4"/>
          <p:cNvGraphicFramePr>
            <a:graphicFrameLocks noGrp="1"/>
          </p:cNvGraphicFramePr>
          <p:nvPr>
            <p:extLst>
              <p:ext uri="{D42A27DB-BD31-4B8C-83A1-F6EECF244321}">
                <p14:modId xmlns:p14="http://schemas.microsoft.com/office/powerpoint/2010/main" val="181987026"/>
              </p:ext>
            </p:extLst>
          </p:nvPr>
        </p:nvGraphicFramePr>
        <p:xfrm>
          <a:off x="642335" y="1768954"/>
          <a:ext cx="8214360" cy="514247"/>
        </p:xfrm>
        <a:graphic>
          <a:graphicData uri="http://schemas.openxmlformats.org/drawingml/2006/table">
            <a:tbl>
              <a:tblPr firstRow="1" bandRow="1">
                <a:tableStyleId>{5C22544A-7EE6-4342-B048-85BDC9FD1C3A}</a:tableStyleId>
              </a:tblPr>
              <a:tblGrid>
                <a:gridCol w="5852160">
                  <a:extLst>
                    <a:ext uri="{9D8B030D-6E8A-4147-A177-3AD203B41FA5}">
                      <a16:colId xmlns:a16="http://schemas.microsoft.com/office/drawing/2014/main" val="20000"/>
                    </a:ext>
                  </a:extLst>
                </a:gridCol>
                <a:gridCol w="1272540">
                  <a:extLst>
                    <a:ext uri="{9D8B030D-6E8A-4147-A177-3AD203B41FA5}">
                      <a16:colId xmlns:a16="http://schemas.microsoft.com/office/drawing/2014/main" val="20001"/>
                    </a:ext>
                  </a:extLst>
                </a:gridCol>
                <a:gridCol w="1089660">
                  <a:extLst>
                    <a:ext uri="{9D8B030D-6E8A-4147-A177-3AD203B41FA5}">
                      <a16:colId xmlns:a16="http://schemas.microsoft.com/office/drawing/2014/main" val="20002"/>
                    </a:ext>
                  </a:extLst>
                </a:gridCol>
              </a:tblGrid>
              <a:tr h="232762">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000" dirty="0">
                          <a:solidFill>
                            <a:schemeClr val="tx1"/>
                          </a:solidFill>
                          <a:effectLst/>
                        </a:rPr>
                        <a:t>Объем финансирования государственной программы (тыс. рублей)</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a:solidFill>
                            <a:schemeClr val="tx1"/>
                          </a:solidFill>
                          <a:effectLst/>
                        </a:rPr>
                        <a:t>2023 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09447">
                <a:tc vMerge="1">
                  <a:txBody>
                    <a:bodyPr/>
                    <a:lstStyle/>
                    <a:p>
                      <a:endParaRPr lang="ru-RU" dirty="0"/>
                    </a:p>
                  </a:txBody>
                  <a:tcPr/>
                </a:tc>
                <a:tc>
                  <a:txBody>
                    <a:bodyPr/>
                    <a:lstStyle/>
                    <a:p>
                      <a:pPr algn="ctr" fontAlgn="ctr"/>
                      <a:r>
                        <a:rPr lang="ru-RU" sz="1000" b="0" i="0" u="none" strike="noStrike" dirty="0">
                          <a:solidFill>
                            <a:srgbClr val="000000"/>
                          </a:solidFill>
                          <a:effectLst/>
                          <a:latin typeface="Arial" panose="020B0604020202020204" pitchFamily="34" charset="0"/>
                        </a:rPr>
                        <a:t>72 000,0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99 919,5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637978113"/>
              </p:ext>
            </p:extLst>
          </p:nvPr>
        </p:nvGraphicFramePr>
        <p:xfrm>
          <a:off x="649955" y="2437090"/>
          <a:ext cx="8199120" cy="1420958"/>
        </p:xfrm>
        <a:graphic>
          <a:graphicData uri="http://schemas.openxmlformats.org/drawingml/2006/table">
            <a:tbl>
              <a:tblPr firstRow="1" bandRow="1">
                <a:tableStyleId>{5C22544A-7EE6-4342-B048-85BDC9FD1C3A}</a:tableStyleId>
              </a:tblPr>
              <a:tblGrid>
                <a:gridCol w="58674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074420">
                  <a:extLst>
                    <a:ext uri="{9D8B030D-6E8A-4147-A177-3AD203B41FA5}">
                      <a16:colId xmlns:a16="http://schemas.microsoft.com/office/drawing/2014/main" val="20002"/>
                    </a:ext>
                  </a:extLst>
                </a:gridCol>
              </a:tblGrid>
              <a:tr h="256540">
                <a:tc>
                  <a:txBody>
                    <a:bodyPr/>
                    <a:lstStyle/>
                    <a:p>
                      <a:pPr algn="ctr" fontAlgn="ctr"/>
                      <a:r>
                        <a:rPr lang="ru-RU" sz="1000" b="1" i="0" u="none" strike="noStrike" dirty="0">
                          <a:solidFill>
                            <a:schemeClr val="tx1"/>
                          </a:solidFill>
                          <a:effectLst/>
                          <a:latin typeface="+mn-lt"/>
                        </a:rPr>
                        <a:t>Целевые показатели реализации государственной программы</a:t>
                      </a: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a:t>
                      </a:r>
                      <a:br>
                        <a:rPr lang="ru-RU" sz="1000" b="1" u="none" strike="noStrike" dirty="0">
                          <a:solidFill>
                            <a:schemeClr val="tx1"/>
                          </a:solidFill>
                          <a:effectLst/>
                        </a:rPr>
                      </a:br>
                      <a:r>
                        <a:rPr lang="ru-RU" sz="1000" b="1" u="none" strike="noStrike" dirty="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algn="just">
                        <a:spcAft>
                          <a:spcPts val="0"/>
                        </a:spcAft>
                      </a:pPr>
                      <a:r>
                        <a:rPr lang="ru-RU" sz="1000" dirty="0">
                          <a:solidFill>
                            <a:schemeClr val="tx1"/>
                          </a:solidFill>
                          <a:effectLst/>
                          <a:latin typeface="+mn-lt"/>
                          <a:ea typeface="Times New Roman" panose="02020603050405020304" pitchFamily="18" charset="0"/>
                        </a:rPr>
                        <a:t>Количество построенных и введенных в эксплуатацию АГНКС, шт.</a:t>
                      </a:r>
                      <a:endParaRPr lang="ru-RU" sz="1000" dirty="0">
                        <a:solidFill>
                          <a:schemeClr val="tx1"/>
                        </a:solidFill>
                        <a:effectLst/>
                        <a:highlight>
                          <a:srgbClr val="FFFF00"/>
                        </a:highligh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000" dirty="0"/>
                        <a:t>45</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000" dirty="0"/>
                        <a:t>45</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just">
                        <a:spcAft>
                          <a:spcPts val="0"/>
                        </a:spcAft>
                      </a:pPr>
                      <a:r>
                        <a:rPr lang="ru-RU" sz="1000" dirty="0">
                          <a:solidFill>
                            <a:schemeClr val="tx1"/>
                          </a:solidFill>
                          <a:effectLst/>
                          <a:latin typeface="+mn-lt"/>
                          <a:ea typeface="Times New Roman" panose="02020603050405020304" pitchFamily="18" charset="0"/>
                        </a:rPr>
                        <a:t>Количество построенных и введенных в эксплуатацию </a:t>
                      </a:r>
                      <a:r>
                        <a:rPr lang="ru-RU" sz="1000" dirty="0" err="1">
                          <a:solidFill>
                            <a:schemeClr val="tx1"/>
                          </a:solidFill>
                          <a:effectLst/>
                          <a:latin typeface="+mn-lt"/>
                          <a:ea typeface="Times New Roman" panose="02020603050405020304" pitchFamily="18" charset="0"/>
                        </a:rPr>
                        <a:t>КриоАЗС</a:t>
                      </a:r>
                      <a:r>
                        <a:rPr lang="ru-RU" sz="1000" dirty="0">
                          <a:solidFill>
                            <a:schemeClr val="tx1"/>
                          </a:solidFill>
                          <a:effectLst/>
                          <a:latin typeface="+mn-lt"/>
                          <a:ea typeface="Times New Roman" panose="02020603050405020304" pitchFamily="18" charset="0"/>
                        </a:rPr>
                        <a:t>, </a:t>
                      </a:r>
                      <a:r>
                        <a:rPr lang="ru-RU" sz="1000" dirty="0" err="1">
                          <a:solidFill>
                            <a:schemeClr val="tx1"/>
                          </a:solidFill>
                          <a:effectLst/>
                          <a:latin typeface="+mn-lt"/>
                          <a:ea typeface="Times New Roman" panose="02020603050405020304" pitchFamily="18" charset="0"/>
                        </a:rPr>
                        <a:t>шт</a:t>
                      </a:r>
                      <a:endParaRPr lang="ru-RU" sz="1000" dirty="0">
                        <a:solidFill>
                          <a:schemeClr val="tx1"/>
                        </a:solidFill>
                        <a:effectLst/>
                        <a:highlight>
                          <a:srgbClr val="FFFF00"/>
                        </a:highligh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000" dirty="0"/>
                        <a:t>4</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000" dirty="0"/>
                        <a:t>4</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1441268"/>
                  </a:ext>
                </a:extLst>
              </a:tr>
              <a:tr h="370840">
                <a:tc>
                  <a:txBody>
                    <a:bodyPr/>
                    <a:lstStyle/>
                    <a:p>
                      <a:pPr algn="just">
                        <a:spcAft>
                          <a:spcPts val="0"/>
                        </a:spcAft>
                      </a:pPr>
                      <a:r>
                        <a:rPr lang="ru-RU" sz="1000" dirty="0">
                          <a:solidFill>
                            <a:schemeClr val="tx1"/>
                          </a:solidFill>
                          <a:effectLst/>
                          <a:latin typeface="+mn-lt"/>
                          <a:ea typeface="Times New Roman" panose="02020603050405020304" pitchFamily="18" charset="0"/>
                        </a:rPr>
                        <a:t>Количество построенных и введенных в эксплуатацию заводов по производству СПГ, </a:t>
                      </a:r>
                      <a:r>
                        <a:rPr lang="ru-RU" sz="1000" dirty="0" err="1">
                          <a:solidFill>
                            <a:schemeClr val="tx1"/>
                          </a:solidFill>
                          <a:effectLst/>
                          <a:latin typeface="+mn-lt"/>
                          <a:ea typeface="Times New Roman" panose="02020603050405020304" pitchFamily="18" charset="0"/>
                        </a:rPr>
                        <a:t>шт</a:t>
                      </a:r>
                      <a:endParaRPr lang="ru-RU" sz="1000" dirty="0">
                        <a:solidFill>
                          <a:schemeClr val="tx1"/>
                        </a:solidFill>
                        <a:effectLst/>
                        <a:highlight>
                          <a:srgbClr val="FFFF00"/>
                        </a:highligh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000" dirty="0"/>
                        <a:t>2</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000" dirty="0"/>
                        <a:t>2</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8557002"/>
                  </a:ext>
                </a:extLst>
              </a:tr>
            </a:tbl>
          </a:graphicData>
        </a:graphic>
      </p:graphicFrame>
      <p:sp>
        <p:nvSpPr>
          <p:cNvPr id="3" name="Прямоугольник 2"/>
          <p:cNvSpPr/>
          <p:nvPr/>
        </p:nvSpPr>
        <p:spPr>
          <a:xfrm>
            <a:off x="703089" y="5726846"/>
            <a:ext cx="813054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промышленности и торговли Республики Татарстан</a:t>
            </a:r>
            <a:endParaRPr lang="ru-RU" sz="1000" dirty="0"/>
          </a:p>
        </p:txBody>
      </p:sp>
      <p:sp>
        <p:nvSpPr>
          <p:cNvPr id="7" name="Прямоугольник 6"/>
          <p:cNvSpPr/>
          <p:nvPr/>
        </p:nvSpPr>
        <p:spPr>
          <a:xfrm>
            <a:off x="647700" y="6126956"/>
            <a:ext cx="80772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http://mpt.tatarstan.ru</a:t>
            </a:r>
            <a:endParaRPr lang="ru-RU" sz="1000" b="1" i="1" dirty="0">
              <a:solidFill>
                <a:schemeClr val="accent6"/>
              </a:solidFill>
            </a:endParaRPr>
          </a:p>
        </p:txBody>
      </p:sp>
    </p:spTree>
    <p:extLst>
      <p:ext uri="{BB962C8B-B14F-4D97-AF65-F5344CB8AC3E}">
        <p14:creationId xmlns:p14="http://schemas.microsoft.com/office/powerpoint/2010/main" val="14643907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529717" y="700996"/>
            <a:ext cx="8520593" cy="5527249"/>
          </a:xfrm>
        </p:spPr>
        <p:txBody>
          <a:bodyPr>
            <a:normAutofit/>
          </a:bodyPr>
          <a:lstStyle/>
          <a:p>
            <a:pPr marL="0" indent="0">
              <a:buNone/>
            </a:pPr>
            <a:r>
              <a:rPr lang="ru-RU" sz="1200" b="1" dirty="0"/>
              <a:t>Цель: </a:t>
            </a:r>
            <a:r>
              <a:rPr lang="ru-RU" sz="1200" dirty="0"/>
              <a:t>реализация государственной политики по развитию физической культуры и спорта в Республике Татарстан</a:t>
            </a:r>
          </a:p>
          <a:p>
            <a:pPr marL="0" indent="0">
              <a:buNone/>
            </a:pPr>
            <a:endParaRPr lang="ru-RU" sz="1400" dirty="0"/>
          </a:p>
        </p:txBody>
      </p:sp>
      <p:sp>
        <p:nvSpPr>
          <p:cNvPr id="4" name="Текст 3"/>
          <p:cNvSpPr>
            <a:spLocks noGrp="1"/>
          </p:cNvSpPr>
          <p:nvPr>
            <p:ph type="body" sz="quarter" idx="14"/>
          </p:nvPr>
        </p:nvSpPr>
        <p:spPr>
          <a:xfrm>
            <a:off x="514350" y="46038"/>
            <a:ext cx="8088112" cy="59931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t"/>
            <a:r>
              <a:rPr lang="ru-RU" sz="1600" b="1" dirty="0"/>
              <a:t>30. Государственная программа «Развитие физической культуры и спорта в Республике Татарстан» </a:t>
            </a:r>
          </a:p>
        </p:txBody>
      </p:sp>
      <p:graphicFrame>
        <p:nvGraphicFramePr>
          <p:cNvPr id="5" name="Таблица 4"/>
          <p:cNvGraphicFramePr>
            <a:graphicFrameLocks noGrp="1"/>
          </p:cNvGraphicFramePr>
          <p:nvPr>
            <p:extLst>
              <p:ext uri="{D42A27DB-BD31-4B8C-83A1-F6EECF244321}">
                <p14:modId xmlns:p14="http://schemas.microsoft.com/office/powerpoint/2010/main" val="2604211380"/>
              </p:ext>
            </p:extLst>
          </p:nvPr>
        </p:nvGraphicFramePr>
        <p:xfrm>
          <a:off x="576303" y="1034656"/>
          <a:ext cx="8160443" cy="607700"/>
        </p:xfrm>
        <a:graphic>
          <a:graphicData uri="http://schemas.openxmlformats.org/drawingml/2006/table">
            <a:tbl>
              <a:tblPr firstRow="1" bandRow="1">
                <a:tableStyleId>{5C22544A-7EE6-4342-B048-85BDC9FD1C3A}</a:tableStyleId>
              </a:tblPr>
              <a:tblGrid>
                <a:gridCol w="5555556">
                  <a:extLst>
                    <a:ext uri="{9D8B030D-6E8A-4147-A177-3AD203B41FA5}">
                      <a16:colId xmlns:a16="http://schemas.microsoft.com/office/drawing/2014/main" val="20000"/>
                    </a:ext>
                  </a:extLst>
                </a:gridCol>
                <a:gridCol w="1367758">
                  <a:extLst>
                    <a:ext uri="{9D8B030D-6E8A-4147-A177-3AD203B41FA5}">
                      <a16:colId xmlns:a16="http://schemas.microsoft.com/office/drawing/2014/main" val="20001"/>
                    </a:ext>
                  </a:extLst>
                </a:gridCol>
                <a:gridCol w="1237129">
                  <a:extLst>
                    <a:ext uri="{9D8B030D-6E8A-4147-A177-3AD203B41FA5}">
                      <a16:colId xmlns:a16="http://schemas.microsoft.com/office/drawing/2014/main" val="20002"/>
                    </a:ext>
                  </a:extLst>
                </a:gridCol>
              </a:tblGrid>
              <a:tr h="262751">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000" dirty="0">
                          <a:solidFill>
                            <a:schemeClr val="tx1"/>
                          </a:solidFill>
                          <a:effectLst/>
                        </a:rPr>
                        <a:t>Объем финансирования государственной программы (тыс. рублей)</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a:solidFill>
                            <a:schemeClr val="tx1"/>
                          </a:solidFill>
                        </a:rPr>
                        <a:t>2023 год</a:t>
                      </a:r>
                    </a:p>
                    <a:p>
                      <a:pPr algn="ctr"/>
                      <a:r>
                        <a:rPr lang="ru-RU" sz="1000" dirty="0">
                          <a:solidFill>
                            <a:schemeClr val="tx1"/>
                          </a:solidFill>
                        </a:rPr>
                        <a:t>(план)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a:solidFill>
                            <a:schemeClr val="tx1"/>
                          </a:solidFill>
                        </a:rPr>
                        <a:t>2023 год </a:t>
                      </a:r>
                    </a:p>
                    <a:p>
                      <a:pPr algn="ctr"/>
                      <a:r>
                        <a:rPr lang="ru-RU" sz="1000" dirty="0">
                          <a:solidFill>
                            <a:schemeClr val="tx1"/>
                          </a:solidFill>
                        </a:rPr>
                        <a:t>(факт)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11460">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Arial" panose="020B0604020202020204" pitchFamily="34" charset="0"/>
                        </a:rPr>
                        <a:t>11 854 005,1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11 920 642,9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434173867"/>
              </p:ext>
            </p:extLst>
          </p:nvPr>
        </p:nvGraphicFramePr>
        <p:xfrm>
          <a:off x="599995" y="1753028"/>
          <a:ext cx="8129067" cy="1651000"/>
        </p:xfrm>
        <a:graphic>
          <a:graphicData uri="http://schemas.openxmlformats.org/drawingml/2006/table">
            <a:tbl>
              <a:tblPr firstRow="1" bandRow="1">
                <a:tableStyleId>{5C22544A-7EE6-4342-B048-85BDC9FD1C3A}</a:tableStyleId>
              </a:tblPr>
              <a:tblGrid>
                <a:gridCol w="5554916">
                  <a:extLst>
                    <a:ext uri="{9D8B030D-6E8A-4147-A177-3AD203B41FA5}">
                      <a16:colId xmlns:a16="http://schemas.microsoft.com/office/drawing/2014/main" val="20000"/>
                    </a:ext>
                  </a:extLst>
                </a:gridCol>
                <a:gridCol w="1344706">
                  <a:extLst>
                    <a:ext uri="{9D8B030D-6E8A-4147-A177-3AD203B41FA5}">
                      <a16:colId xmlns:a16="http://schemas.microsoft.com/office/drawing/2014/main" val="20001"/>
                    </a:ext>
                  </a:extLst>
                </a:gridCol>
                <a:gridCol w="1229445">
                  <a:extLst>
                    <a:ext uri="{9D8B030D-6E8A-4147-A177-3AD203B41FA5}">
                      <a16:colId xmlns:a16="http://schemas.microsoft.com/office/drawing/2014/main" val="20002"/>
                    </a:ext>
                  </a:extLst>
                </a:gridCol>
              </a:tblGrid>
              <a:tr h="370840">
                <a:tc>
                  <a:txBody>
                    <a:bodyPr/>
                    <a:lstStyle/>
                    <a:p>
                      <a:pPr algn="ctr" fontAlgn="ctr"/>
                      <a:r>
                        <a:rPr lang="ru-RU" sz="1000" b="1" i="0" u="none" strike="noStrike" dirty="0">
                          <a:solidFill>
                            <a:schemeClr val="tx1"/>
                          </a:solidFill>
                          <a:effectLst/>
                          <a:latin typeface="+mn-lt"/>
                        </a:rPr>
                        <a:t>Целевые показатели реализации государственной программы</a:t>
                      </a: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a:t>
                      </a:r>
                      <a:br>
                        <a:rPr lang="ru-RU" sz="1000" b="1" u="none" strike="noStrike" dirty="0">
                          <a:solidFill>
                            <a:schemeClr val="tx1"/>
                          </a:solidFill>
                          <a:effectLst/>
                        </a:rPr>
                      </a:br>
                      <a:r>
                        <a:rPr lang="ru-RU" sz="1000" b="1" u="none" strike="noStrike" dirty="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algn="just"/>
                      <a:r>
                        <a:rPr lang="ru-RU" sz="1000" dirty="0">
                          <a:solidFill>
                            <a:schemeClr val="tx1"/>
                          </a:solidFill>
                        </a:rPr>
                        <a:t>Доля населения, систематически занимающегося физической культурой и спортом, в общей численности населения,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b="0" i="0" dirty="0">
                          <a:solidFill>
                            <a:schemeClr val="tx1"/>
                          </a:solidFill>
                        </a:rPr>
                        <a:t>55,5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dirty="0">
                          <a:solidFill>
                            <a:schemeClr val="tx1"/>
                          </a:solidFill>
                        </a:rPr>
                        <a:t>62,9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just"/>
                      <a:r>
                        <a:rPr lang="ru-RU" sz="1000" dirty="0">
                          <a:solidFill>
                            <a:schemeClr val="tx1"/>
                          </a:solidFill>
                        </a:rPr>
                        <a:t>Доля спортсменов-разрядников в общем количестве лиц, занимающихся в системе спортивных школ олимпийского резерва и училищ олимпийского резерва,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i="0" dirty="0">
                          <a:solidFill>
                            <a:schemeClr val="tx1"/>
                          </a:solidFill>
                        </a:rPr>
                        <a:t>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dirty="0">
                          <a:solidFill>
                            <a:schemeClr val="tx1"/>
                          </a:solidFill>
                        </a:rPr>
                        <a:t>37,6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8248">
                <a:tc>
                  <a:txBody>
                    <a:bodyPr/>
                    <a:lstStyle/>
                    <a:p>
                      <a:pPr algn="just"/>
                      <a:r>
                        <a:rPr lang="ru-RU" sz="1000" dirty="0">
                          <a:solidFill>
                            <a:schemeClr val="tx1"/>
                          </a:solidFill>
                        </a:rPr>
                        <a:t>Количество спортивных сооружений на 100 </a:t>
                      </a:r>
                      <a:r>
                        <a:rPr lang="ru-RU" sz="1000" dirty="0" err="1">
                          <a:solidFill>
                            <a:schemeClr val="tx1"/>
                          </a:solidFill>
                        </a:rPr>
                        <a:t>тыс.человек</a:t>
                      </a:r>
                      <a:r>
                        <a:rPr lang="ru-RU" sz="1000" dirty="0">
                          <a:solidFill>
                            <a:schemeClr val="tx1"/>
                          </a:solidFill>
                        </a:rPr>
                        <a:t> населения, единиц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i="0" dirty="0">
                          <a:solidFill>
                            <a:schemeClr val="tx1"/>
                          </a:solidFill>
                        </a:rPr>
                        <a:t>323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dirty="0">
                          <a:solidFill>
                            <a:schemeClr val="tx1"/>
                          </a:solidFill>
                        </a:rPr>
                        <a:t>323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5665">
                <a:tc>
                  <a:txBody>
                    <a:bodyPr/>
                    <a:lstStyle/>
                    <a:p>
                      <a:pPr algn="just"/>
                      <a:r>
                        <a:rPr lang="ru-RU" sz="1000" dirty="0">
                          <a:solidFill>
                            <a:schemeClr val="tx1"/>
                          </a:solidFill>
                        </a:rPr>
                        <a:t>Единовременная пропускная способность объектов спортивного назначения,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i="0" dirty="0">
                          <a:solidFill>
                            <a:schemeClr val="tx1"/>
                          </a:solidFill>
                        </a:rPr>
                        <a:t>71,7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dirty="0">
                          <a:solidFill>
                            <a:schemeClr val="tx1"/>
                          </a:solidFill>
                        </a:rPr>
                        <a:t>71,7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Прямоугольник 6"/>
          <p:cNvSpPr/>
          <p:nvPr/>
        </p:nvSpPr>
        <p:spPr>
          <a:xfrm>
            <a:off x="647700" y="5919447"/>
            <a:ext cx="813054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спорта Республики Татарстан</a:t>
            </a:r>
            <a:endParaRPr lang="ru-RU" sz="1000" dirty="0"/>
          </a:p>
        </p:txBody>
      </p:sp>
      <p:sp>
        <p:nvSpPr>
          <p:cNvPr id="8" name="Прямоугольник 7"/>
          <p:cNvSpPr/>
          <p:nvPr/>
        </p:nvSpPr>
        <p:spPr>
          <a:xfrm>
            <a:off x="647700" y="6126956"/>
            <a:ext cx="80772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https://minsport.tatarstan.ru/</a:t>
            </a:r>
            <a:endParaRPr lang="ru-RU" sz="1000" b="1" i="1" dirty="0">
              <a:solidFill>
                <a:schemeClr val="accent6"/>
              </a:solidFill>
            </a:endParaRPr>
          </a:p>
        </p:txBody>
      </p:sp>
    </p:spTree>
    <p:extLst>
      <p:ext uri="{BB962C8B-B14F-4D97-AF65-F5344CB8AC3E}">
        <p14:creationId xmlns:p14="http://schemas.microsoft.com/office/powerpoint/2010/main" val="35695933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pPr marL="0" indent="0">
              <a:buNone/>
            </a:pPr>
            <a:r>
              <a:rPr lang="ru-RU" sz="1400" b="1" dirty="0"/>
              <a:t>  </a:t>
            </a:r>
            <a:r>
              <a:rPr lang="ru-RU" sz="1200" b="1" dirty="0"/>
              <a:t>Цель: </a:t>
            </a:r>
            <a:r>
              <a:rPr lang="ru-RU" sz="1200" dirty="0"/>
              <a:t>реализация молодежной политики в Республике Татарстан </a:t>
            </a:r>
          </a:p>
          <a:p>
            <a:pPr marL="0" indent="0">
              <a:buNone/>
            </a:pPr>
            <a:endParaRPr lang="ru-RU" dirty="0"/>
          </a:p>
        </p:txBody>
      </p:sp>
      <p:sp>
        <p:nvSpPr>
          <p:cNvPr id="4" name="Текст 3"/>
          <p:cNvSpPr>
            <a:spLocks noGrp="1"/>
          </p:cNvSpPr>
          <p:nvPr>
            <p:ph type="body" sz="quarter" idx="14"/>
          </p:nvPr>
        </p:nvSpPr>
        <p:spPr>
          <a:xfrm>
            <a:off x="514350" y="46038"/>
            <a:ext cx="8088112" cy="59931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t"/>
            <a:r>
              <a:rPr lang="ru-RU" sz="1600" b="1" dirty="0"/>
              <a:t>31. Государственная программа «Развитие молодежной политики в Республике Татарстан» </a:t>
            </a:r>
          </a:p>
        </p:txBody>
      </p:sp>
      <p:graphicFrame>
        <p:nvGraphicFramePr>
          <p:cNvPr id="5" name="Таблица 4"/>
          <p:cNvGraphicFramePr>
            <a:graphicFrameLocks noGrp="1"/>
          </p:cNvGraphicFramePr>
          <p:nvPr>
            <p:extLst>
              <p:ext uri="{D42A27DB-BD31-4B8C-83A1-F6EECF244321}">
                <p14:modId xmlns:p14="http://schemas.microsoft.com/office/powerpoint/2010/main" val="3372732782"/>
              </p:ext>
            </p:extLst>
          </p:nvPr>
        </p:nvGraphicFramePr>
        <p:xfrm>
          <a:off x="647700" y="1006608"/>
          <a:ext cx="8042942" cy="596968"/>
        </p:xfrm>
        <a:graphic>
          <a:graphicData uri="http://schemas.openxmlformats.org/drawingml/2006/table">
            <a:tbl>
              <a:tblPr firstRow="1" bandRow="1">
                <a:tableStyleId>{5C22544A-7EE6-4342-B048-85BDC9FD1C3A}</a:tableStyleId>
              </a:tblPr>
              <a:tblGrid>
                <a:gridCol w="5855117">
                  <a:extLst>
                    <a:ext uri="{9D8B030D-6E8A-4147-A177-3AD203B41FA5}">
                      <a16:colId xmlns:a16="http://schemas.microsoft.com/office/drawing/2014/main" val="20000"/>
                    </a:ext>
                  </a:extLst>
                </a:gridCol>
                <a:gridCol w="1072530">
                  <a:extLst>
                    <a:ext uri="{9D8B030D-6E8A-4147-A177-3AD203B41FA5}">
                      <a16:colId xmlns:a16="http://schemas.microsoft.com/office/drawing/2014/main" val="20001"/>
                    </a:ext>
                  </a:extLst>
                </a:gridCol>
                <a:gridCol w="1115295">
                  <a:extLst>
                    <a:ext uri="{9D8B030D-6E8A-4147-A177-3AD203B41FA5}">
                      <a16:colId xmlns:a16="http://schemas.microsoft.com/office/drawing/2014/main" val="20002"/>
                    </a:ext>
                  </a:extLst>
                </a:gridCol>
              </a:tblGrid>
              <a:tr h="326184">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000" dirty="0">
                          <a:solidFill>
                            <a:schemeClr val="tx1"/>
                          </a:solidFill>
                          <a:effectLst/>
                        </a:rPr>
                        <a:t>Объем финансирования государственной программы (тыс. рублей)</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a:solidFill>
                            <a:schemeClr val="tx1"/>
                          </a:solidFill>
                        </a:rPr>
                        <a:t>2023 год</a:t>
                      </a:r>
                    </a:p>
                    <a:p>
                      <a:pPr algn="ctr"/>
                      <a:r>
                        <a:rPr lang="ru-RU" sz="1000" dirty="0">
                          <a:solidFill>
                            <a:schemeClr val="tx1"/>
                          </a:solidFill>
                        </a:rPr>
                        <a:t>(план)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a:solidFill>
                            <a:schemeClr val="tx1"/>
                          </a:solidFill>
                        </a:rPr>
                        <a:t>2023 год (факт)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00728">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Arial" panose="020B0604020202020204" pitchFamily="34" charset="0"/>
                        </a:rPr>
                        <a:t>8 282 935,4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8 275 213,8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732232092"/>
              </p:ext>
            </p:extLst>
          </p:nvPr>
        </p:nvGraphicFramePr>
        <p:xfrm>
          <a:off x="647700" y="1719730"/>
          <a:ext cx="8035260" cy="1392304"/>
        </p:xfrm>
        <a:graphic>
          <a:graphicData uri="http://schemas.openxmlformats.org/drawingml/2006/table">
            <a:tbl>
              <a:tblPr firstRow="1" bandRow="1">
                <a:tableStyleId>{5C22544A-7EE6-4342-B048-85BDC9FD1C3A}</a:tableStyleId>
              </a:tblPr>
              <a:tblGrid>
                <a:gridCol w="5852992">
                  <a:extLst>
                    <a:ext uri="{9D8B030D-6E8A-4147-A177-3AD203B41FA5}">
                      <a16:colId xmlns:a16="http://schemas.microsoft.com/office/drawing/2014/main" val="20000"/>
                    </a:ext>
                  </a:extLst>
                </a:gridCol>
                <a:gridCol w="1084793">
                  <a:extLst>
                    <a:ext uri="{9D8B030D-6E8A-4147-A177-3AD203B41FA5}">
                      <a16:colId xmlns:a16="http://schemas.microsoft.com/office/drawing/2014/main" val="20001"/>
                    </a:ext>
                  </a:extLst>
                </a:gridCol>
                <a:gridCol w="1097475">
                  <a:extLst>
                    <a:ext uri="{9D8B030D-6E8A-4147-A177-3AD203B41FA5}">
                      <a16:colId xmlns:a16="http://schemas.microsoft.com/office/drawing/2014/main" val="20002"/>
                    </a:ext>
                  </a:extLst>
                </a:gridCol>
              </a:tblGrid>
              <a:tr h="370840">
                <a:tc>
                  <a:txBody>
                    <a:bodyPr/>
                    <a:lstStyle/>
                    <a:p>
                      <a:pPr algn="ctr" fontAlgn="ctr"/>
                      <a:r>
                        <a:rPr lang="ru-RU" sz="1000" b="1" i="0" u="none" strike="noStrike" dirty="0">
                          <a:solidFill>
                            <a:schemeClr val="tx1"/>
                          </a:solidFill>
                          <a:effectLst/>
                          <a:latin typeface="+mn-lt"/>
                        </a:rPr>
                        <a:t>Целевые показатели реализации государственной программы</a:t>
                      </a: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a:t>
                      </a:r>
                      <a:br>
                        <a:rPr lang="ru-RU" sz="1000" b="1" u="none" strike="noStrike" dirty="0">
                          <a:solidFill>
                            <a:schemeClr val="tx1"/>
                          </a:solidFill>
                          <a:effectLst/>
                        </a:rPr>
                      </a:br>
                      <a:r>
                        <a:rPr lang="ru-RU" sz="1000" b="1" u="none" strike="noStrike" dirty="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algn="just">
                        <a:spcAft>
                          <a:spcPts val="0"/>
                        </a:spcAft>
                      </a:pPr>
                      <a:r>
                        <a:rPr lang="ru-RU" sz="1000" dirty="0">
                          <a:solidFill>
                            <a:schemeClr val="tx1"/>
                          </a:solidFill>
                          <a:effectLst/>
                          <a:latin typeface="+mn-lt"/>
                        </a:rPr>
                        <a:t>Удельный вес сельской молодежи, участвующей в программах социального развития села, по отношению к общему количеству сельской молодежи, процентов</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72,1</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72,1</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just">
                        <a:spcAft>
                          <a:spcPts val="0"/>
                        </a:spcAft>
                      </a:pPr>
                      <a:r>
                        <a:rPr lang="ru-RU" sz="1000" dirty="0">
                          <a:solidFill>
                            <a:schemeClr val="tx1"/>
                          </a:solidFill>
                          <a:effectLst/>
                          <a:latin typeface="+mn-lt"/>
                        </a:rPr>
                        <a:t>Увеличение доли молодых людей, вовлеченных в реализуемые исполнительными органами государственной власти проекты и программы в сфере поддержки талантливой молодежи, в общем количестве молодежи, процентов</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52</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ru-RU" sz="1000" dirty="0">
                        <a:solidFill>
                          <a:schemeClr val="tx1"/>
                        </a:solidFill>
                        <a:effectLst/>
                        <a:latin typeface="+mn-lt"/>
                        <a:ea typeface="Times New Roman" panose="02020603050405020304" pitchFamily="18" charset="0"/>
                      </a:endParaRPr>
                    </a:p>
                    <a:p>
                      <a:pPr algn="ctr">
                        <a:spcAft>
                          <a:spcPts val="0"/>
                        </a:spcAft>
                      </a:pPr>
                      <a:r>
                        <a:rPr lang="ru-RU" sz="1000" dirty="0">
                          <a:solidFill>
                            <a:schemeClr val="tx1"/>
                          </a:solidFill>
                          <a:effectLst/>
                          <a:latin typeface="+mn-lt"/>
                          <a:ea typeface="Times New Roman" panose="02020603050405020304" pitchFamily="18" charset="0"/>
                        </a:rPr>
                        <a:t>52</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3424">
                <a:tc>
                  <a:txBody>
                    <a:bodyPr/>
                    <a:lstStyle/>
                    <a:p>
                      <a:pPr algn="just">
                        <a:spcAft>
                          <a:spcPts val="0"/>
                        </a:spcAft>
                      </a:pPr>
                      <a:r>
                        <a:rPr lang="ru-RU" sz="1000" dirty="0">
                          <a:solidFill>
                            <a:schemeClr val="tx1"/>
                          </a:solidFill>
                          <a:effectLst/>
                          <a:latin typeface="+mn-lt"/>
                        </a:rPr>
                        <a:t>Охват детей и молодежи мероприятиями патриотической направленности, человек</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60000</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60000</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7" name="Прямоугольник 6"/>
          <p:cNvSpPr/>
          <p:nvPr/>
        </p:nvSpPr>
        <p:spPr>
          <a:xfrm>
            <a:off x="649941" y="5868234"/>
            <a:ext cx="813054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по делам молодежи Республики Татарстан</a:t>
            </a:r>
            <a:endParaRPr lang="ru-RU" sz="1000" dirty="0"/>
          </a:p>
        </p:txBody>
      </p:sp>
      <p:sp>
        <p:nvSpPr>
          <p:cNvPr id="8" name="Прямоугольник 7"/>
          <p:cNvSpPr/>
          <p:nvPr/>
        </p:nvSpPr>
        <p:spPr>
          <a:xfrm>
            <a:off x="647700" y="6126956"/>
            <a:ext cx="80772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https://minmol.tatarstan.ru/</a:t>
            </a:r>
            <a:endParaRPr lang="ru-RU" sz="1000" b="1" i="1" dirty="0">
              <a:solidFill>
                <a:schemeClr val="accent6"/>
              </a:solidFill>
            </a:endParaRPr>
          </a:p>
        </p:txBody>
      </p:sp>
    </p:spTree>
    <p:extLst>
      <p:ext uri="{BB962C8B-B14F-4D97-AF65-F5344CB8AC3E}">
        <p14:creationId xmlns:p14="http://schemas.microsoft.com/office/powerpoint/2010/main" val="13152614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pPr marL="0" indent="0">
              <a:buNone/>
            </a:pPr>
            <a:r>
              <a:rPr lang="ru-RU" sz="1400" b="1" dirty="0"/>
              <a:t>  </a:t>
            </a:r>
            <a:r>
              <a:rPr lang="ru-RU" sz="1200" b="1" dirty="0"/>
              <a:t>Цель:</a:t>
            </a:r>
            <a:r>
              <a:rPr lang="ru-RU" sz="1200" dirty="0"/>
              <a:t> создание условий для развития промышленности, конкурентоспособной в глобальном масштабе, обладающей долгосрочным потенциалом динамичного роста и обеспечивающей реализацию стратегических приоритетов Республики Татарстан</a:t>
            </a:r>
          </a:p>
          <a:p>
            <a:pPr marL="0" indent="0">
              <a:buNone/>
            </a:pPr>
            <a:endParaRPr lang="ru-RU" sz="1200" dirty="0">
              <a:solidFill>
                <a:srgbClr val="FFC000"/>
              </a:solidFill>
            </a:endParaRPr>
          </a:p>
          <a:p>
            <a:pPr marL="0" indent="0">
              <a:buNone/>
            </a:pPr>
            <a:endParaRPr lang="ru-RU" dirty="0"/>
          </a:p>
        </p:txBody>
      </p:sp>
      <p:sp>
        <p:nvSpPr>
          <p:cNvPr id="4" name="Текст 3"/>
          <p:cNvSpPr>
            <a:spLocks noGrp="1"/>
          </p:cNvSpPr>
          <p:nvPr>
            <p:ph type="body" sz="quarter" idx="14"/>
          </p:nvPr>
        </p:nvSpPr>
        <p:spPr>
          <a:xfrm>
            <a:off x="514350" y="46038"/>
            <a:ext cx="8088112" cy="59931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t"/>
            <a:r>
              <a:rPr lang="ru-RU" sz="1600" b="1" dirty="0"/>
              <a:t>32. Государственная программа «Развитие обрабатывающих отраслей промышленности Республики Татарстан» </a:t>
            </a:r>
          </a:p>
        </p:txBody>
      </p:sp>
      <p:graphicFrame>
        <p:nvGraphicFramePr>
          <p:cNvPr id="5" name="Таблица 4"/>
          <p:cNvGraphicFramePr>
            <a:graphicFrameLocks noGrp="1"/>
          </p:cNvGraphicFramePr>
          <p:nvPr>
            <p:extLst>
              <p:ext uri="{D42A27DB-BD31-4B8C-83A1-F6EECF244321}">
                <p14:modId xmlns:p14="http://schemas.microsoft.com/office/powerpoint/2010/main" val="3349596664"/>
              </p:ext>
            </p:extLst>
          </p:nvPr>
        </p:nvGraphicFramePr>
        <p:xfrm>
          <a:off x="647700" y="1443367"/>
          <a:ext cx="8042942" cy="596968"/>
        </p:xfrm>
        <a:graphic>
          <a:graphicData uri="http://schemas.openxmlformats.org/drawingml/2006/table">
            <a:tbl>
              <a:tblPr firstRow="1" bandRow="1">
                <a:tableStyleId>{5C22544A-7EE6-4342-B048-85BDC9FD1C3A}</a:tableStyleId>
              </a:tblPr>
              <a:tblGrid>
                <a:gridCol w="5855117">
                  <a:extLst>
                    <a:ext uri="{9D8B030D-6E8A-4147-A177-3AD203B41FA5}">
                      <a16:colId xmlns:a16="http://schemas.microsoft.com/office/drawing/2014/main" val="20000"/>
                    </a:ext>
                  </a:extLst>
                </a:gridCol>
                <a:gridCol w="1072530">
                  <a:extLst>
                    <a:ext uri="{9D8B030D-6E8A-4147-A177-3AD203B41FA5}">
                      <a16:colId xmlns:a16="http://schemas.microsoft.com/office/drawing/2014/main" val="20001"/>
                    </a:ext>
                  </a:extLst>
                </a:gridCol>
                <a:gridCol w="1115295">
                  <a:extLst>
                    <a:ext uri="{9D8B030D-6E8A-4147-A177-3AD203B41FA5}">
                      <a16:colId xmlns:a16="http://schemas.microsoft.com/office/drawing/2014/main" val="20002"/>
                    </a:ext>
                  </a:extLst>
                </a:gridCol>
              </a:tblGrid>
              <a:tr h="326184">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000" dirty="0">
                          <a:solidFill>
                            <a:schemeClr val="tx1"/>
                          </a:solidFill>
                          <a:effectLst/>
                        </a:rPr>
                        <a:t>Объем финансирования государственной программы (тыс. рублей)</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a:solidFill>
                            <a:schemeClr val="tx1"/>
                          </a:solidFill>
                        </a:rPr>
                        <a:t>2023 год</a:t>
                      </a:r>
                    </a:p>
                    <a:p>
                      <a:pPr algn="ctr"/>
                      <a:r>
                        <a:rPr lang="ru-RU" sz="1000" dirty="0">
                          <a:solidFill>
                            <a:schemeClr val="tx1"/>
                          </a:solidFill>
                        </a:rPr>
                        <a:t>(план)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a:solidFill>
                            <a:schemeClr val="tx1"/>
                          </a:solidFill>
                        </a:rPr>
                        <a:t>2023 год (факт)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00728">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Arial" panose="020B0604020202020204" pitchFamily="34" charset="0"/>
                        </a:rPr>
                        <a:t>583 754,1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581 448,0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3627644959"/>
              </p:ext>
            </p:extLst>
          </p:nvPr>
        </p:nvGraphicFramePr>
        <p:xfrm>
          <a:off x="647700" y="2204079"/>
          <a:ext cx="8035260" cy="2162112"/>
        </p:xfrm>
        <a:graphic>
          <a:graphicData uri="http://schemas.openxmlformats.org/drawingml/2006/table">
            <a:tbl>
              <a:tblPr firstRow="1" bandRow="1">
                <a:tableStyleId>{5C22544A-7EE6-4342-B048-85BDC9FD1C3A}</a:tableStyleId>
              </a:tblPr>
              <a:tblGrid>
                <a:gridCol w="5852992">
                  <a:extLst>
                    <a:ext uri="{9D8B030D-6E8A-4147-A177-3AD203B41FA5}">
                      <a16:colId xmlns:a16="http://schemas.microsoft.com/office/drawing/2014/main" val="20000"/>
                    </a:ext>
                  </a:extLst>
                </a:gridCol>
                <a:gridCol w="1084793">
                  <a:extLst>
                    <a:ext uri="{9D8B030D-6E8A-4147-A177-3AD203B41FA5}">
                      <a16:colId xmlns:a16="http://schemas.microsoft.com/office/drawing/2014/main" val="20001"/>
                    </a:ext>
                  </a:extLst>
                </a:gridCol>
                <a:gridCol w="1097475">
                  <a:extLst>
                    <a:ext uri="{9D8B030D-6E8A-4147-A177-3AD203B41FA5}">
                      <a16:colId xmlns:a16="http://schemas.microsoft.com/office/drawing/2014/main" val="20002"/>
                    </a:ext>
                  </a:extLst>
                </a:gridCol>
              </a:tblGrid>
              <a:tr h="370840">
                <a:tc>
                  <a:txBody>
                    <a:bodyPr/>
                    <a:lstStyle/>
                    <a:p>
                      <a:pPr algn="ctr" fontAlgn="ctr"/>
                      <a:r>
                        <a:rPr lang="ru-RU" sz="1000" b="1" i="0" u="none" strike="noStrike" dirty="0">
                          <a:solidFill>
                            <a:schemeClr val="tx1"/>
                          </a:solidFill>
                          <a:effectLst/>
                          <a:latin typeface="+mn-lt"/>
                        </a:rPr>
                        <a:t>Целевые показатели реализации государственной программы</a:t>
                      </a: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a:t>
                      </a:r>
                      <a:br>
                        <a:rPr lang="ru-RU" sz="1000" b="1" u="none" strike="noStrike" dirty="0">
                          <a:solidFill>
                            <a:schemeClr val="tx1"/>
                          </a:solidFill>
                          <a:effectLst/>
                        </a:rPr>
                      </a:br>
                      <a:r>
                        <a:rPr lang="ru-RU" sz="1000" b="1" u="none" strike="noStrike" dirty="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22272F"/>
                          </a:solidFill>
                          <a:effectLst/>
                          <a:uLnTx/>
                          <a:uFillTx/>
                          <a:latin typeface="+mn-lt"/>
                          <a:ea typeface="+mn-ea"/>
                          <a:cs typeface="Times New Roman" panose="02020603050405020304" pitchFamily="18" charset="0"/>
                        </a:rPr>
                        <a:t>Инвестиции в основной капитал, рублей</a:t>
                      </a:r>
                      <a:endParaRPr kumimoji="0" lang="ru-RU" sz="900" b="0" i="0" u="none" strike="noStrike" kern="1200" cap="none" spc="0" normalizeH="0" baseline="0" noProof="0" dirty="0">
                        <a:ln>
                          <a:noFill/>
                        </a:ln>
                        <a:solidFill>
                          <a:srgbClr val="C00000"/>
                        </a:solidFill>
                        <a:effectLst/>
                        <a:uLnTx/>
                        <a:uFillTx/>
                        <a:latin typeface="+mn-lt"/>
                        <a:ea typeface="Times New Roman" panose="02020603050405020304" pitchFamily="18" charset="0"/>
                        <a:cs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992 970,0</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9 410 324,072</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Создание новых рабочих мест, человек</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186</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2845</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4228192"/>
                  </a:ext>
                </a:extLst>
              </a:tr>
              <a:tr h="370840">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22272F"/>
                          </a:solidFill>
                          <a:effectLst/>
                          <a:uLnTx/>
                          <a:uFillTx/>
                          <a:latin typeface="+mn-lt"/>
                          <a:ea typeface="+mn-ea"/>
                          <a:cs typeface="Times New Roman" panose="02020603050405020304" pitchFamily="18" charset="0"/>
                        </a:rPr>
                        <a:t>Объем отгруженной продукции, рублей</a:t>
                      </a:r>
                      <a:endParaRPr kumimoji="0" lang="ru-RU" sz="900" b="0" i="0" u="none" strike="noStrike" kern="1200" cap="none" spc="0" normalizeH="0" baseline="0" noProof="0" dirty="0">
                        <a:ln>
                          <a:noFill/>
                        </a:ln>
                        <a:solidFill>
                          <a:srgbClr val="C00000"/>
                        </a:solidFill>
                        <a:effectLst/>
                        <a:uLnTx/>
                        <a:uFillTx/>
                        <a:latin typeface="+mn-lt"/>
                        <a:ea typeface="Times New Roman" panose="02020603050405020304" pitchFamily="18" charset="0"/>
                        <a:cs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12 190 080,0</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142 020 309,034</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Обеспечение выпуска в 2023 году холодильников и морозильников, </a:t>
                      </a:r>
                      <a:r>
                        <a:rPr kumimoji="0" lang="ru-RU" sz="900" b="0" i="0" u="none" strike="noStrike" kern="1200" cap="none" spc="0" normalizeH="0" baseline="0" noProof="0" dirty="0" err="1">
                          <a:ln>
                            <a:noFill/>
                          </a:ln>
                          <a:solidFill>
                            <a:prstClr val="black"/>
                          </a:solidFill>
                          <a:effectLst/>
                          <a:uLnTx/>
                          <a:uFillTx/>
                          <a:latin typeface="+mn-lt"/>
                          <a:ea typeface="+mn-ea"/>
                          <a:cs typeface="Times New Roman" panose="02020603050405020304" pitchFamily="18" charset="0"/>
                        </a:rPr>
                        <a:t>тыс.шт</a:t>
                      </a:r>
                      <a:endParaRPr kumimoji="0" lang="ru-RU" sz="9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120</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134,054</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79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Обеспечение выпуска в 2023 году медицинского холодильного оборудования, тыс. шт. </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27</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34,923</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9" name="Прямоугольник 8"/>
          <p:cNvSpPr/>
          <p:nvPr/>
        </p:nvSpPr>
        <p:spPr>
          <a:xfrm>
            <a:off x="709375" y="5818280"/>
            <a:ext cx="813054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промышленности и торговли Республики Татарстан</a:t>
            </a:r>
            <a:endParaRPr lang="ru-RU" sz="1000" dirty="0"/>
          </a:p>
        </p:txBody>
      </p:sp>
      <p:sp>
        <p:nvSpPr>
          <p:cNvPr id="10" name="Прямоугольник 9"/>
          <p:cNvSpPr/>
          <p:nvPr/>
        </p:nvSpPr>
        <p:spPr>
          <a:xfrm>
            <a:off x="647700" y="6126956"/>
            <a:ext cx="80772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http://mpt.tatarstan.ru</a:t>
            </a:r>
            <a:endParaRPr lang="ru-RU" sz="1000" b="1" i="1" dirty="0">
              <a:solidFill>
                <a:schemeClr val="accent6"/>
              </a:solidFill>
            </a:endParaRPr>
          </a:p>
        </p:txBody>
      </p:sp>
    </p:spTree>
    <p:extLst>
      <p:ext uri="{BB962C8B-B14F-4D97-AF65-F5344CB8AC3E}">
        <p14:creationId xmlns:p14="http://schemas.microsoft.com/office/powerpoint/2010/main" val="25893185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pPr marL="0" indent="0">
              <a:buNone/>
            </a:pPr>
            <a:r>
              <a:rPr lang="ru-RU" sz="1400" b="1" dirty="0"/>
              <a:t> Цель: </a:t>
            </a:r>
            <a:r>
              <a:rPr lang="ru-RU" sz="1400" dirty="0"/>
              <a:t>создание в Республике Татарстан развитой зарядной инфраструктуры для электрического автомобильного транспорта</a:t>
            </a:r>
            <a:endParaRPr lang="ru-RU" sz="1200" dirty="0">
              <a:solidFill>
                <a:srgbClr val="FFC000"/>
              </a:solidFill>
            </a:endParaRPr>
          </a:p>
          <a:p>
            <a:pPr marL="0" indent="0">
              <a:buNone/>
            </a:pPr>
            <a:endParaRPr lang="ru-RU" dirty="0"/>
          </a:p>
        </p:txBody>
      </p:sp>
      <p:sp>
        <p:nvSpPr>
          <p:cNvPr id="4" name="Текст 3"/>
          <p:cNvSpPr>
            <a:spLocks noGrp="1"/>
          </p:cNvSpPr>
          <p:nvPr>
            <p:ph type="body" sz="quarter" idx="14"/>
          </p:nvPr>
        </p:nvSpPr>
        <p:spPr>
          <a:xfrm>
            <a:off x="514350" y="46038"/>
            <a:ext cx="8088112" cy="59931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t"/>
            <a:r>
              <a:rPr lang="ru-RU" sz="1600" b="1" dirty="0"/>
              <a:t>33. Государственная программа «Развитие зарядной инфраструктуры для электрического автомобильного транспорта в Республике Татарстан» </a:t>
            </a:r>
          </a:p>
        </p:txBody>
      </p:sp>
      <p:graphicFrame>
        <p:nvGraphicFramePr>
          <p:cNvPr id="5" name="Таблица 4"/>
          <p:cNvGraphicFramePr>
            <a:graphicFrameLocks noGrp="1"/>
          </p:cNvGraphicFramePr>
          <p:nvPr>
            <p:extLst>
              <p:ext uri="{D42A27DB-BD31-4B8C-83A1-F6EECF244321}">
                <p14:modId xmlns:p14="http://schemas.microsoft.com/office/powerpoint/2010/main" val="3720591796"/>
              </p:ext>
            </p:extLst>
          </p:nvPr>
        </p:nvGraphicFramePr>
        <p:xfrm>
          <a:off x="577499" y="1391945"/>
          <a:ext cx="8042942" cy="596968"/>
        </p:xfrm>
        <a:graphic>
          <a:graphicData uri="http://schemas.openxmlformats.org/drawingml/2006/table">
            <a:tbl>
              <a:tblPr firstRow="1" bandRow="1">
                <a:tableStyleId>{5C22544A-7EE6-4342-B048-85BDC9FD1C3A}</a:tableStyleId>
              </a:tblPr>
              <a:tblGrid>
                <a:gridCol w="5855117">
                  <a:extLst>
                    <a:ext uri="{9D8B030D-6E8A-4147-A177-3AD203B41FA5}">
                      <a16:colId xmlns:a16="http://schemas.microsoft.com/office/drawing/2014/main" val="20000"/>
                    </a:ext>
                  </a:extLst>
                </a:gridCol>
                <a:gridCol w="1072530">
                  <a:extLst>
                    <a:ext uri="{9D8B030D-6E8A-4147-A177-3AD203B41FA5}">
                      <a16:colId xmlns:a16="http://schemas.microsoft.com/office/drawing/2014/main" val="20001"/>
                    </a:ext>
                  </a:extLst>
                </a:gridCol>
                <a:gridCol w="1115295">
                  <a:extLst>
                    <a:ext uri="{9D8B030D-6E8A-4147-A177-3AD203B41FA5}">
                      <a16:colId xmlns:a16="http://schemas.microsoft.com/office/drawing/2014/main" val="20002"/>
                    </a:ext>
                  </a:extLst>
                </a:gridCol>
              </a:tblGrid>
              <a:tr h="326184">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000" dirty="0">
                          <a:solidFill>
                            <a:schemeClr val="tx1"/>
                          </a:solidFill>
                          <a:effectLst/>
                        </a:rPr>
                        <a:t>Объем финансирования государственной программы (тыс. рублей)</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a:solidFill>
                            <a:schemeClr val="tx1"/>
                          </a:solidFill>
                        </a:rPr>
                        <a:t>2023 год</a:t>
                      </a:r>
                    </a:p>
                    <a:p>
                      <a:pPr algn="ctr"/>
                      <a:r>
                        <a:rPr lang="ru-RU" sz="1000" dirty="0">
                          <a:solidFill>
                            <a:schemeClr val="tx1"/>
                          </a:solidFill>
                        </a:rPr>
                        <a:t>(план)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a:solidFill>
                            <a:schemeClr val="tx1"/>
                          </a:solidFill>
                        </a:rPr>
                        <a:t>2023 год (факт)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00728">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Arial" panose="020B0604020202020204" pitchFamily="34" charset="0"/>
                        </a:rPr>
                        <a:t>55 200,0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effectLst/>
                          <a:latin typeface="Arial" panose="020B0604020202020204" pitchFamily="34" charset="0"/>
                        </a:rPr>
                        <a:t>42 780,0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3784413964"/>
              </p:ext>
            </p:extLst>
          </p:nvPr>
        </p:nvGraphicFramePr>
        <p:xfrm>
          <a:off x="590885" y="2244483"/>
          <a:ext cx="8057734" cy="1483360"/>
        </p:xfrm>
        <a:graphic>
          <a:graphicData uri="http://schemas.openxmlformats.org/drawingml/2006/table">
            <a:tbl>
              <a:tblPr firstRow="1" bandRow="1">
                <a:tableStyleId>{5C22544A-7EE6-4342-B048-85BDC9FD1C3A}</a:tableStyleId>
              </a:tblPr>
              <a:tblGrid>
                <a:gridCol w="5875466">
                  <a:extLst>
                    <a:ext uri="{9D8B030D-6E8A-4147-A177-3AD203B41FA5}">
                      <a16:colId xmlns:a16="http://schemas.microsoft.com/office/drawing/2014/main" val="20000"/>
                    </a:ext>
                  </a:extLst>
                </a:gridCol>
                <a:gridCol w="1084793">
                  <a:extLst>
                    <a:ext uri="{9D8B030D-6E8A-4147-A177-3AD203B41FA5}">
                      <a16:colId xmlns:a16="http://schemas.microsoft.com/office/drawing/2014/main" val="20001"/>
                    </a:ext>
                  </a:extLst>
                </a:gridCol>
                <a:gridCol w="1097475">
                  <a:extLst>
                    <a:ext uri="{9D8B030D-6E8A-4147-A177-3AD203B41FA5}">
                      <a16:colId xmlns:a16="http://schemas.microsoft.com/office/drawing/2014/main" val="20002"/>
                    </a:ext>
                  </a:extLst>
                </a:gridCol>
              </a:tblGrid>
              <a:tr h="370840">
                <a:tc>
                  <a:txBody>
                    <a:bodyPr/>
                    <a:lstStyle/>
                    <a:p>
                      <a:pPr algn="ctr" fontAlgn="ctr"/>
                      <a:r>
                        <a:rPr lang="ru-RU" sz="1000" b="1" i="0" u="none" strike="noStrike" dirty="0">
                          <a:solidFill>
                            <a:schemeClr val="tx1"/>
                          </a:solidFill>
                          <a:effectLst/>
                          <a:latin typeface="+mn-lt"/>
                        </a:rPr>
                        <a:t>Целевые показатели реализации государственной программы</a:t>
                      </a: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2023 год</a:t>
                      </a:r>
                      <a:br>
                        <a:rPr lang="ru-RU" sz="1000" b="1" u="none" strike="noStrike" dirty="0">
                          <a:solidFill>
                            <a:schemeClr val="tx1"/>
                          </a:solidFill>
                          <a:effectLst/>
                        </a:rPr>
                      </a:br>
                      <a:r>
                        <a:rPr lang="ru-RU" sz="1000" b="1" u="none" strike="noStrike" dirty="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algn="l">
                        <a:spcAft>
                          <a:spcPts val="0"/>
                        </a:spcAft>
                      </a:pPr>
                      <a:r>
                        <a:rPr lang="ru-RU" sz="900" kern="1200" dirty="0">
                          <a:solidFill>
                            <a:schemeClr val="tx1"/>
                          </a:solidFill>
                          <a:latin typeface="+mn-lt"/>
                          <a:ea typeface="+mn-ea"/>
                          <a:cs typeface="+mn-cs"/>
                        </a:rPr>
                        <a:t>Количество установленных объектов зарядной инфраструктуры для электротранспортных средств на территории Республики Татарстан, штук</a:t>
                      </a:r>
                      <a:endParaRPr lang="ru-RU" sz="900" dirty="0">
                        <a:solidFill>
                          <a:srgbClr val="FFC000"/>
                        </a:solidFill>
                        <a:effectLst/>
                        <a:latin typeface="+mn-lt"/>
                        <a:ea typeface="Times New Roman" panose="02020603050405020304" pitchFamily="18" charset="0"/>
                        <a:cs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900" dirty="0">
                          <a:solidFill>
                            <a:schemeClr val="tx1"/>
                          </a:solidFill>
                          <a:effectLst/>
                          <a:latin typeface="+mn-lt"/>
                          <a:cs typeface="Times New Roman" panose="02020603050405020304" pitchFamily="18" charset="0"/>
                        </a:rPr>
                        <a:t>194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194</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l">
                        <a:spcAft>
                          <a:spcPts val="0"/>
                        </a:spcAft>
                      </a:pPr>
                      <a:r>
                        <a:rPr lang="ru-RU" sz="900" kern="1200" dirty="0">
                          <a:solidFill>
                            <a:schemeClr val="tx1"/>
                          </a:solidFill>
                          <a:latin typeface="+mn-lt"/>
                          <a:ea typeface="+mn-ea"/>
                          <a:cs typeface="+mn-cs"/>
                        </a:rPr>
                        <a:t>Доля электротранспортных средств от общего количества зарегистрированных транспортных средств на территории Республики Татарстан, процентов </a:t>
                      </a:r>
                      <a:endParaRPr lang="ru-RU" sz="900" dirty="0">
                        <a:solidFill>
                          <a:srgbClr val="FFC000"/>
                        </a:solidFill>
                        <a:effectLst/>
                        <a:latin typeface="+mn-lt"/>
                        <a:ea typeface="Times New Roman" panose="02020603050405020304" pitchFamily="18" charset="0"/>
                        <a:cs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900" dirty="0">
                          <a:solidFill>
                            <a:schemeClr val="tx1"/>
                          </a:solidFill>
                          <a:effectLst/>
                          <a:latin typeface="+mn-lt"/>
                          <a:cs typeface="Times New Roman" panose="02020603050405020304" pitchFamily="18" charset="0"/>
                        </a:rPr>
                        <a:t>0,030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0,030</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l"/>
                      <a:r>
                        <a:rPr lang="ru-RU" sz="900" kern="1200" dirty="0">
                          <a:solidFill>
                            <a:schemeClr val="tx1"/>
                          </a:solidFill>
                          <a:latin typeface="+mn-lt"/>
                          <a:ea typeface="+mn-ea"/>
                          <a:cs typeface="+mn-cs"/>
                        </a:rPr>
                        <a:t>Количество проведенных </a:t>
                      </a:r>
                      <a:r>
                        <a:rPr lang="ru-RU" sz="900" kern="1200" dirty="0" err="1">
                          <a:solidFill>
                            <a:schemeClr val="tx1"/>
                          </a:solidFill>
                          <a:latin typeface="+mn-lt"/>
                          <a:ea typeface="+mn-ea"/>
                          <a:cs typeface="+mn-cs"/>
                        </a:rPr>
                        <a:t>конгрессно</a:t>
                      </a:r>
                      <a:r>
                        <a:rPr lang="ru-RU" sz="900" kern="1200" dirty="0">
                          <a:solidFill>
                            <a:schemeClr val="tx1"/>
                          </a:solidFill>
                          <a:latin typeface="+mn-lt"/>
                          <a:ea typeface="+mn-ea"/>
                          <a:cs typeface="+mn-cs"/>
                        </a:rPr>
                        <a:t>-выставочных мероприятий по популяризации и пропаганде использования электротранспортных средств на территории Республики Татарстан, штук</a:t>
                      </a:r>
                      <a:endParaRPr lang="ru-RU" sz="900" dirty="0">
                        <a:solidFill>
                          <a:srgbClr val="FFC000"/>
                        </a:solidFill>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900" dirty="0">
                          <a:solidFill>
                            <a:schemeClr val="tx1"/>
                          </a:solidFill>
                          <a:effectLst/>
                          <a:latin typeface="+mn-lt"/>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2</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9" name="Прямоугольник 8"/>
          <p:cNvSpPr/>
          <p:nvPr/>
        </p:nvSpPr>
        <p:spPr>
          <a:xfrm>
            <a:off x="709375" y="5818280"/>
            <a:ext cx="813054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промышленности и торговли Республики Татарстан</a:t>
            </a:r>
            <a:endParaRPr lang="ru-RU" sz="1000" dirty="0"/>
          </a:p>
        </p:txBody>
      </p:sp>
      <p:sp>
        <p:nvSpPr>
          <p:cNvPr id="10" name="Прямоугольник 9"/>
          <p:cNvSpPr/>
          <p:nvPr/>
        </p:nvSpPr>
        <p:spPr>
          <a:xfrm>
            <a:off x="647700" y="6126956"/>
            <a:ext cx="80772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http://mpt.tatarstan.ru</a:t>
            </a:r>
            <a:endParaRPr lang="ru-RU" sz="1000" b="1" i="1" dirty="0">
              <a:solidFill>
                <a:schemeClr val="accent6"/>
              </a:solidFill>
            </a:endParaRPr>
          </a:p>
        </p:txBody>
      </p:sp>
    </p:spTree>
    <p:extLst>
      <p:ext uri="{BB962C8B-B14F-4D97-AF65-F5344CB8AC3E}">
        <p14:creationId xmlns:p14="http://schemas.microsoft.com/office/powerpoint/2010/main" val="24343107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46038"/>
            <a:ext cx="8088112" cy="857128"/>
          </a:xfrm>
        </p:spPr>
        <p:txBody>
          <a:bodyPr>
            <a:normAutofit fontScale="85000" lnSpcReduction="10000"/>
          </a:bodyPr>
          <a:lstStyle/>
          <a:p>
            <a:r>
              <a:rPr lang="ru-RU" dirty="0"/>
              <a:t>Рост расходов на оплату труда за счет бюджета Республики Татарстан в 2015 – 2023 годах *</a:t>
            </a:r>
          </a:p>
          <a:p>
            <a:endParaRPr lang="ru-RU" dirty="0">
              <a:solidFill>
                <a:srgbClr val="FFC000"/>
              </a:solidFill>
            </a:endParaRPr>
          </a:p>
        </p:txBody>
      </p:sp>
      <p:sp>
        <p:nvSpPr>
          <p:cNvPr id="5" name="Текст 1"/>
          <p:cNvSpPr txBox="1">
            <a:spLocks/>
          </p:cNvSpPr>
          <p:nvPr/>
        </p:nvSpPr>
        <p:spPr>
          <a:xfrm>
            <a:off x="663397" y="5436838"/>
            <a:ext cx="8284712" cy="4286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algn="ctr">
              <a:buNone/>
            </a:pPr>
            <a:r>
              <a:rPr lang="ru-RU" dirty="0">
                <a:solidFill>
                  <a:schemeClr val="tx1"/>
                </a:solidFill>
              </a:rPr>
              <a:t>Рост к 2023 году в 2,7 раза</a:t>
            </a:r>
          </a:p>
        </p:txBody>
      </p:sp>
      <p:sp>
        <p:nvSpPr>
          <p:cNvPr id="6" name="TextBox 5"/>
          <p:cNvSpPr txBox="1"/>
          <p:nvPr/>
        </p:nvSpPr>
        <p:spPr>
          <a:xfrm>
            <a:off x="610057" y="6084148"/>
            <a:ext cx="8007732" cy="369332"/>
          </a:xfrm>
          <a:prstGeom prst="rect">
            <a:avLst/>
          </a:prstGeom>
          <a:noFill/>
        </p:spPr>
        <p:txBody>
          <a:bodyPr wrap="square" rtlCol="0">
            <a:spAutoFit/>
          </a:bodyPr>
          <a:lstStyle/>
          <a:p>
            <a:r>
              <a:rPr lang="ru-RU" i="1" dirty="0"/>
              <a:t>*</a:t>
            </a:r>
            <a:r>
              <a:rPr lang="en-US" i="1" dirty="0"/>
              <a:t> </a:t>
            </a:r>
            <a:r>
              <a:rPr lang="ru-RU" i="1" dirty="0"/>
              <a:t>включая ФОМС и внебюджетные средства</a:t>
            </a:r>
            <a:endParaRPr lang="ru-RU" i="1" dirty="0">
              <a:solidFill>
                <a:srgbClr val="FF0000"/>
              </a:solidFill>
            </a:endParaRPr>
          </a:p>
        </p:txBody>
      </p:sp>
      <p:graphicFrame>
        <p:nvGraphicFramePr>
          <p:cNvPr id="7" name="Содержимое 5"/>
          <p:cNvGraphicFramePr>
            <a:graphicFrameLocks noGrp="1"/>
          </p:cNvGraphicFramePr>
          <p:nvPr>
            <p:ph sz="quarter" idx="13"/>
            <p:extLst>
              <p:ext uri="{D42A27DB-BD31-4B8C-83A1-F6EECF244321}">
                <p14:modId xmlns:p14="http://schemas.microsoft.com/office/powerpoint/2010/main" val="3254758524"/>
              </p:ext>
            </p:extLst>
          </p:nvPr>
        </p:nvGraphicFramePr>
        <p:xfrm>
          <a:off x="610057" y="670560"/>
          <a:ext cx="8345672" cy="46253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95846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46038"/>
            <a:ext cx="8088112" cy="344487"/>
          </a:xfrm>
        </p:spPr>
        <p:txBody>
          <a:bodyPr>
            <a:normAutofit fontScale="77500" lnSpcReduction="20000"/>
          </a:bodyPr>
          <a:lstStyle/>
          <a:p>
            <a:r>
              <a:rPr lang="ru-RU" dirty="0">
                <a:latin typeface="+mn-lt"/>
              </a:rPr>
              <a:t>Параметры повышения заработной платы</a:t>
            </a:r>
          </a:p>
        </p:txBody>
      </p:sp>
      <p:graphicFrame>
        <p:nvGraphicFramePr>
          <p:cNvPr id="6" name="Таблица 5"/>
          <p:cNvGraphicFramePr>
            <a:graphicFrameLocks noGrp="1"/>
          </p:cNvGraphicFramePr>
          <p:nvPr>
            <p:extLst>
              <p:ext uri="{D42A27DB-BD31-4B8C-83A1-F6EECF244321}">
                <p14:modId xmlns:p14="http://schemas.microsoft.com/office/powerpoint/2010/main" val="3495306612"/>
              </p:ext>
            </p:extLst>
          </p:nvPr>
        </p:nvGraphicFramePr>
        <p:xfrm>
          <a:off x="514350" y="390525"/>
          <a:ext cx="8301990" cy="5016328"/>
        </p:xfrm>
        <a:graphic>
          <a:graphicData uri="http://schemas.openxmlformats.org/drawingml/2006/table">
            <a:tbl>
              <a:tblPr firstRow="1" firstCol="1" bandRow="1">
                <a:tableStyleId>{5940675A-B579-460E-94D1-54222C63F5DA}</a:tableStyleId>
              </a:tblPr>
              <a:tblGrid>
                <a:gridCol w="542925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tblGrid>
              <a:tr h="586212">
                <a:tc rowSpan="2">
                  <a:txBody>
                    <a:bodyPr/>
                    <a:lstStyle/>
                    <a:p>
                      <a:pPr algn="ctr">
                        <a:lnSpc>
                          <a:spcPct val="107000"/>
                        </a:lnSpc>
                        <a:spcAft>
                          <a:spcPts val="800"/>
                        </a:spcAft>
                      </a:pPr>
                      <a:r>
                        <a:rPr lang="ru-RU" sz="1400" b="1" dirty="0">
                          <a:effectLst/>
                        </a:rPr>
                        <a:t>Показатели</a:t>
                      </a:r>
                      <a:endParaRPr lang="ru-RU" sz="14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tc gridSpan="2">
                  <a:txBody>
                    <a:bodyPr/>
                    <a:lstStyle/>
                    <a:p>
                      <a:pPr algn="ctr">
                        <a:lnSpc>
                          <a:spcPct val="107000"/>
                        </a:lnSpc>
                        <a:spcAft>
                          <a:spcPts val="800"/>
                        </a:spcAft>
                      </a:pPr>
                      <a:r>
                        <a:rPr lang="ru-RU" sz="1400" b="1" dirty="0">
                          <a:effectLst/>
                        </a:rPr>
                        <a:t>Достигнутые параметры на 01.01.2024 года </a:t>
                      </a:r>
                      <a:r>
                        <a:rPr lang="ru-RU" sz="1200" b="1" dirty="0">
                          <a:effectLst/>
                        </a:rPr>
                        <a:t>(с  учетом федеральных учреждений)</a:t>
                      </a:r>
                      <a:endParaRPr lang="ru-RU" sz="12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tc hMerge="1">
                  <a:txBody>
                    <a:bodyPr/>
                    <a:lstStyle/>
                    <a:p>
                      <a:endParaRPr lang="ru-RU"/>
                    </a:p>
                  </a:txBody>
                  <a:tcPr/>
                </a:tc>
                <a:extLst>
                  <a:ext uri="{0D108BD9-81ED-4DB2-BD59-A6C34878D82A}">
                    <a16:rowId xmlns:a16="http://schemas.microsoft.com/office/drawing/2014/main" val="10000"/>
                  </a:ext>
                </a:extLst>
              </a:tr>
              <a:tr h="388513">
                <a:tc vMerge="1">
                  <a:txBody>
                    <a:bodyPr/>
                    <a:lstStyle/>
                    <a:p>
                      <a:endParaRPr lang="ru-RU"/>
                    </a:p>
                  </a:txBody>
                  <a:tcPr/>
                </a:tc>
                <a:tc>
                  <a:txBody>
                    <a:bodyPr/>
                    <a:lstStyle/>
                    <a:p>
                      <a:pPr algn="ctr">
                        <a:lnSpc>
                          <a:spcPct val="107000"/>
                        </a:lnSpc>
                        <a:spcAft>
                          <a:spcPts val="800"/>
                        </a:spcAft>
                      </a:pPr>
                      <a:r>
                        <a:rPr lang="ru-RU" sz="1400" b="1" dirty="0">
                          <a:effectLst/>
                        </a:rPr>
                        <a:t>сумма, рублей</a:t>
                      </a:r>
                      <a:endParaRPr lang="ru-RU" sz="14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tc>
                  <a:txBody>
                    <a:bodyPr/>
                    <a:lstStyle/>
                    <a:p>
                      <a:pPr algn="ctr">
                        <a:lnSpc>
                          <a:spcPct val="107000"/>
                        </a:lnSpc>
                        <a:spcAft>
                          <a:spcPts val="800"/>
                        </a:spcAft>
                      </a:pPr>
                      <a:r>
                        <a:rPr lang="ru-RU" sz="1400" b="1" dirty="0">
                          <a:effectLst/>
                        </a:rPr>
                        <a:t>% к средней по региону</a:t>
                      </a:r>
                      <a:endParaRPr lang="ru-RU" sz="14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extLst>
                  <a:ext uri="{0D108BD9-81ED-4DB2-BD59-A6C34878D82A}">
                    <a16:rowId xmlns:a16="http://schemas.microsoft.com/office/drawing/2014/main" val="10001"/>
                  </a:ext>
                </a:extLst>
              </a:tr>
              <a:tr h="216990">
                <a:tc>
                  <a:txBody>
                    <a:bodyPr/>
                    <a:lstStyle/>
                    <a:p>
                      <a:pPr>
                        <a:lnSpc>
                          <a:spcPct val="107000"/>
                        </a:lnSpc>
                        <a:spcAft>
                          <a:spcPts val="800"/>
                        </a:spcAft>
                      </a:pPr>
                      <a:r>
                        <a:rPr lang="ru-RU" sz="1400" b="1" dirty="0">
                          <a:solidFill>
                            <a:schemeClr val="tx1"/>
                          </a:solidFill>
                          <a:effectLst/>
                        </a:rPr>
                        <a:t>Размер средней заработной платы в РТ</a:t>
                      </a:r>
                      <a:endParaRPr lang="ru-RU" sz="1400" b="1" dirty="0">
                        <a:solidFill>
                          <a:schemeClr val="tx1"/>
                        </a:solidFill>
                        <a:effectLst/>
                        <a:latin typeface="+mn-lt"/>
                        <a:ea typeface="Calibri" panose="020F0502020204030204" pitchFamily="34" charset="0"/>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ct val="107000"/>
                        </a:lnSpc>
                        <a:spcAft>
                          <a:spcPts val="800"/>
                        </a:spcAft>
                      </a:pPr>
                      <a:r>
                        <a:rPr lang="ru-RU" sz="1600" b="1" dirty="0">
                          <a:solidFill>
                            <a:schemeClr val="tx1"/>
                          </a:solidFill>
                          <a:effectLst/>
                          <a:latin typeface="+mn-lt"/>
                          <a:ea typeface="Calibri" panose="020F0502020204030204" pitchFamily="34" charset="0"/>
                          <a:cs typeface="Times New Roman" panose="02020603050405020304" pitchFamily="18" charset="0"/>
                        </a:rPr>
                        <a:t>50 854,0</a:t>
                      </a:r>
                    </a:p>
                  </a:txBody>
                  <a:tcPr marL="38512" marR="38512" marT="8622" marB="0" anchor="ctr">
                    <a:solidFill>
                      <a:schemeClr val="accent6">
                        <a:lumMod val="20000"/>
                        <a:lumOff val="80000"/>
                      </a:schemeClr>
                    </a:solidFill>
                  </a:tcPr>
                </a:tc>
                <a:tc>
                  <a:txBody>
                    <a:bodyPr/>
                    <a:lstStyle/>
                    <a:p>
                      <a:pPr algn="ctr">
                        <a:lnSpc>
                          <a:spcPct val="107000"/>
                        </a:lnSpc>
                        <a:spcAft>
                          <a:spcPts val="800"/>
                        </a:spcAft>
                      </a:pPr>
                      <a:endParaRPr lang="ru-RU" sz="1600" b="1"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6">
                        <a:lumMod val="20000"/>
                        <a:lumOff val="80000"/>
                      </a:schemeClr>
                    </a:solidFill>
                  </a:tcPr>
                </a:tc>
                <a:extLst>
                  <a:ext uri="{0D108BD9-81ED-4DB2-BD59-A6C34878D82A}">
                    <a16:rowId xmlns:a16="http://schemas.microsoft.com/office/drawing/2014/main" val="10002"/>
                  </a:ext>
                </a:extLst>
              </a:tr>
              <a:tr h="353824">
                <a:tc>
                  <a:txBody>
                    <a:bodyPr/>
                    <a:lstStyle/>
                    <a:p>
                      <a:pPr algn="just">
                        <a:lnSpc>
                          <a:spcPts val="1400"/>
                        </a:lnSpc>
                        <a:spcAft>
                          <a:spcPts val="800"/>
                        </a:spcAft>
                      </a:pPr>
                      <a:r>
                        <a:rPr lang="ru-RU" sz="1300" dirty="0">
                          <a:solidFill>
                            <a:schemeClr val="tx1"/>
                          </a:solidFill>
                          <a:effectLst/>
                        </a:rPr>
                        <a:t>Педагогические работники образовательных учреждений общего образования</a:t>
                      </a:r>
                      <a:endParaRPr lang="ru-RU" sz="1300" dirty="0">
                        <a:solidFill>
                          <a:schemeClr val="tx1"/>
                        </a:solidFill>
                        <a:effectLst/>
                        <a:latin typeface="+mn-lt"/>
                        <a:ea typeface="Calibri" panose="020F0502020204030204" pitchFamily="34" charset="0"/>
                        <a:cs typeface="Times New Roman" panose="02020603050405020304" pitchFamily="18" charset="0"/>
                      </a:endParaRPr>
                    </a:p>
                  </a:txBody>
                  <a:tcPr marL="72000" marR="72000" marT="0" marB="0" anchor="ctr">
                    <a:solidFill>
                      <a:schemeClr val="bg1"/>
                    </a:solidFill>
                  </a:tcPr>
                </a:tc>
                <a:tc>
                  <a:txBody>
                    <a:bodyPr/>
                    <a:lstStyle/>
                    <a:p>
                      <a:pPr marL="0" algn="ctr" defTabSz="685800" rtl="0" eaLnBrk="1" latinLnBrk="0" hangingPunct="1">
                        <a:lnSpc>
                          <a:spcPct val="107000"/>
                        </a:lnSpc>
                        <a:spcAft>
                          <a:spcPts val="800"/>
                        </a:spcAft>
                      </a:pPr>
                      <a:r>
                        <a:rPr lang="ru-RU" sz="1400" kern="1200" dirty="0">
                          <a:solidFill>
                            <a:schemeClr val="tx1"/>
                          </a:solidFill>
                          <a:effectLst/>
                          <a:latin typeface="+mn-lt"/>
                          <a:ea typeface="Calibri" panose="020F0502020204030204" pitchFamily="34" charset="0"/>
                          <a:cs typeface="Times New Roman" panose="02020603050405020304" pitchFamily="18" charset="0"/>
                        </a:rPr>
                        <a:t>51 191,3</a:t>
                      </a:r>
                    </a:p>
                  </a:txBody>
                  <a:tcPr marL="38512" marR="38512" marT="8622" marB="0" anchor="ctr">
                    <a:solidFill>
                      <a:schemeClr val="bg1"/>
                    </a:solidFill>
                  </a:tcPr>
                </a:tc>
                <a:tc>
                  <a:txBody>
                    <a:bodyPr/>
                    <a:lstStyle/>
                    <a:p>
                      <a:pPr marL="0" algn="ctr" defTabSz="685800" rtl="0" eaLnBrk="1" latinLnBrk="0" hangingPunct="1">
                        <a:lnSpc>
                          <a:spcPct val="107000"/>
                        </a:lnSpc>
                        <a:spcAft>
                          <a:spcPts val="800"/>
                        </a:spcAft>
                      </a:pPr>
                      <a:r>
                        <a:rPr lang="ru-RU" sz="1400" kern="1200" dirty="0">
                          <a:solidFill>
                            <a:schemeClr val="tx1"/>
                          </a:solidFill>
                          <a:effectLst/>
                          <a:latin typeface="+mn-lt"/>
                          <a:ea typeface="Calibri" panose="020F0502020204030204" pitchFamily="34" charset="0"/>
                          <a:cs typeface="Times New Roman" panose="02020603050405020304" pitchFamily="18" charset="0"/>
                        </a:rPr>
                        <a:t>100,7</a:t>
                      </a:r>
                    </a:p>
                  </a:txBody>
                  <a:tcPr marL="38512" marR="38512" marT="8622" marB="0" anchor="ctr">
                    <a:solidFill>
                      <a:schemeClr val="bg1"/>
                    </a:solidFill>
                  </a:tcPr>
                </a:tc>
                <a:extLst>
                  <a:ext uri="{0D108BD9-81ED-4DB2-BD59-A6C34878D82A}">
                    <a16:rowId xmlns:a16="http://schemas.microsoft.com/office/drawing/2014/main" val="10003"/>
                  </a:ext>
                </a:extLst>
              </a:tr>
              <a:tr h="277537">
                <a:tc>
                  <a:txBody>
                    <a:bodyPr/>
                    <a:lstStyle/>
                    <a:p>
                      <a:pPr algn="just">
                        <a:lnSpc>
                          <a:spcPts val="1400"/>
                        </a:lnSpc>
                        <a:spcAft>
                          <a:spcPts val="800"/>
                        </a:spcAft>
                      </a:pPr>
                      <a:r>
                        <a:rPr lang="ru-RU" sz="1300" dirty="0">
                          <a:solidFill>
                            <a:schemeClr val="tx1"/>
                          </a:solidFill>
                          <a:effectLst/>
                        </a:rPr>
                        <a:t>Педагогические работники дошкольных учреждений *</a:t>
                      </a:r>
                      <a:endParaRPr lang="ru-RU" sz="1300" dirty="0">
                        <a:solidFill>
                          <a:schemeClr val="tx1"/>
                        </a:solidFill>
                        <a:effectLst/>
                        <a:latin typeface="+mn-lt"/>
                        <a:ea typeface="Calibri" panose="020F0502020204030204" pitchFamily="34" charset="0"/>
                        <a:cs typeface="Times New Roman" panose="02020603050405020304" pitchFamily="18" charset="0"/>
                      </a:endParaRP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46 558,8</a:t>
                      </a:r>
                    </a:p>
                  </a:txBody>
                  <a:tcPr marL="38512" marR="38512" marT="8622"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102,5</a:t>
                      </a:r>
                    </a:p>
                  </a:txBody>
                  <a:tcPr marL="38512" marR="38512" marT="8622" marB="0" anchor="ctr">
                    <a:solidFill>
                      <a:schemeClr val="bg1"/>
                    </a:solidFill>
                  </a:tcPr>
                </a:tc>
                <a:extLst>
                  <a:ext uri="{0D108BD9-81ED-4DB2-BD59-A6C34878D82A}">
                    <a16:rowId xmlns:a16="http://schemas.microsoft.com/office/drawing/2014/main" val="10004"/>
                  </a:ext>
                </a:extLst>
              </a:tr>
              <a:tr h="353824">
                <a:tc>
                  <a:txBody>
                    <a:bodyPr/>
                    <a:lstStyle/>
                    <a:p>
                      <a:pPr algn="just">
                        <a:lnSpc>
                          <a:spcPct val="107000"/>
                        </a:lnSpc>
                        <a:spcAft>
                          <a:spcPts val="800"/>
                        </a:spcAft>
                      </a:pPr>
                      <a:r>
                        <a:rPr lang="ru-RU" sz="1300" dirty="0">
                          <a:solidFill>
                            <a:schemeClr val="tx1"/>
                          </a:solidFill>
                          <a:effectLst/>
                        </a:rPr>
                        <a:t>Педагогические работники учреждений дополнительного образования детей **</a:t>
                      </a:r>
                      <a:endParaRPr lang="ru-RU" sz="1300" dirty="0">
                        <a:solidFill>
                          <a:schemeClr val="tx1"/>
                        </a:solidFill>
                        <a:effectLst/>
                        <a:latin typeface="+mn-lt"/>
                        <a:ea typeface="Calibri" panose="020F0502020204030204" pitchFamily="34" charset="0"/>
                        <a:cs typeface="Times New Roman" panose="02020603050405020304" pitchFamily="18" charset="0"/>
                      </a:endParaRP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52 809,8</a:t>
                      </a:r>
                    </a:p>
                  </a:txBody>
                  <a:tcPr marL="38512" marR="38512" marT="8622"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101,4</a:t>
                      </a:r>
                    </a:p>
                  </a:txBody>
                  <a:tcPr marL="38512" marR="38512" marT="8622" marB="0" anchor="ctr">
                    <a:solidFill>
                      <a:schemeClr val="bg1"/>
                    </a:solidFill>
                  </a:tcPr>
                </a:tc>
                <a:extLst>
                  <a:ext uri="{0D108BD9-81ED-4DB2-BD59-A6C34878D82A}">
                    <a16:rowId xmlns:a16="http://schemas.microsoft.com/office/drawing/2014/main" val="10005"/>
                  </a:ext>
                </a:extLst>
              </a:tr>
              <a:tr h="461940">
                <a:tc>
                  <a:txBody>
                    <a:bodyPr/>
                    <a:lstStyle/>
                    <a:p>
                      <a:pPr algn="just">
                        <a:lnSpc>
                          <a:spcPts val="1400"/>
                        </a:lnSpc>
                        <a:spcAft>
                          <a:spcPts val="800"/>
                        </a:spcAft>
                      </a:pPr>
                      <a:r>
                        <a:rPr lang="ru-RU" sz="1300" dirty="0">
                          <a:solidFill>
                            <a:schemeClr val="tx1"/>
                          </a:solidFill>
                          <a:effectLst/>
                        </a:rPr>
                        <a:t>Преподаватели и мастера производственного обучения образовательных учреждений НПО и СПО</a:t>
                      </a:r>
                      <a:endParaRPr lang="ru-RU" sz="1300" dirty="0">
                        <a:solidFill>
                          <a:schemeClr val="tx1"/>
                        </a:solidFill>
                        <a:effectLst/>
                        <a:latin typeface="+mn-lt"/>
                        <a:ea typeface="Calibri" panose="020F0502020204030204" pitchFamily="34" charset="0"/>
                        <a:cs typeface="Times New Roman" panose="02020603050405020304" pitchFamily="18" charset="0"/>
                      </a:endParaRP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51 983,3</a:t>
                      </a:r>
                    </a:p>
                  </a:txBody>
                  <a:tcPr marL="38512" marR="38512" marT="8622"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102,2</a:t>
                      </a:r>
                    </a:p>
                  </a:txBody>
                  <a:tcPr marL="38512" marR="38512" marT="8622" marB="0" anchor="ctr">
                    <a:solidFill>
                      <a:schemeClr val="bg1"/>
                    </a:solidFill>
                  </a:tcPr>
                </a:tc>
                <a:extLst>
                  <a:ext uri="{0D108BD9-81ED-4DB2-BD59-A6C34878D82A}">
                    <a16:rowId xmlns:a16="http://schemas.microsoft.com/office/drawing/2014/main" val="10006"/>
                  </a:ext>
                </a:extLst>
              </a:tr>
              <a:tr h="353824">
                <a:tc>
                  <a:txBody>
                    <a:bodyPr/>
                    <a:lstStyle/>
                    <a:p>
                      <a:pPr algn="just">
                        <a:lnSpc>
                          <a:spcPts val="1400"/>
                        </a:lnSpc>
                        <a:spcAft>
                          <a:spcPts val="800"/>
                        </a:spcAft>
                      </a:pPr>
                      <a:r>
                        <a:rPr lang="ru-RU" sz="1300" kern="1200" dirty="0">
                          <a:solidFill>
                            <a:schemeClr val="tx1"/>
                          </a:solidFill>
                          <a:effectLst/>
                          <a:latin typeface="+mn-lt"/>
                          <a:ea typeface="+mn-ea"/>
                          <a:cs typeface="+mn-cs"/>
                        </a:rPr>
                        <a:t>Преподаватели образовательных учреждений высшего профессионального образования</a:t>
                      </a: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108 298,0</a:t>
                      </a:r>
                    </a:p>
                  </a:txBody>
                  <a:tcPr marL="38512" marR="38512" marT="8622"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213,0</a:t>
                      </a:r>
                    </a:p>
                  </a:txBody>
                  <a:tcPr marL="38512" marR="38512" marT="8622" marB="0" anchor="ctr">
                    <a:solidFill>
                      <a:schemeClr val="bg1"/>
                    </a:solidFill>
                  </a:tcPr>
                </a:tc>
                <a:extLst>
                  <a:ext uri="{0D108BD9-81ED-4DB2-BD59-A6C34878D82A}">
                    <a16:rowId xmlns:a16="http://schemas.microsoft.com/office/drawing/2014/main" val="10007"/>
                  </a:ext>
                </a:extLst>
              </a:tr>
              <a:tr h="190813">
                <a:tc>
                  <a:txBody>
                    <a:bodyPr/>
                    <a:lstStyle/>
                    <a:p>
                      <a:pPr algn="just">
                        <a:lnSpc>
                          <a:spcPct val="107000"/>
                        </a:lnSpc>
                        <a:spcAft>
                          <a:spcPts val="800"/>
                        </a:spcAft>
                      </a:pPr>
                      <a:r>
                        <a:rPr lang="ru-RU" sz="1300" kern="1200" dirty="0">
                          <a:solidFill>
                            <a:schemeClr val="tx1"/>
                          </a:solidFill>
                          <a:effectLst/>
                          <a:latin typeface="+mn-lt"/>
                          <a:ea typeface="+mn-ea"/>
                          <a:cs typeface="+mn-cs"/>
                        </a:rPr>
                        <a:t>Научные сотрудники</a:t>
                      </a: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101 813,0</a:t>
                      </a:r>
                    </a:p>
                  </a:txBody>
                  <a:tcPr marL="38512" marR="38512" marT="8622"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200,2</a:t>
                      </a:r>
                    </a:p>
                  </a:txBody>
                  <a:tcPr marL="38512" marR="38512" marT="8622" marB="0" anchor="ctr">
                    <a:solidFill>
                      <a:schemeClr val="bg1"/>
                    </a:solidFill>
                  </a:tcPr>
                </a:tc>
                <a:extLst>
                  <a:ext uri="{0D108BD9-81ED-4DB2-BD59-A6C34878D82A}">
                    <a16:rowId xmlns:a16="http://schemas.microsoft.com/office/drawing/2014/main" val="10008"/>
                  </a:ext>
                </a:extLst>
              </a:tr>
              <a:tr h="242116">
                <a:tc>
                  <a:txBody>
                    <a:bodyPr/>
                    <a:lstStyle/>
                    <a:p>
                      <a:pPr algn="just">
                        <a:lnSpc>
                          <a:spcPct val="107000"/>
                        </a:lnSpc>
                        <a:spcAft>
                          <a:spcPts val="800"/>
                        </a:spcAft>
                      </a:pPr>
                      <a:r>
                        <a:rPr lang="ru-RU" sz="1300" kern="1200" dirty="0">
                          <a:solidFill>
                            <a:schemeClr val="tx1"/>
                          </a:solidFill>
                          <a:effectLst/>
                          <a:latin typeface="+mn-lt"/>
                          <a:ea typeface="+mn-ea"/>
                          <a:cs typeface="+mn-cs"/>
                        </a:rPr>
                        <a:t>Работники учреждений культуры, искусства и кинематографии</a:t>
                      </a: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52 439,6</a:t>
                      </a:r>
                    </a:p>
                  </a:txBody>
                  <a:tcPr marL="38512" marR="38512" marT="8622"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103,1</a:t>
                      </a:r>
                    </a:p>
                  </a:txBody>
                  <a:tcPr marL="38512" marR="38512" marT="8622" marB="0" anchor="ctr">
                    <a:solidFill>
                      <a:schemeClr val="bg1"/>
                    </a:solidFill>
                  </a:tcPr>
                </a:tc>
                <a:extLst>
                  <a:ext uri="{0D108BD9-81ED-4DB2-BD59-A6C34878D82A}">
                    <a16:rowId xmlns:a16="http://schemas.microsoft.com/office/drawing/2014/main" val="10009"/>
                  </a:ext>
                </a:extLst>
              </a:tr>
              <a:tr h="190813">
                <a:tc>
                  <a:txBody>
                    <a:bodyPr/>
                    <a:lstStyle/>
                    <a:p>
                      <a:pPr algn="just">
                        <a:lnSpc>
                          <a:spcPct val="107000"/>
                        </a:lnSpc>
                        <a:spcAft>
                          <a:spcPts val="800"/>
                        </a:spcAft>
                      </a:pPr>
                      <a:r>
                        <a:rPr lang="ru-RU" sz="1300" kern="1200" dirty="0">
                          <a:solidFill>
                            <a:schemeClr val="tx1"/>
                          </a:solidFill>
                          <a:effectLst/>
                          <a:latin typeface="+mn-lt"/>
                          <a:ea typeface="+mn-ea"/>
                          <a:cs typeface="+mn-cs"/>
                        </a:rPr>
                        <a:t>Социальные работники</a:t>
                      </a: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51 095,3</a:t>
                      </a:r>
                    </a:p>
                  </a:txBody>
                  <a:tcPr marL="38512" marR="38512" marT="8622"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100,5</a:t>
                      </a:r>
                    </a:p>
                  </a:txBody>
                  <a:tcPr marL="38512" marR="38512" marT="8622" marB="0" anchor="ctr">
                    <a:solidFill>
                      <a:schemeClr val="bg1"/>
                    </a:solidFill>
                  </a:tcPr>
                </a:tc>
                <a:extLst>
                  <a:ext uri="{0D108BD9-81ED-4DB2-BD59-A6C34878D82A}">
                    <a16:rowId xmlns:a16="http://schemas.microsoft.com/office/drawing/2014/main" val="10010"/>
                  </a:ext>
                </a:extLst>
              </a:tr>
              <a:tr h="353824">
                <a:tc>
                  <a:txBody>
                    <a:bodyPr/>
                    <a:lstStyle/>
                    <a:p>
                      <a:pPr algn="just">
                        <a:lnSpc>
                          <a:spcPts val="1400"/>
                        </a:lnSpc>
                        <a:spcAft>
                          <a:spcPts val="800"/>
                        </a:spcAft>
                      </a:pPr>
                      <a:r>
                        <a:rPr lang="ru-RU" sz="1300" kern="1200" dirty="0">
                          <a:solidFill>
                            <a:schemeClr val="tx1"/>
                          </a:solidFill>
                          <a:effectLst/>
                          <a:latin typeface="+mn-lt"/>
                          <a:ea typeface="+mn-ea"/>
                          <a:cs typeface="+mn-cs"/>
                        </a:rPr>
                        <a:t>Врачи и работники медицинских организаций, имеющие высшее медицинское образование</a:t>
                      </a: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101 756,5</a:t>
                      </a:r>
                    </a:p>
                  </a:txBody>
                  <a:tcPr marL="38512" marR="38512" marT="8622"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200,1</a:t>
                      </a:r>
                    </a:p>
                  </a:txBody>
                  <a:tcPr marL="38512" marR="38512" marT="8622" marB="0" anchor="ctr">
                    <a:solidFill>
                      <a:schemeClr val="bg1"/>
                    </a:solidFill>
                  </a:tcPr>
                </a:tc>
                <a:extLst>
                  <a:ext uri="{0D108BD9-81ED-4DB2-BD59-A6C34878D82A}">
                    <a16:rowId xmlns:a16="http://schemas.microsoft.com/office/drawing/2014/main" val="10011"/>
                  </a:ext>
                </a:extLst>
              </a:tr>
              <a:tr h="254649">
                <a:tc>
                  <a:txBody>
                    <a:bodyPr/>
                    <a:lstStyle/>
                    <a:p>
                      <a:pPr algn="just">
                        <a:lnSpc>
                          <a:spcPts val="1400"/>
                        </a:lnSpc>
                        <a:spcAft>
                          <a:spcPts val="800"/>
                        </a:spcAft>
                      </a:pPr>
                      <a:r>
                        <a:rPr lang="ru-RU" sz="1300" kern="1200" dirty="0">
                          <a:solidFill>
                            <a:schemeClr val="tx1"/>
                          </a:solidFill>
                          <a:effectLst/>
                          <a:latin typeface="+mn-lt"/>
                          <a:ea typeface="+mn-ea"/>
                          <a:cs typeface="+mn-cs"/>
                        </a:rPr>
                        <a:t>Средний медицинский (фармацевтический) персонал</a:t>
                      </a: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51 043,8</a:t>
                      </a:r>
                    </a:p>
                  </a:txBody>
                  <a:tcPr marL="38512" marR="38512" marT="8622"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100,4</a:t>
                      </a:r>
                    </a:p>
                  </a:txBody>
                  <a:tcPr marL="38512" marR="38512" marT="8622" marB="0" anchor="ctr">
                    <a:solidFill>
                      <a:schemeClr val="bg1"/>
                    </a:solidFill>
                  </a:tcPr>
                </a:tc>
                <a:extLst>
                  <a:ext uri="{0D108BD9-81ED-4DB2-BD59-A6C34878D82A}">
                    <a16:rowId xmlns:a16="http://schemas.microsoft.com/office/drawing/2014/main" val="10012"/>
                  </a:ext>
                </a:extLst>
              </a:tr>
              <a:tr h="251460">
                <a:tc>
                  <a:txBody>
                    <a:bodyPr/>
                    <a:lstStyle/>
                    <a:p>
                      <a:pPr algn="just">
                        <a:lnSpc>
                          <a:spcPts val="1400"/>
                        </a:lnSpc>
                        <a:spcAft>
                          <a:spcPts val="800"/>
                        </a:spcAft>
                      </a:pPr>
                      <a:r>
                        <a:rPr lang="ru-RU" sz="1300" kern="1200" dirty="0">
                          <a:solidFill>
                            <a:schemeClr val="tx1"/>
                          </a:solidFill>
                          <a:effectLst/>
                          <a:latin typeface="+mn-lt"/>
                          <a:ea typeface="+mn-ea"/>
                          <a:cs typeface="+mn-cs"/>
                        </a:rPr>
                        <a:t>Младший медицинский (фармацевтический) персонал ***</a:t>
                      </a: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40 435,8</a:t>
                      </a:r>
                    </a:p>
                  </a:txBody>
                  <a:tcPr marL="38512" marR="38512" marT="8622"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104,4</a:t>
                      </a:r>
                    </a:p>
                  </a:txBody>
                  <a:tcPr marL="38512" marR="38512" marT="8622" marB="0" anchor="ctr">
                    <a:solidFill>
                      <a:schemeClr val="bg1"/>
                    </a:solidFill>
                  </a:tcPr>
                </a:tc>
                <a:extLst>
                  <a:ext uri="{0D108BD9-81ED-4DB2-BD59-A6C34878D82A}">
                    <a16:rowId xmlns:a16="http://schemas.microsoft.com/office/drawing/2014/main" val="10013"/>
                  </a:ext>
                </a:extLst>
              </a:tr>
              <a:tr h="266700">
                <a:tc>
                  <a:txBody>
                    <a:bodyPr/>
                    <a:lstStyle/>
                    <a:p>
                      <a:pPr algn="just">
                        <a:lnSpc>
                          <a:spcPts val="1400"/>
                        </a:lnSpc>
                        <a:spcAft>
                          <a:spcPts val="800"/>
                        </a:spcAft>
                      </a:pPr>
                      <a:r>
                        <a:rPr lang="ru-RU" sz="1300" kern="1200" dirty="0">
                          <a:solidFill>
                            <a:schemeClr val="tx1"/>
                          </a:solidFill>
                          <a:effectLst/>
                          <a:latin typeface="+mn-lt"/>
                          <a:ea typeface="+mn-ea"/>
                          <a:cs typeface="+mn-cs"/>
                        </a:rPr>
                        <a:t>Педагогический  персонал учреждений для детей-сирот</a:t>
                      </a: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51 536,4</a:t>
                      </a:r>
                    </a:p>
                  </a:txBody>
                  <a:tcPr marL="38512" marR="38512" marT="8622"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101,3</a:t>
                      </a:r>
                    </a:p>
                  </a:txBody>
                  <a:tcPr marL="38512" marR="38512" marT="8622" marB="0" anchor="ctr">
                    <a:solidFill>
                      <a:schemeClr val="bg1"/>
                    </a:solidFill>
                  </a:tcPr>
                </a:tc>
                <a:extLst>
                  <a:ext uri="{0D108BD9-81ED-4DB2-BD59-A6C34878D82A}">
                    <a16:rowId xmlns:a16="http://schemas.microsoft.com/office/drawing/2014/main" val="10014"/>
                  </a:ext>
                </a:extLst>
              </a:tr>
            </a:tbl>
          </a:graphicData>
        </a:graphic>
      </p:graphicFrame>
      <p:sp>
        <p:nvSpPr>
          <p:cNvPr id="5" name="Прямоугольник 4">
            <a:extLst>
              <a:ext uri="{FF2B5EF4-FFF2-40B4-BE49-F238E27FC236}">
                <a16:creationId xmlns:a16="http://schemas.microsoft.com/office/drawing/2014/main" id="{774C382B-AEC1-400F-BBD6-B2210DD1307A}"/>
              </a:ext>
            </a:extLst>
          </p:cNvPr>
          <p:cNvSpPr/>
          <p:nvPr/>
        </p:nvSpPr>
        <p:spPr>
          <a:xfrm>
            <a:off x="485003" y="5674477"/>
            <a:ext cx="7951694" cy="592470"/>
          </a:xfrm>
          <a:prstGeom prst="rect">
            <a:avLst/>
          </a:prstGeom>
        </p:spPr>
        <p:txBody>
          <a:bodyPr wrap="square">
            <a:spAutoFit/>
          </a:bodyPr>
          <a:lstStyle/>
          <a:p>
            <a:pPr algn="just">
              <a:lnSpc>
                <a:spcPts val="1300"/>
              </a:lnSpc>
              <a:spcAft>
                <a:spcPts val="0"/>
              </a:spcAft>
            </a:pPr>
            <a:r>
              <a:rPr lang="ru-RU" sz="1400" i="1" dirty="0">
                <a:ea typeface="Times New Roman" panose="02020603050405020304" pitchFamily="18" charset="0"/>
              </a:rPr>
              <a:t>* –  к средней заработной плате в сфере общего образования в Республике Татарстан;</a:t>
            </a:r>
          </a:p>
          <a:p>
            <a:pPr marL="571500" indent="-571500" algn="just">
              <a:lnSpc>
                <a:spcPts val="1300"/>
              </a:lnSpc>
              <a:spcAft>
                <a:spcPts val="0"/>
              </a:spcAft>
            </a:pPr>
            <a:r>
              <a:rPr lang="ru-RU" sz="1400" i="1" dirty="0">
                <a:ea typeface="Times New Roman" panose="02020603050405020304" pitchFamily="18" charset="0"/>
              </a:rPr>
              <a:t>** –  к средней заработной плате учителей в Республике Татарстан;</a:t>
            </a:r>
          </a:p>
          <a:p>
            <a:pPr marL="571500" indent="-571500" algn="just">
              <a:lnSpc>
                <a:spcPts val="1300"/>
              </a:lnSpc>
              <a:spcAft>
                <a:spcPts val="0"/>
              </a:spcAft>
            </a:pPr>
            <a:r>
              <a:rPr lang="ru-RU" sz="1400" i="1" dirty="0">
                <a:ea typeface="Times New Roman" panose="02020603050405020304" pitchFamily="18" charset="0"/>
              </a:rPr>
              <a:t>*** -  к уровню 2022 года с учетом индекса потребительских цен</a:t>
            </a:r>
          </a:p>
        </p:txBody>
      </p:sp>
    </p:spTree>
    <p:extLst>
      <p:ext uri="{BB962C8B-B14F-4D97-AF65-F5344CB8AC3E}">
        <p14:creationId xmlns:p14="http://schemas.microsoft.com/office/powerpoint/2010/main" val="3113174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2"/>
          <p:cNvSpPr txBox="1">
            <a:spLocks/>
          </p:cNvSpPr>
          <p:nvPr/>
        </p:nvSpPr>
        <p:spPr>
          <a:xfrm>
            <a:off x="707136" y="453327"/>
            <a:ext cx="8088112" cy="883222"/>
          </a:xfrm>
          <a:prstGeom prst="rect">
            <a:avLst/>
          </a:prstGeom>
        </p:spPr>
        <p:txBody>
          <a:bodyPr vert="horz" lIns="91440" tIns="45720" rIns="91440" bIns="45720" rtlCol="0">
            <a:normAutofit fontScale="77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dirty="0"/>
              <a:t>Показатели консолидированного бюджета Республики Татарстан за 2023 год в расчете на 1 жителя</a:t>
            </a:r>
            <a:br>
              <a:rPr lang="ru-RU" dirty="0"/>
            </a:br>
            <a:r>
              <a:rPr lang="ru-RU" dirty="0"/>
              <a:t> (тыс. рублей)	</a:t>
            </a:r>
          </a:p>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621427897"/>
              </p:ext>
            </p:extLst>
          </p:nvPr>
        </p:nvGraphicFramePr>
        <p:xfrm>
          <a:off x="840104" y="1601341"/>
          <a:ext cx="7716637" cy="1873378"/>
        </p:xfrm>
        <a:graphic>
          <a:graphicData uri="http://schemas.openxmlformats.org/drawingml/2006/table">
            <a:tbl>
              <a:tblPr>
                <a:tableStyleId>{616DA210-FB5B-4158-B5E0-FEB733F419BA}</a:tableStyleId>
              </a:tblPr>
              <a:tblGrid>
                <a:gridCol w="5421320">
                  <a:extLst>
                    <a:ext uri="{9D8B030D-6E8A-4147-A177-3AD203B41FA5}">
                      <a16:colId xmlns:a16="http://schemas.microsoft.com/office/drawing/2014/main" val="20000"/>
                    </a:ext>
                  </a:extLst>
                </a:gridCol>
                <a:gridCol w="2295317">
                  <a:extLst>
                    <a:ext uri="{9D8B030D-6E8A-4147-A177-3AD203B41FA5}">
                      <a16:colId xmlns:a16="http://schemas.microsoft.com/office/drawing/2014/main" val="20001"/>
                    </a:ext>
                  </a:extLst>
                </a:gridCol>
              </a:tblGrid>
              <a:tr h="936689">
                <a:tc>
                  <a:txBody>
                    <a:bodyPr/>
                    <a:lstStyle/>
                    <a:p>
                      <a:pPr algn="ctr" fontAlgn="b"/>
                      <a:r>
                        <a:rPr lang="ru-RU" sz="2400" u="none" strike="noStrike" dirty="0">
                          <a:effectLst/>
                        </a:rPr>
                        <a:t>доходы в расчете на одного жителя</a:t>
                      </a:r>
                      <a:endParaRPr lang="ru-RU" sz="2400" b="0" i="0" u="none" strike="noStrike" dirty="0">
                        <a:solidFill>
                          <a:srgbClr val="000000"/>
                        </a:solidFill>
                        <a:effectLst/>
                        <a:latin typeface="Times New Roman" panose="02020603050405020304" pitchFamily="18" charset="0"/>
                      </a:endParaRPr>
                    </a:p>
                  </a:txBody>
                  <a:tcPr marL="7620" marR="7620" marT="7620" marB="0" anchor="ctr">
                    <a:solidFill>
                      <a:schemeClr val="accent3">
                        <a:lumMod val="20000"/>
                        <a:lumOff val="80000"/>
                      </a:schemeClr>
                    </a:solidFill>
                  </a:tcPr>
                </a:tc>
                <a:tc>
                  <a:txBody>
                    <a:bodyPr/>
                    <a:lstStyle/>
                    <a:p>
                      <a:pPr algn="ctr" fontAlgn="b"/>
                      <a:r>
                        <a:rPr lang="ru-RU" sz="2400" b="0" i="0" u="none" strike="noStrike" dirty="0">
                          <a:solidFill>
                            <a:srgbClr val="000000"/>
                          </a:solidFill>
                          <a:effectLst/>
                          <a:latin typeface="Calibri" panose="020F0502020204030204" pitchFamily="34" charset="0"/>
                        </a:rPr>
                        <a:t>141,4</a:t>
                      </a:r>
                    </a:p>
                  </a:txBody>
                  <a:tcPr marL="9525" marR="9525" marT="9525" marB="0" anchor="ctr"/>
                </a:tc>
                <a:extLst>
                  <a:ext uri="{0D108BD9-81ED-4DB2-BD59-A6C34878D82A}">
                    <a16:rowId xmlns:a16="http://schemas.microsoft.com/office/drawing/2014/main" val="10000"/>
                  </a:ext>
                </a:extLst>
              </a:tr>
              <a:tr h="936689">
                <a:tc>
                  <a:txBody>
                    <a:bodyPr/>
                    <a:lstStyle/>
                    <a:p>
                      <a:pPr algn="ctr" fontAlgn="b"/>
                      <a:r>
                        <a:rPr lang="ru-RU" sz="2400" u="none" strike="noStrike" dirty="0">
                          <a:effectLst/>
                        </a:rPr>
                        <a:t>расходы в расчете на одного жителя</a:t>
                      </a:r>
                      <a:endParaRPr lang="ru-RU" sz="2400" b="0" i="0" u="none" strike="noStrike" dirty="0">
                        <a:solidFill>
                          <a:srgbClr val="000000"/>
                        </a:solidFill>
                        <a:effectLst/>
                        <a:latin typeface="Times New Roman" panose="02020603050405020304" pitchFamily="18" charset="0"/>
                      </a:endParaRPr>
                    </a:p>
                  </a:txBody>
                  <a:tcPr marL="7620" marR="7620" marT="7620" marB="0" anchor="ctr">
                    <a:solidFill>
                      <a:schemeClr val="accent2">
                        <a:lumMod val="20000"/>
                        <a:lumOff val="80000"/>
                      </a:schemeClr>
                    </a:solidFill>
                  </a:tcPr>
                </a:tc>
                <a:tc>
                  <a:txBody>
                    <a:bodyPr/>
                    <a:lstStyle/>
                    <a:p>
                      <a:pPr algn="ctr" fontAlgn="b"/>
                      <a:r>
                        <a:rPr lang="ru-RU" sz="2400" b="0" i="0" u="none" strike="noStrike" dirty="0">
                          <a:solidFill>
                            <a:srgbClr val="000000"/>
                          </a:solidFill>
                          <a:effectLst/>
                          <a:latin typeface="Calibri" panose="020F0502020204030204" pitchFamily="34" charset="0"/>
                        </a:rPr>
                        <a:t>147,3</a:t>
                      </a:r>
                    </a:p>
                  </a:txBody>
                  <a:tcPr marL="9525" marR="9525" marT="9525"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283420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06997"/>
            <a:ext cx="8088112" cy="706438"/>
          </a:xfrm>
        </p:spPr>
        <p:txBody>
          <a:bodyPr>
            <a:normAutofit fontScale="62500" lnSpcReduction="20000"/>
          </a:bodyPr>
          <a:lstStyle/>
          <a:p>
            <a:r>
              <a:rPr lang="ru-RU" dirty="0"/>
              <a:t>Финансовая поддержка муниципальных образований из бюджета Республики Татарстан в 202</a:t>
            </a:r>
            <a:r>
              <a:rPr lang="en-US" dirty="0"/>
              <a:t>3</a:t>
            </a:r>
            <a:r>
              <a:rPr lang="ru-RU" dirty="0"/>
              <a:t> году составила </a:t>
            </a:r>
            <a:br>
              <a:rPr lang="ru-RU" dirty="0"/>
            </a:br>
            <a:r>
              <a:rPr lang="en-US" dirty="0"/>
              <a:t>72 213 087,3 </a:t>
            </a:r>
            <a:r>
              <a:rPr lang="ru-RU" dirty="0"/>
              <a:t>тыс. рублей</a:t>
            </a:r>
          </a:p>
        </p:txBody>
      </p:sp>
      <p:sp>
        <p:nvSpPr>
          <p:cNvPr id="4" name="Прямоугольник 3"/>
          <p:cNvSpPr/>
          <p:nvPr/>
        </p:nvSpPr>
        <p:spPr>
          <a:xfrm>
            <a:off x="514350" y="752475"/>
            <a:ext cx="8553450" cy="2292935"/>
          </a:xfrm>
          <a:prstGeom prst="rect">
            <a:avLst/>
          </a:prstGeom>
          <a:ln w="19050"/>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ru-RU" sz="1300" dirty="0">
                <a:solidFill>
                  <a:schemeClr val="tx1"/>
                </a:solidFill>
              </a:rPr>
              <a:t>Распределение межбюджетных трансфертов между муниципальными образованиями осуществляется в соответствии с Бюджетным кодексом Российской Федерации, Бюджетным кодексом Республики Татарстан, Законом Республики Татарстан от 22.12.2005г № 132-ЗРТ "О наделении органов местного самоуправления муниципальных районов государственными полномочиями Республики Татарстан по расчету и предоставлению дотаций бюджетам городских, сельских поселений за счет средств бюджета Республики Татарстан". При распределении дотаций на выравнивание бюджетной обеспеченности полностью выравнивается бюджетная обеспеченность муниципальных образований Республики Татарстан. Расчет субвенций муниципальным районам и городским округам осуществляется на основании утвержденных методик расчета, учитывающих потребителей бюджетных услуг и нормативы затрат по государственным полномочиям. Субсидии рассчитываются в соответствии с определенными условиями </a:t>
            </a:r>
            <a:r>
              <a:rPr lang="ru-RU" sz="1300" dirty="0" err="1">
                <a:solidFill>
                  <a:schemeClr val="tx1"/>
                </a:solidFill>
              </a:rPr>
              <a:t>софинансирования</a:t>
            </a:r>
            <a:r>
              <a:rPr lang="ru-RU" sz="1300" dirty="0">
                <a:solidFill>
                  <a:schemeClr val="tx1"/>
                </a:solidFill>
              </a:rPr>
              <a:t> расходных обязательств. </a:t>
            </a:r>
          </a:p>
        </p:txBody>
      </p:sp>
      <p:graphicFrame>
        <p:nvGraphicFramePr>
          <p:cNvPr id="5" name="Диаграмма 4"/>
          <p:cNvGraphicFramePr/>
          <p:nvPr>
            <p:extLst>
              <p:ext uri="{D42A27DB-BD31-4B8C-83A1-F6EECF244321}">
                <p14:modId xmlns:p14="http://schemas.microsoft.com/office/powerpoint/2010/main" val="861866517"/>
              </p:ext>
            </p:extLst>
          </p:nvPr>
        </p:nvGraphicFramePr>
        <p:xfrm>
          <a:off x="514350" y="2962275"/>
          <a:ext cx="8220075" cy="3962543"/>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5800724" y="3045410"/>
            <a:ext cx="3267075"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z="1400" dirty="0">
                <a:solidFill>
                  <a:schemeClr val="tx1"/>
                </a:solidFill>
              </a:rPr>
              <a:t>Дотации на выравнивание бюджетной обеспеченности муниципальных районов (городских округов) </a:t>
            </a:r>
            <a:r>
              <a:rPr lang="ru-RU" sz="1400" strike="sngStrike" dirty="0">
                <a:solidFill>
                  <a:schemeClr val="tx1"/>
                </a:solidFill>
              </a:rPr>
              <a:t>–</a:t>
            </a:r>
            <a:r>
              <a:rPr lang="ru-RU" sz="1400" dirty="0">
                <a:solidFill>
                  <a:schemeClr val="tx1"/>
                </a:solidFill>
              </a:rPr>
              <a:t> 761 667,6 тыс. рублей.</a:t>
            </a:r>
          </a:p>
        </p:txBody>
      </p:sp>
      <p:sp>
        <p:nvSpPr>
          <p:cNvPr id="8" name="Прямоугольник 7"/>
          <p:cNvSpPr/>
          <p:nvPr/>
        </p:nvSpPr>
        <p:spPr>
          <a:xfrm>
            <a:off x="5800724" y="4073347"/>
            <a:ext cx="3267075" cy="2677656"/>
          </a:xfrm>
          <a:prstGeom prst="rect">
            <a:avLst/>
          </a:prstGeom>
          <a:gradFill>
            <a:gsLst>
              <a:gs pos="0">
                <a:schemeClr val="accent3">
                  <a:tint val="50000"/>
                  <a:satMod val="300000"/>
                  <a:alpha val="0"/>
                </a:schemeClr>
              </a:gs>
              <a:gs pos="35000">
                <a:schemeClr val="accent3">
                  <a:tint val="37000"/>
                  <a:satMod val="300000"/>
                </a:schemeClr>
              </a:gs>
              <a:gs pos="100000">
                <a:schemeClr val="accent3">
                  <a:tint val="15000"/>
                  <a:satMod val="350000"/>
                </a:schemeClr>
              </a:gs>
            </a:gsLst>
            <a:lin ang="16200000" scaled="1"/>
          </a:gradFill>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400" dirty="0">
                <a:solidFill>
                  <a:schemeClr val="tx1"/>
                </a:solidFill>
              </a:rPr>
              <a:t>Дотация на премирование победителей Всероссийского конкурса «Лучшая муниципальная практика» – 69 700,0 тыс. рублей (</a:t>
            </a:r>
            <a:r>
              <a:rPr lang="ru-RU" sz="1400" dirty="0" err="1">
                <a:solidFill>
                  <a:schemeClr val="tx1"/>
                </a:solidFill>
              </a:rPr>
              <a:t>г.Казань</a:t>
            </a:r>
            <a:r>
              <a:rPr lang="ru-RU" sz="1400" dirty="0">
                <a:solidFill>
                  <a:schemeClr val="tx1"/>
                </a:solidFill>
              </a:rPr>
              <a:t>, </a:t>
            </a:r>
            <a:r>
              <a:rPr lang="ru-RU" sz="1400" dirty="0" err="1">
                <a:solidFill>
                  <a:schemeClr val="tx1"/>
                </a:solidFill>
              </a:rPr>
              <a:t>г.Иннополис</a:t>
            </a:r>
            <a:r>
              <a:rPr lang="ru-RU" sz="1400" dirty="0">
                <a:solidFill>
                  <a:schemeClr val="tx1"/>
                </a:solidFill>
              </a:rPr>
              <a:t> Верхнеуслонского муниципального района, Высокогорское сельское поселение Высокогорского муниципального района, Татарско-</a:t>
            </a:r>
            <a:r>
              <a:rPr lang="ru-RU" sz="1400" dirty="0" err="1">
                <a:solidFill>
                  <a:schemeClr val="tx1"/>
                </a:solidFill>
              </a:rPr>
              <a:t>Челнинское</a:t>
            </a:r>
            <a:r>
              <a:rPr lang="ru-RU" sz="1400" dirty="0">
                <a:solidFill>
                  <a:schemeClr val="tx1"/>
                </a:solidFill>
              </a:rPr>
              <a:t> сельское поселение Менделеевского муниципального района)</a:t>
            </a:r>
          </a:p>
        </p:txBody>
      </p:sp>
    </p:spTree>
    <p:extLst>
      <p:ext uri="{BB962C8B-B14F-4D97-AF65-F5344CB8AC3E}">
        <p14:creationId xmlns:p14="http://schemas.microsoft.com/office/powerpoint/2010/main" val="31045809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742850" y="178196"/>
            <a:ext cx="8088112" cy="334961"/>
          </a:xfrm>
        </p:spPr>
        <p:txBody>
          <a:bodyPr>
            <a:normAutofit fontScale="77500" lnSpcReduction="20000"/>
          </a:bodyPr>
          <a:lstStyle/>
          <a:p>
            <a:r>
              <a:rPr lang="ru-RU" dirty="0"/>
              <a:t>Субсидии местным бюджетам</a:t>
            </a:r>
          </a:p>
        </p:txBody>
      </p:sp>
      <p:graphicFrame>
        <p:nvGraphicFramePr>
          <p:cNvPr id="4" name="Таблица 3"/>
          <p:cNvGraphicFramePr>
            <a:graphicFrameLocks noGrp="1"/>
          </p:cNvGraphicFramePr>
          <p:nvPr>
            <p:extLst>
              <p:ext uri="{D42A27DB-BD31-4B8C-83A1-F6EECF244321}">
                <p14:modId xmlns:p14="http://schemas.microsoft.com/office/powerpoint/2010/main" val="3855215052"/>
              </p:ext>
            </p:extLst>
          </p:nvPr>
        </p:nvGraphicFramePr>
        <p:xfrm>
          <a:off x="500182" y="635498"/>
          <a:ext cx="8330780" cy="5654457"/>
        </p:xfrm>
        <a:graphic>
          <a:graphicData uri="http://schemas.openxmlformats.org/drawingml/2006/table">
            <a:tbl>
              <a:tblPr>
                <a:tableStyleId>{616DA210-FB5B-4158-B5E0-FEB733F419BA}</a:tableStyleId>
              </a:tblPr>
              <a:tblGrid>
                <a:gridCol w="6230132">
                  <a:extLst>
                    <a:ext uri="{9D8B030D-6E8A-4147-A177-3AD203B41FA5}">
                      <a16:colId xmlns:a16="http://schemas.microsoft.com/office/drawing/2014/main" val="20000"/>
                    </a:ext>
                  </a:extLst>
                </a:gridCol>
                <a:gridCol w="1136821">
                  <a:extLst>
                    <a:ext uri="{9D8B030D-6E8A-4147-A177-3AD203B41FA5}">
                      <a16:colId xmlns:a16="http://schemas.microsoft.com/office/drawing/2014/main" val="20001"/>
                    </a:ext>
                  </a:extLst>
                </a:gridCol>
                <a:gridCol w="963827">
                  <a:extLst>
                    <a:ext uri="{9D8B030D-6E8A-4147-A177-3AD203B41FA5}">
                      <a16:colId xmlns:a16="http://schemas.microsoft.com/office/drawing/2014/main" val="20002"/>
                    </a:ext>
                  </a:extLst>
                </a:gridCol>
              </a:tblGrid>
              <a:tr h="298783">
                <a:tc>
                  <a:txBody>
                    <a:bodyPr/>
                    <a:lstStyle/>
                    <a:p>
                      <a:pPr algn="ctr" fontAlgn="ctr"/>
                      <a:r>
                        <a:rPr lang="ru-RU" sz="1100" b="1" u="none" strike="noStrike" dirty="0">
                          <a:effectLst/>
                          <a:latin typeface="+mn-lt"/>
                        </a:rPr>
                        <a:t>Наименование</a:t>
                      </a:r>
                      <a:endParaRPr lang="ru-RU" sz="1100" b="1"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1" u="none" strike="noStrike" dirty="0">
                          <a:solidFill>
                            <a:schemeClr val="tx1"/>
                          </a:solidFill>
                          <a:effectLst/>
                          <a:latin typeface="+mn-lt"/>
                        </a:rPr>
                        <a:t>202</a:t>
                      </a:r>
                      <a:r>
                        <a:rPr lang="en-US" sz="1100" b="1" u="none" strike="noStrike" dirty="0">
                          <a:solidFill>
                            <a:schemeClr val="tx1"/>
                          </a:solidFill>
                          <a:effectLst/>
                          <a:latin typeface="+mn-lt"/>
                        </a:rPr>
                        <a:t>3</a:t>
                      </a:r>
                      <a:r>
                        <a:rPr lang="ru-RU" sz="1100" b="1" u="none" strike="noStrike" dirty="0">
                          <a:solidFill>
                            <a:schemeClr val="tx1"/>
                          </a:solidFill>
                          <a:effectLst/>
                          <a:latin typeface="+mn-lt"/>
                        </a:rPr>
                        <a:t> год </a:t>
                      </a:r>
                      <a:br>
                        <a:rPr lang="ru-RU" sz="1100" b="1" u="none" strike="noStrike" dirty="0">
                          <a:solidFill>
                            <a:schemeClr val="tx1"/>
                          </a:solidFill>
                          <a:effectLst/>
                          <a:latin typeface="+mn-lt"/>
                        </a:rPr>
                      </a:br>
                      <a:r>
                        <a:rPr lang="ru-RU" sz="1100" b="1" u="none" strike="noStrike" dirty="0">
                          <a:solidFill>
                            <a:schemeClr val="tx1"/>
                          </a:solidFill>
                          <a:effectLst/>
                          <a:latin typeface="+mn-lt"/>
                        </a:rPr>
                        <a:t>(план)</a:t>
                      </a:r>
                      <a:endParaRPr lang="ru-RU" sz="1100" b="1" i="0" u="none" strike="noStrike" dirty="0">
                        <a:solidFill>
                          <a:schemeClr val="tx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1" u="none" strike="noStrike" dirty="0">
                          <a:solidFill>
                            <a:schemeClr val="tx1"/>
                          </a:solidFill>
                          <a:effectLst/>
                          <a:latin typeface="+mn-lt"/>
                        </a:rPr>
                        <a:t>202</a:t>
                      </a:r>
                      <a:r>
                        <a:rPr lang="en-US" sz="1100" b="1" u="none" strike="noStrike" dirty="0">
                          <a:solidFill>
                            <a:schemeClr val="tx1"/>
                          </a:solidFill>
                          <a:effectLst/>
                          <a:latin typeface="+mn-lt"/>
                        </a:rPr>
                        <a:t>3</a:t>
                      </a:r>
                      <a:r>
                        <a:rPr lang="ru-RU" sz="1100" b="1" u="none" strike="noStrike" dirty="0">
                          <a:solidFill>
                            <a:schemeClr val="tx1"/>
                          </a:solidFill>
                          <a:effectLst/>
                          <a:latin typeface="+mn-lt"/>
                        </a:rPr>
                        <a:t> год </a:t>
                      </a:r>
                      <a:br>
                        <a:rPr lang="ru-RU" sz="1100" b="1" u="none" strike="noStrike" dirty="0">
                          <a:solidFill>
                            <a:schemeClr val="tx1"/>
                          </a:solidFill>
                          <a:effectLst/>
                          <a:latin typeface="+mn-lt"/>
                        </a:rPr>
                      </a:br>
                      <a:r>
                        <a:rPr lang="ru-RU" sz="1100" b="1" u="none" strike="noStrike" dirty="0">
                          <a:solidFill>
                            <a:schemeClr val="tx1"/>
                          </a:solidFill>
                          <a:effectLst/>
                          <a:latin typeface="+mn-lt"/>
                        </a:rPr>
                        <a:t>(факт)</a:t>
                      </a:r>
                      <a:endParaRPr lang="ru-RU" sz="1100" b="1" i="0" u="none" strike="noStrike" dirty="0">
                        <a:solidFill>
                          <a:schemeClr val="tx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1867">
                <a:tc>
                  <a:txBody>
                    <a:bodyPr/>
                    <a:lstStyle/>
                    <a:p>
                      <a:pPr algn="ctr" fontAlgn="b"/>
                      <a:r>
                        <a:rPr lang="ru-RU" sz="850" b="1" u="none" strike="noStrike" dirty="0">
                          <a:effectLst/>
                          <a:latin typeface="+mn-lt"/>
                        </a:rPr>
                        <a:t>Всего</a:t>
                      </a:r>
                      <a:endParaRPr lang="ru-RU" sz="85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r" defTabSz="685800" rtl="0" eaLnBrk="1" fontAlgn="b" latinLnBrk="0" hangingPunct="1"/>
                      <a:r>
                        <a:rPr lang="ru-RU" sz="850" b="1" i="0" u="none" strike="noStrike" kern="1200" dirty="0">
                          <a:solidFill>
                            <a:schemeClr val="tx1"/>
                          </a:solidFill>
                          <a:effectLst/>
                          <a:latin typeface="+mn-lt"/>
                          <a:ea typeface="+mn-ea"/>
                          <a:cs typeface="+mn-cs"/>
                        </a:rPr>
                        <a:t>24 604 493,6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r" defTabSz="685800" rtl="0" eaLnBrk="1" fontAlgn="b" latinLnBrk="0" hangingPunct="1"/>
                      <a:r>
                        <a:rPr lang="ru-RU" sz="850" b="1" i="0" u="none" strike="noStrike" kern="1200" dirty="0">
                          <a:solidFill>
                            <a:schemeClr val="tx1"/>
                          </a:solidFill>
                          <a:effectLst/>
                          <a:latin typeface="+mn-lt"/>
                          <a:ea typeface="+mn-ea"/>
                          <a:cs typeface="+mn-cs"/>
                        </a:rPr>
                        <a:t>24 626 783,0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71867">
                <a:tc>
                  <a:txBody>
                    <a:bodyPr/>
                    <a:lstStyle/>
                    <a:p>
                      <a:pPr marL="0" algn="just" defTabSz="685800" rtl="0" eaLnBrk="1" fontAlgn="ctr" latinLnBrk="0" hangingPunct="1"/>
                      <a:r>
                        <a:rPr lang="ru-RU" sz="850" b="0" i="0" u="none" strike="noStrike" kern="1200" dirty="0">
                          <a:solidFill>
                            <a:schemeClr val="tx1"/>
                          </a:solidFill>
                          <a:effectLst/>
                          <a:latin typeface="+mn-lt"/>
                          <a:ea typeface="+mn-ea"/>
                          <a:cs typeface="+mn-cs"/>
                        </a:rPr>
                        <a:t>Субсидии местным бюджетам на реализацию подпрограммы "Комплексное развитие сельских территорий" Государственной программы "Развитие сельского хозяйства и регулирование рынков сельскохозяйственной продукции, сырья и продовольствия в Республике Татарстан на 2013 - 2025 годы"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850" b="0" i="0" u="none" strike="noStrike" dirty="0">
                          <a:solidFill>
                            <a:srgbClr val="000000"/>
                          </a:solidFill>
                          <a:effectLst/>
                          <a:latin typeface="+mn-lt"/>
                        </a:rPr>
                        <a:t>384 240,3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850" b="0" i="0" u="none" strike="noStrike" dirty="0">
                          <a:solidFill>
                            <a:srgbClr val="000000"/>
                          </a:solidFill>
                          <a:effectLst/>
                          <a:latin typeface="+mn-lt"/>
                        </a:rPr>
                        <a:t>384 035,0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1806">
                <a:tc>
                  <a:txBody>
                    <a:bodyPr/>
                    <a:lstStyle/>
                    <a:p>
                      <a:pPr marL="0" algn="just" defTabSz="685800" rtl="0" eaLnBrk="1" fontAlgn="ctr" latinLnBrk="0" hangingPunct="1"/>
                      <a:r>
                        <a:rPr lang="ru-RU" sz="850" b="0" i="0" u="none" strike="noStrike" kern="1200" dirty="0">
                          <a:solidFill>
                            <a:schemeClr val="tx1"/>
                          </a:solidFill>
                          <a:effectLst/>
                          <a:latin typeface="+mn-lt"/>
                          <a:ea typeface="+mn-ea"/>
                          <a:cs typeface="+mn-cs"/>
                        </a:rPr>
                        <a:t>Субсидии бюджетам муниципальных районов Республики Татарстан в целях </a:t>
                      </a:r>
                      <a:r>
                        <a:rPr lang="ru-RU" sz="850" b="0" i="0" u="none" strike="noStrike" kern="1200" dirty="0" err="1">
                          <a:solidFill>
                            <a:schemeClr val="tx1"/>
                          </a:solidFill>
                          <a:effectLst/>
                          <a:latin typeface="+mn-lt"/>
                          <a:ea typeface="+mn-ea"/>
                          <a:cs typeface="+mn-cs"/>
                        </a:rPr>
                        <a:t>софинансирования</a:t>
                      </a:r>
                      <a:r>
                        <a:rPr lang="ru-RU" sz="850" b="0" i="0" u="none" strike="noStrike" kern="1200" dirty="0">
                          <a:solidFill>
                            <a:schemeClr val="tx1"/>
                          </a:solidFill>
                          <a:effectLst/>
                          <a:latin typeface="+mn-lt"/>
                          <a:ea typeface="+mn-ea"/>
                          <a:cs typeface="+mn-cs"/>
                        </a:rPr>
                        <a:t> расходных обязательств, возникающих при выполнении полномочий органов местного самоуправления муниципальных районов по выравниванию уровня бюджетной обеспеченности поселений, входящих в состав муниципального района, и предоставлению иных форм межбюджетных трансфертов бюджетам поселений, входящих в состав муниципального района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850" b="0" i="0" u="none" strike="noStrike" dirty="0">
                          <a:solidFill>
                            <a:srgbClr val="000000"/>
                          </a:solidFill>
                          <a:effectLst/>
                          <a:latin typeface="+mn-lt"/>
                        </a:rPr>
                        <a:t>1 804 132,7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850" b="0" i="0" u="none" strike="noStrike" dirty="0">
                          <a:solidFill>
                            <a:srgbClr val="000000"/>
                          </a:solidFill>
                          <a:effectLst/>
                          <a:latin typeface="+mn-lt"/>
                        </a:rPr>
                        <a:t>1 804 132,7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22984">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850" b="0" i="0" u="none" strike="noStrike" kern="1200" dirty="0">
                          <a:solidFill>
                            <a:schemeClr val="tx1"/>
                          </a:solidFill>
                          <a:effectLst/>
                          <a:latin typeface="+mn-lt"/>
                          <a:ea typeface="+mn-ea"/>
                          <a:cs typeface="+mn-cs"/>
                        </a:rPr>
                        <a:t>Субсидии бюджетам муниципальных районов и городских округов Республики Татарстан в целях </a:t>
                      </a:r>
                      <a:r>
                        <a:rPr lang="ru-RU" sz="850" b="0" i="0" u="none" strike="noStrike" kern="1200" dirty="0" err="1">
                          <a:solidFill>
                            <a:schemeClr val="tx1"/>
                          </a:solidFill>
                          <a:effectLst/>
                          <a:latin typeface="+mn-lt"/>
                          <a:ea typeface="+mn-ea"/>
                          <a:cs typeface="+mn-cs"/>
                        </a:rPr>
                        <a:t>софинансирования</a:t>
                      </a:r>
                      <a:r>
                        <a:rPr lang="ru-RU" sz="850" b="0" i="0" u="none" strike="noStrike" kern="1200" dirty="0">
                          <a:solidFill>
                            <a:schemeClr val="tx1"/>
                          </a:solidFill>
                          <a:effectLst/>
                          <a:latin typeface="+mn-lt"/>
                          <a:ea typeface="+mn-ea"/>
                          <a:cs typeface="+mn-cs"/>
                        </a:rPr>
                        <a:t> расходных обязательств, возникающих при выполнении полномочий органов местного самоуправления муниципальных районов и городских округов по организации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организации предоставления дополнительного образования детей в муниципальных образовательных организациях, созданию условий для осуществления присмотра и ухода за детьми, содержания детей в муниципальных образовательных организациях, проведению укрепления материально-технической базы муниципальных образовательных организаций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850" b="0" i="0" u="none" strike="noStrike" dirty="0">
                          <a:solidFill>
                            <a:srgbClr val="000000"/>
                          </a:solidFill>
                          <a:effectLst/>
                          <a:latin typeface="+mn-lt"/>
                        </a:rPr>
                        <a:t>19 579 196,9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850" b="0" i="0" u="none" strike="noStrike" dirty="0">
                          <a:solidFill>
                            <a:srgbClr val="000000"/>
                          </a:solidFill>
                          <a:effectLst/>
                          <a:latin typeface="+mn-lt"/>
                        </a:rPr>
                        <a:t>19 608 052,9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2984">
                <a:tc>
                  <a:txBody>
                    <a:bodyPr/>
                    <a:lstStyle/>
                    <a:p>
                      <a:pPr marL="0" algn="just" defTabSz="685800" rtl="0" eaLnBrk="1" fontAlgn="ctr" latinLnBrk="0" hangingPunct="1"/>
                      <a:r>
                        <a:rPr lang="ru-RU" sz="850" b="0" i="0" u="none" strike="noStrike" kern="1200" dirty="0">
                          <a:solidFill>
                            <a:schemeClr val="tx1"/>
                          </a:solidFill>
                          <a:effectLst/>
                          <a:latin typeface="+mn-lt"/>
                          <a:ea typeface="+mn-ea"/>
                          <a:cs typeface="+mn-cs"/>
                        </a:rPr>
                        <a:t>Субсидии бюджетам муниципальных районов и городских округов на </a:t>
                      </a:r>
                      <a:r>
                        <a:rPr lang="ru-RU" sz="850" b="0" i="0" u="none" strike="noStrike" kern="1200" dirty="0" err="1">
                          <a:solidFill>
                            <a:schemeClr val="tx1"/>
                          </a:solidFill>
                          <a:effectLst/>
                          <a:latin typeface="+mn-lt"/>
                          <a:ea typeface="+mn-ea"/>
                          <a:cs typeface="+mn-cs"/>
                        </a:rPr>
                        <a:t>софинансирование</a:t>
                      </a:r>
                      <a:r>
                        <a:rPr lang="ru-RU" sz="850" b="0" i="0" u="none" strike="noStrike" kern="1200" dirty="0">
                          <a:solidFill>
                            <a:schemeClr val="tx1"/>
                          </a:solidFill>
                          <a:effectLst/>
                          <a:latin typeface="+mn-lt"/>
                          <a:ea typeface="+mn-ea"/>
                          <a:cs typeface="+mn-cs"/>
                        </a:rPr>
                        <a:t> расходных обязательств, возникающих при выполнении органами местного самоуправления муниципальных образований полномочий по вопросам местного значения в сфере образования в части реализации мероприятий по организации бесплатного горячего питания обучающихся, получающих начальное общее образование в муниципальных общеобразовательных организациях</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850" b="0" i="0" u="none" strike="noStrike" dirty="0">
                          <a:solidFill>
                            <a:srgbClr val="000000"/>
                          </a:solidFill>
                          <a:effectLst/>
                          <a:latin typeface="+mn-lt"/>
                        </a:rPr>
                        <a:t>1 472 167,4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850" b="0" i="0" u="none" strike="noStrike" dirty="0">
                          <a:solidFill>
                            <a:srgbClr val="000000"/>
                          </a:solidFill>
                          <a:effectLst/>
                          <a:latin typeface="+mn-lt"/>
                        </a:rPr>
                        <a:t>1 472 138,2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1955">
                <a:tc>
                  <a:txBody>
                    <a:bodyPr/>
                    <a:lstStyle/>
                    <a:p>
                      <a:pPr marL="0" algn="just" defTabSz="685800" rtl="0" eaLnBrk="1" fontAlgn="ctr" latinLnBrk="0" hangingPunct="1"/>
                      <a:r>
                        <a:rPr lang="ru-RU" sz="850" b="0" i="0" u="none" strike="noStrike" kern="1200" dirty="0">
                          <a:solidFill>
                            <a:schemeClr val="tx1"/>
                          </a:solidFill>
                          <a:effectLst/>
                          <a:latin typeface="+mn-lt"/>
                          <a:ea typeface="+mn-ea"/>
                          <a:cs typeface="+mn-cs"/>
                        </a:rPr>
                        <a:t>Субсидии бюджетам муниципальных районов и городских округов в целях </a:t>
                      </a:r>
                      <a:r>
                        <a:rPr lang="ru-RU" sz="850" b="0" i="0" u="none" strike="noStrike" kern="1200" dirty="0" err="1">
                          <a:solidFill>
                            <a:schemeClr val="tx1"/>
                          </a:solidFill>
                          <a:effectLst/>
                          <a:latin typeface="+mn-lt"/>
                          <a:ea typeface="+mn-ea"/>
                          <a:cs typeface="+mn-cs"/>
                        </a:rPr>
                        <a:t>софинансирования</a:t>
                      </a:r>
                      <a:r>
                        <a:rPr lang="ru-RU" sz="850" b="0" i="0" u="none" strike="noStrike" kern="1200" dirty="0">
                          <a:solidFill>
                            <a:schemeClr val="tx1"/>
                          </a:solidFill>
                          <a:effectLst/>
                          <a:latin typeface="+mn-lt"/>
                          <a:ea typeface="+mn-ea"/>
                          <a:cs typeface="+mn-cs"/>
                        </a:rPr>
                        <a:t> расходных обязательств, возникающих при выполнении полномочий органов местного самоуправления по обеспечению организации отдыха детей в каникулярное время, созданию условий для организации досуга и обеспечения жителей услугами организаций культуры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850" b="0" i="0" u="none" strike="noStrike" dirty="0">
                          <a:solidFill>
                            <a:srgbClr val="000000"/>
                          </a:solidFill>
                          <a:effectLst/>
                          <a:latin typeface="+mn-lt"/>
                        </a:rPr>
                        <a:t>1 014 448,7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850" b="0" i="0" u="none" strike="noStrike" dirty="0">
                          <a:solidFill>
                            <a:srgbClr val="000000"/>
                          </a:solidFill>
                          <a:effectLst/>
                          <a:latin typeface="+mn-lt"/>
                        </a:rPr>
                        <a:t>1 022 408,2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60676">
                <a:tc>
                  <a:txBody>
                    <a:bodyPr/>
                    <a:lstStyle/>
                    <a:p>
                      <a:pPr marL="0" algn="just" defTabSz="685800" rtl="0" eaLnBrk="1" fontAlgn="ctr" latinLnBrk="0" hangingPunct="1"/>
                      <a:r>
                        <a:rPr lang="ru-RU" sz="850" b="0" i="0" u="none" strike="noStrike" kern="1200" dirty="0">
                          <a:solidFill>
                            <a:schemeClr val="tx1"/>
                          </a:solidFill>
                          <a:effectLst/>
                          <a:latin typeface="+mn-lt"/>
                          <a:ea typeface="+mn-ea"/>
                          <a:cs typeface="+mn-cs"/>
                        </a:rPr>
                        <a:t>Субсидии местных бюджетам на реализацию государственной программы "Обеспечение качественным жильем и услугами жилищно-коммунального хозяйства населения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850" b="0" i="0" u="none" strike="noStrike" dirty="0">
                          <a:solidFill>
                            <a:srgbClr val="000000"/>
                          </a:solidFill>
                          <a:effectLst/>
                          <a:latin typeface="+mn-lt"/>
                        </a:rPr>
                        <a:t>83 727,8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850" b="0" i="0" u="none" strike="noStrike" dirty="0">
                          <a:solidFill>
                            <a:srgbClr val="000000"/>
                          </a:solidFill>
                          <a:effectLst/>
                          <a:latin typeface="+mn-lt"/>
                        </a:rPr>
                        <a:t>69 763,0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80924">
                <a:tc>
                  <a:txBody>
                    <a:bodyPr/>
                    <a:lstStyle/>
                    <a:p>
                      <a:pPr marL="0" algn="just" defTabSz="685800" rtl="0" eaLnBrk="1" fontAlgn="ctr" latinLnBrk="0" hangingPunct="1"/>
                      <a:r>
                        <a:rPr lang="ru-RU" sz="850" b="0" i="0" u="none" strike="noStrike" kern="1200" dirty="0">
                          <a:solidFill>
                            <a:schemeClr val="tx1"/>
                          </a:solidFill>
                          <a:effectLst/>
                          <a:latin typeface="+mn-lt"/>
                          <a:ea typeface="+mn-ea"/>
                          <a:cs typeface="+mn-cs"/>
                        </a:rPr>
                        <a:t>Субсидии бюджетам муниципальных районов и городских округов в целях </a:t>
                      </a:r>
                      <a:r>
                        <a:rPr lang="ru-RU" sz="850" b="0" i="0" u="none" strike="noStrike" kern="1200" dirty="0" err="1">
                          <a:solidFill>
                            <a:schemeClr val="tx1"/>
                          </a:solidFill>
                          <a:effectLst/>
                          <a:latin typeface="+mn-lt"/>
                          <a:ea typeface="+mn-ea"/>
                          <a:cs typeface="+mn-cs"/>
                        </a:rPr>
                        <a:t>софинансирования</a:t>
                      </a:r>
                      <a:r>
                        <a:rPr lang="ru-RU" sz="850" b="0" i="0" u="none" strike="noStrike" kern="1200" dirty="0">
                          <a:solidFill>
                            <a:schemeClr val="tx1"/>
                          </a:solidFill>
                          <a:effectLst/>
                          <a:latin typeface="+mn-lt"/>
                          <a:ea typeface="+mn-ea"/>
                          <a:cs typeface="+mn-cs"/>
                        </a:rPr>
                        <a:t> расходных обязательств органов местного самоуправления муниципальных образований, связанных с реализацией мероприятий по уничтожению борщевика Сосновского, произрастающего на земельных участках, находящихся в муниципальной собственности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850" b="0" i="0" u="none" strike="noStrike" dirty="0">
                          <a:solidFill>
                            <a:srgbClr val="000000"/>
                          </a:solidFill>
                          <a:effectLst/>
                          <a:latin typeface="+mn-lt"/>
                        </a:rPr>
                        <a:t>25 000,0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850" b="0" i="0" u="none" strike="noStrike" dirty="0">
                          <a:solidFill>
                            <a:srgbClr val="000000"/>
                          </a:solidFill>
                          <a:effectLst/>
                          <a:latin typeface="+mn-lt"/>
                        </a:rPr>
                        <a:t>24 673,2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80924">
                <a:tc>
                  <a:txBody>
                    <a:bodyPr/>
                    <a:lstStyle/>
                    <a:p>
                      <a:pPr algn="just" rtl="0" fontAlgn="ctr"/>
                      <a:r>
                        <a:rPr lang="ru-RU" sz="850" b="0" i="0" u="none" strike="noStrike" kern="1200" dirty="0">
                          <a:solidFill>
                            <a:schemeClr val="tx1"/>
                          </a:solidFill>
                          <a:effectLst/>
                          <a:latin typeface="+mn-lt"/>
                          <a:ea typeface="+mn-ea"/>
                          <a:cs typeface="+mn-cs"/>
                        </a:rPr>
                        <a:t>Субсидии бюджетам муниципальных образований Республики Татарстан в целях </a:t>
                      </a:r>
                      <a:r>
                        <a:rPr lang="ru-RU" sz="850" b="0" i="0" u="none" strike="noStrike" kern="1200" dirty="0" err="1">
                          <a:solidFill>
                            <a:schemeClr val="tx1"/>
                          </a:solidFill>
                          <a:effectLst/>
                          <a:latin typeface="+mn-lt"/>
                          <a:ea typeface="+mn-ea"/>
                          <a:cs typeface="+mn-cs"/>
                        </a:rPr>
                        <a:t>софинансирования</a:t>
                      </a:r>
                      <a:r>
                        <a:rPr lang="ru-RU" sz="850" b="0" i="0" u="none" strike="noStrike" kern="1200" dirty="0">
                          <a:solidFill>
                            <a:schemeClr val="tx1"/>
                          </a:solidFill>
                          <a:effectLst/>
                          <a:latin typeface="+mn-lt"/>
                          <a:ea typeface="+mn-ea"/>
                          <a:cs typeface="+mn-cs"/>
                        </a:rPr>
                        <a:t> расходных обязательств муниципальных образований по приобретению спортивного оборудования и инвентаря для приведения организаций спортивной подготовки в нормативное состояние</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850" b="0" i="0" u="none" strike="noStrike" dirty="0">
                          <a:solidFill>
                            <a:srgbClr val="000000"/>
                          </a:solidFill>
                          <a:effectLst/>
                          <a:latin typeface="+mn-lt"/>
                        </a:rPr>
                        <a:t>10 032,5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850" b="0" i="0" u="none" strike="noStrike" dirty="0">
                          <a:solidFill>
                            <a:srgbClr val="000000"/>
                          </a:solidFill>
                          <a:effectLst/>
                          <a:latin typeface="+mn-lt"/>
                        </a:rPr>
                        <a:t>10 032,5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80924">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850" b="0" i="0" u="none" strike="noStrike" kern="1200" dirty="0">
                          <a:solidFill>
                            <a:schemeClr val="tx1"/>
                          </a:solidFill>
                          <a:effectLst/>
                          <a:latin typeface="+mn-lt"/>
                          <a:ea typeface="+mn-ea"/>
                          <a:cs typeface="+mn-cs"/>
                        </a:rPr>
                        <a:t>Субсидии бюджетам муниципальных районов и городских округов в целях </a:t>
                      </a:r>
                      <a:r>
                        <a:rPr lang="ru-RU" sz="850" b="0" i="0" u="none" strike="noStrike" kern="1200" dirty="0" err="1">
                          <a:solidFill>
                            <a:schemeClr val="tx1"/>
                          </a:solidFill>
                          <a:effectLst/>
                          <a:latin typeface="+mn-lt"/>
                          <a:ea typeface="+mn-ea"/>
                          <a:cs typeface="+mn-cs"/>
                        </a:rPr>
                        <a:t>софинансирования</a:t>
                      </a:r>
                      <a:r>
                        <a:rPr lang="ru-RU" sz="850" b="0" i="0" u="none" strike="noStrike" kern="1200" dirty="0">
                          <a:solidFill>
                            <a:schemeClr val="tx1"/>
                          </a:solidFill>
                          <a:effectLst/>
                          <a:latin typeface="+mn-lt"/>
                          <a:ea typeface="+mn-ea"/>
                          <a:cs typeface="+mn-cs"/>
                        </a:rPr>
                        <a:t> расходных обязательств на создание (реконструкцию) объектов спортивной инфраструктуры массового спорта на основании соглашений о государственно-частном (</a:t>
                      </a:r>
                      <a:r>
                        <a:rPr lang="ru-RU" sz="850" b="0" i="0" u="none" strike="noStrike" kern="1200" dirty="0" err="1">
                          <a:solidFill>
                            <a:schemeClr val="tx1"/>
                          </a:solidFill>
                          <a:effectLst/>
                          <a:latin typeface="+mn-lt"/>
                          <a:ea typeface="+mn-ea"/>
                          <a:cs typeface="+mn-cs"/>
                        </a:rPr>
                        <a:t>муниципально</a:t>
                      </a:r>
                      <a:r>
                        <a:rPr lang="ru-RU" sz="850" b="0" i="0" u="none" strike="noStrike" kern="1200" dirty="0">
                          <a:solidFill>
                            <a:schemeClr val="tx1"/>
                          </a:solidFill>
                          <a:effectLst/>
                          <a:latin typeface="+mn-lt"/>
                          <a:ea typeface="+mn-ea"/>
                          <a:cs typeface="+mn-cs"/>
                        </a:rPr>
                        <a:t>-частном) партнерстве или концессионных соглашений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850" b="0" i="0" u="none" strike="noStrike" dirty="0">
                          <a:solidFill>
                            <a:srgbClr val="000000"/>
                          </a:solidFill>
                          <a:effectLst/>
                          <a:latin typeface="+mn-lt"/>
                        </a:rPr>
                        <a:t>181 205,4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850" b="0" i="0" u="none" strike="noStrike" dirty="0">
                          <a:solidFill>
                            <a:srgbClr val="000000"/>
                          </a:solidFill>
                          <a:effectLst/>
                          <a:latin typeface="+mn-lt"/>
                        </a:rPr>
                        <a:t>181 205,4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80924">
                <a:tc>
                  <a:txBody>
                    <a:bodyPr/>
                    <a:lstStyle/>
                    <a:p>
                      <a:r>
                        <a:rPr lang="ru-RU" sz="850" b="0" i="0" u="none" strike="noStrike" kern="1200" dirty="0">
                          <a:solidFill>
                            <a:schemeClr val="tx1"/>
                          </a:solidFill>
                          <a:effectLst/>
                          <a:latin typeface="+mn-lt"/>
                          <a:ea typeface="+mn-ea"/>
                          <a:cs typeface="+mn-cs"/>
                        </a:rPr>
                        <a:t>Субсидии бюджету муниципального образования г. Казани в целях </a:t>
                      </a:r>
                      <a:r>
                        <a:rPr lang="ru-RU" sz="850" b="0" i="0" u="none" strike="noStrike" kern="1200" dirty="0" err="1">
                          <a:solidFill>
                            <a:schemeClr val="tx1"/>
                          </a:solidFill>
                          <a:effectLst/>
                          <a:latin typeface="+mn-lt"/>
                          <a:ea typeface="+mn-ea"/>
                          <a:cs typeface="+mn-cs"/>
                        </a:rPr>
                        <a:t>софинансирования</a:t>
                      </a:r>
                      <a:r>
                        <a:rPr lang="ru-RU" sz="850" b="0" i="0" u="none" strike="noStrike" kern="1200" dirty="0">
                          <a:solidFill>
                            <a:schemeClr val="tx1"/>
                          </a:solidFill>
                          <a:effectLst/>
                          <a:latin typeface="+mn-lt"/>
                          <a:ea typeface="+mn-ea"/>
                          <a:cs typeface="+mn-cs"/>
                        </a:rPr>
                        <a:t> расходных обязательств муниципального образования г. Казани на поддержку и продвижение событийного мероприятия Фестиваль музыки и новых медиа "</a:t>
                      </a:r>
                      <a:r>
                        <a:rPr lang="ru-RU" sz="850" b="0" i="0" u="none" strike="noStrike" kern="1200" dirty="0" err="1">
                          <a:solidFill>
                            <a:schemeClr val="tx1"/>
                          </a:solidFill>
                          <a:effectLst/>
                          <a:latin typeface="+mn-lt"/>
                          <a:ea typeface="+mn-ea"/>
                          <a:cs typeface="+mn-cs"/>
                        </a:rPr>
                        <a:t>СоТворение</a:t>
                      </a:r>
                      <a:r>
                        <a:rPr lang="ru-RU" sz="850" b="0" i="0" u="none" strike="noStrike" kern="1200" dirty="0">
                          <a:solidFill>
                            <a:schemeClr val="tx1"/>
                          </a:solidFill>
                          <a:effectLst/>
                          <a:latin typeface="+mn-lt"/>
                          <a:ea typeface="+mn-ea"/>
                          <a:cs typeface="+mn-cs"/>
                        </a:rPr>
                        <a:t>" в г. Казани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850" b="0" i="0" u="none" strike="noStrike" dirty="0">
                          <a:solidFill>
                            <a:srgbClr val="000000"/>
                          </a:solidFill>
                          <a:effectLst/>
                          <a:latin typeface="+mn-lt"/>
                        </a:rPr>
                        <a:t>50 341,9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850" b="0" i="0" u="none" strike="noStrike" dirty="0">
                          <a:solidFill>
                            <a:srgbClr val="000000"/>
                          </a:solidFill>
                          <a:effectLst/>
                          <a:latin typeface="+mn-lt"/>
                        </a:rPr>
                        <a:t>50 341,9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2" name="Прямоугольник 1"/>
          <p:cNvSpPr/>
          <p:nvPr/>
        </p:nvSpPr>
        <p:spPr>
          <a:xfrm>
            <a:off x="7806209" y="390816"/>
            <a:ext cx="1058303" cy="244682"/>
          </a:xfrm>
          <a:prstGeom prst="rect">
            <a:avLst/>
          </a:prstGeom>
        </p:spPr>
        <p:txBody>
          <a:bodyPr wrap="none">
            <a:spAutoFit/>
          </a:bodyPr>
          <a:lstStyle/>
          <a:p>
            <a:pPr lvl="0" algn="ctr" defTabSz="685800">
              <a:lnSpc>
                <a:spcPct val="90000"/>
              </a:lnSpc>
              <a:spcBef>
                <a:spcPts val="750"/>
              </a:spcBef>
            </a:pPr>
            <a:r>
              <a:rPr lang="ru-RU" sz="1100" dirty="0">
                <a:solidFill>
                  <a:prstClr val="black"/>
                </a:solidFill>
                <a:latin typeface="Arial" panose="020B0604020202020204" pitchFamily="34" charset="0"/>
                <a:cs typeface="Arial" panose="020B0604020202020204" pitchFamily="34" charset="0"/>
              </a:rPr>
              <a:t>(тыс. рублей)</a:t>
            </a:r>
          </a:p>
        </p:txBody>
      </p:sp>
    </p:spTree>
    <p:extLst>
      <p:ext uri="{BB962C8B-B14F-4D97-AF65-F5344CB8AC3E}">
        <p14:creationId xmlns:p14="http://schemas.microsoft.com/office/powerpoint/2010/main" val="42939554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1688232" y="336799"/>
            <a:ext cx="6129338" cy="431060"/>
          </a:xfrm>
        </p:spPr>
        <p:txBody>
          <a:bodyPr>
            <a:normAutofit fontScale="92500"/>
          </a:bodyPr>
          <a:lstStyle/>
          <a:p>
            <a:r>
              <a:rPr lang="ru-RU" sz="1650" dirty="0"/>
              <a:t>Государственный долг Республики Татарстан в 2023 году</a:t>
            </a: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052677965"/>
              </p:ext>
            </p:extLst>
          </p:nvPr>
        </p:nvGraphicFramePr>
        <p:xfrm>
          <a:off x="735623" y="879492"/>
          <a:ext cx="8034556" cy="3167532"/>
        </p:xfrm>
        <a:graphic>
          <a:graphicData uri="http://schemas.openxmlformats.org/drawingml/2006/table">
            <a:tbl>
              <a:tblPr firstRow="1" firstCol="1" lastRow="1" lastCol="1" bandRow="1" bandCol="1">
                <a:tableStyleId>{5940675A-B579-460E-94D1-54222C63F5DA}</a:tableStyleId>
              </a:tblPr>
              <a:tblGrid>
                <a:gridCol w="2157111">
                  <a:extLst>
                    <a:ext uri="{9D8B030D-6E8A-4147-A177-3AD203B41FA5}">
                      <a16:colId xmlns:a16="http://schemas.microsoft.com/office/drawing/2014/main" val="20001"/>
                    </a:ext>
                  </a:extLst>
                </a:gridCol>
                <a:gridCol w="1181206">
                  <a:extLst>
                    <a:ext uri="{9D8B030D-6E8A-4147-A177-3AD203B41FA5}">
                      <a16:colId xmlns:a16="http://schemas.microsoft.com/office/drawing/2014/main" val="20002"/>
                    </a:ext>
                  </a:extLst>
                </a:gridCol>
                <a:gridCol w="737657">
                  <a:extLst>
                    <a:ext uri="{9D8B030D-6E8A-4147-A177-3AD203B41FA5}">
                      <a16:colId xmlns:a16="http://schemas.microsoft.com/office/drawing/2014/main" val="20003"/>
                    </a:ext>
                  </a:extLst>
                </a:gridCol>
                <a:gridCol w="1119882">
                  <a:extLst>
                    <a:ext uri="{9D8B030D-6E8A-4147-A177-3AD203B41FA5}">
                      <a16:colId xmlns:a16="http://schemas.microsoft.com/office/drawing/2014/main" val="20004"/>
                    </a:ext>
                  </a:extLst>
                </a:gridCol>
                <a:gridCol w="809696">
                  <a:extLst>
                    <a:ext uri="{9D8B030D-6E8A-4147-A177-3AD203B41FA5}">
                      <a16:colId xmlns:a16="http://schemas.microsoft.com/office/drawing/2014/main" val="20005"/>
                    </a:ext>
                  </a:extLst>
                </a:gridCol>
                <a:gridCol w="1032342">
                  <a:extLst>
                    <a:ext uri="{9D8B030D-6E8A-4147-A177-3AD203B41FA5}">
                      <a16:colId xmlns:a16="http://schemas.microsoft.com/office/drawing/2014/main" val="20006"/>
                    </a:ext>
                  </a:extLst>
                </a:gridCol>
                <a:gridCol w="996662">
                  <a:extLst>
                    <a:ext uri="{9D8B030D-6E8A-4147-A177-3AD203B41FA5}">
                      <a16:colId xmlns:a16="http://schemas.microsoft.com/office/drawing/2014/main" val="20007"/>
                    </a:ext>
                  </a:extLst>
                </a:gridCol>
              </a:tblGrid>
              <a:tr h="144923">
                <a:tc rowSpan="2">
                  <a:txBody>
                    <a:bodyPr/>
                    <a:lstStyle/>
                    <a:p>
                      <a:pPr algn="ctr">
                        <a:lnSpc>
                          <a:spcPct val="115000"/>
                        </a:lnSpc>
                        <a:spcAft>
                          <a:spcPts val="0"/>
                        </a:spcAft>
                      </a:pPr>
                      <a:r>
                        <a:rPr lang="ru-RU" sz="900" b="0" dirty="0">
                          <a:effectLst/>
                          <a:latin typeface="+mn-lt"/>
                        </a:rPr>
                        <a:t>Вид обязательства</a:t>
                      </a:r>
                      <a:endParaRPr lang="ru-RU" sz="900" b="0" dirty="0">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lnSpc>
                          <a:spcPct val="115000"/>
                        </a:lnSpc>
                        <a:spcAft>
                          <a:spcPts val="0"/>
                        </a:spcAft>
                      </a:pPr>
                      <a:r>
                        <a:rPr lang="ru-RU" sz="900" b="0" dirty="0">
                          <a:solidFill>
                            <a:schemeClr val="tx1"/>
                          </a:solidFill>
                          <a:effectLst/>
                        </a:rPr>
                        <a:t>на 01.01.2023</a:t>
                      </a:r>
                      <a:endParaRPr lang="ru-RU" sz="600" b="0" dirty="0">
                        <a:solidFill>
                          <a:schemeClr val="tx1"/>
                        </a:solidFill>
                        <a:effectLst/>
                        <a:latin typeface="Times New Roman" panose="02020603050405020304" pitchFamily="18" charset="0"/>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900" b="0" dirty="0">
                          <a:solidFill>
                            <a:schemeClr val="tx1"/>
                          </a:solidFill>
                          <a:effectLst/>
                        </a:rPr>
                        <a:t>на 01.01.2024</a:t>
                      </a:r>
                      <a:endParaRPr lang="ru-RU" sz="600" b="0" dirty="0">
                        <a:solidFill>
                          <a:schemeClr val="tx1"/>
                        </a:solidFill>
                        <a:effectLst/>
                        <a:latin typeface="Times New Roman" panose="02020603050405020304" pitchFamily="18" charset="0"/>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rowSpan="2">
                  <a:txBody>
                    <a:bodyPr/>
                    <a:lstStyle/>
                    <a:p>
                      <a:pPr algn="ctr">
                        <a:lnSpc>
                          <a:spcPct val="115000"/>
                        </a:lnSpc>
                        <a:spcAft>
                          <a:spcPts val="0"/>
                        </a:spcAft>
                      </a:pPr>
                      <a:r>
                        <a:rPr lang="ru-RU" sz="800" b="0" dirty="0">
                          <a:effectLst/>
                          <a:latin typeface="+mn-lt"/>
                        </a:rPr>
                        <a:t>Отклонение, млн. рублей</a:t>
                      </a:r>
                      <a:endParaRPr lang="ru-RU" sz="800" b="0" dirty="0">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lnSpc>
                          <a:spcPct val="115000"/>
                        </a:lnSpc>
                        <a:spcAft>
                          <a:spcPts val="0"/>
                        </a:spcAft>
                      </a:pPr>
                      <a:r>
                        <a:rPr lang="ru-RU" sz="800" b="0" dirty="0">
                          <a:effectLst/>
                          <a:latin typeface="+mn-lt"/>
                        </a:rPr>
                        <a:t>Темп роста объема обязательств за 2023 год, %</a:t>
                      </a:r>
                      <a:endParaRPr lang="ru-RU" sz="800" b="0" dirty="0">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421481">
                <a:tc vMerge="1">
                  <a:txBody>
                    <a:bodyPr/>
                    <a:lstStyle/>
                    <a:p>
                      <a:endParaRPr lang="ru-RU"/>
                    </a:p>
                  </a:txBody>
                  <a:tcPr/>
                </a:tc>
                <a:tc>
                  <a:txBody>
                    <a:bodyPr/>
                    <a:lstStyle/>
                    <a:p>
                      <a:pPr algn="ctr">
                        <a:lnSpc>
                          <a:spcPct val="115000"/>
                        </a:lnSpc>
                        <a:spcAft>
                          <a:spcPts val="0"/>
                        </a:spcAft>
                      </a:pPr>
                      <a:r>
                        <a:rPr lang="ru-RU" sz="800" b="0" dirty="0">
                          <a:effectLst/>
                          <a:latin typeface="+mn-lt"/>
                        </a:rPr>
                        <a:t>Объем долговых обязательств, млн. рублей</a:t>
                      </a:r>
                      <a:endParaRPr lang="ru-RU" sz="800" b="0" dirty="0">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0"/>
                        </a:spcAft>
                      </a:pPr>
                      <a:r>
                        <a:rPr lang="ru-RU" sz="800" b="0" dirty="0">
                          <a:effectLst/>
                          <a:latin typeface="+mn-lt"/>
                        </a:rPr>
                        <a:t>Удельный вес, %</a:t>
                      </a:r>
                      <a:endParaRPr lang="ru-RU" sz="800" b="0" dirty="0">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0"/>
                        </a:spcAft>
                      </a:pPr>
                      <a:r>
                        <a:rPr lang="ru-RU" sz="800" b="0" dirty="0">
                          <a:effectLst/>
                          <a:latin typeface="+mn-lt"/>
                        </a:rPr>
                        <a:t>Объем долговых обязательств, млн. рублей</a:t>
                      </a:r>
                      <a:endParaRPr lang="ru-RU" sz="800" b="0" dirty="0">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0"/>
                        </a:spcAft>
                      </a:pPr>
                      <a:r>
                        <a:rPr lang="ru-RU" sz="800" b="0" dirty="0">
                          <a:effectLst/>
                          <a:latin typeface="+mn-lt"/>
                        </a:rPr>
                        <a:t>Удельный вес, %</a:t>
                      </a:r>
                      <a:endParaRPr lang="ru-RU" sz="800" b="0" dirty="0">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1"/>
                  </a:ext>
                </a:extLst>
              </a:tr>
              <a:tr h="276892">
                <a:tc>
                  <a:txBody>
                    <a:bodyPr/>
                    <a:lstStyle/>
                    <a:p>
                      <a:pPr algn="just">
                        <a:lnSpc>
                          <a:spcPct val="115000"/>
                        </a:lnSpc>
                        <a:spcAft>
                          <a:spcPts val="0"/>
                        </a:spcAft>
                      </a:pPr>
                      <a:r>
                        <a:rPr lang="ru-RU" sz="800" i="1" dirty="0">
                          <a:effectLst/>
                          <a:latin typeface="+mn-lt"/>
                          <a:ea typeface="Times New Roman" panose="02020603050405020304" pitchFamily="18" charset="0"/>
                        </a:rPr>
                        <a:t>Государственный внутренний долг Республики Татарстан:</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i="1" dirty="0">
                          <a:solidFill>
                            <a:schemeClr val="tx1"/>
                          </a:solidFill>
                          <a:effectLst/>
                          <a:latin typeface="+mn-lt"/>
                          <a:ea typeface="Times New Roman" panose="02020603050405020304" pitchFamily="18" charset="0"/>
                        </a:rPr>
                        <a:t>98 520,3</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i="1" dirty="0">
                          <a:solidFill>
                            <a:schemeClr val="tx1"/>
                          </a:solidFill>
                          <a:effectLst/>
                          <a:latin typeface="+mn-lt"/>
                          <a:ea typeface="Times New Roman" panose="02020603050405020304" pitchFamily="18" charset="0"/>
                        </a:rPr>
                        <a:t>95,2</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i="1" dirty="0">
                          <a:solidFill>
                            <a:schemeClr val="tx1"/>
                          </a:solidFill>
                          <a:effectLst/>
                          <a:latin typeface="+mn-lt"/>
                          <a:ea typeface="Times New Roman" panose="02020603050405020304" pitchFamily="18" charset="0"/>
                        </a:rPr>
                        <a:t>120 216,6</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i="1" dirty="0">
                          <a:solidFill>
                            <a:schemeClr val="tx1"/>
                          </a:solidFill>
                          <a:effectLst/>
                          <a:latin typeface="+mn-lt"/>
                          <a:ea typeface="Times New Roman" panose="02020603050405020304" pitchFamily="18" charset="0"/>
                        </a:rPr>
                        <a:t>95,6</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i="1" dirty="0">
                          <a:solidFill>
                            <a:schemeClr val="tx1"/>
                          </a:solidFill>
                          <a:effectLst/>
                          <a:latin typeface="+mn-lt"/>
                          <a:ea typeface="Times New Roman" panose="02020603050405020304" pitchFamily="18" charset="0"/>
                        </a:rPr>
                        <a:t>21 696,3</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i="1" dirty="0">
                          <a:solidFill>
                            <a:schemeClr val="tx1"/>
                          </a:solidFill>
                          <a:effectLst/>
                          <a:latin typeface="+mn-lt"/>
                          <a:ea typeface="Times New Roman" panose="02020603050405020304" pitchFamily="18" charset="0"/>
                        </a:rPr>
                        <a:t>122,0</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3511">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ru-RU" sz="800" dirty="0">
                          <a:effectLst/>
                          <a:latin typeface="+mn-lt"/>
                        </a:rPr>
                        <a:t>бюджетные кредиты, привлеченные в бюджет Республики Татарстан из федерального бюджета</a:t>
                      </a:r>
                      <a:endParaRPr lang="ru-RU" sz="800" dirty="0">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dirty="0">
                          <a:solidFill>
                            <a:schemeClr val="tx1"/>
                          </a:solidFill>
                          <a:effectLst/>
                          <a:latin typeface="+mn-lt"/>
                          <a:ea typeface="Times New Roman" panose="02020603050405020304" pitchFamily="18" charset="0"/>
                        </a:rPr>
                        <a:t>98 520,3</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dirty="0">
                          <a:solidFill>
                            <a:schemeClr val="tx1"/>
                          </a:solidFill>
                          <a:effectLst/>
                          <a:latin typeface="+mn-lt"/>
                          <a:ea typeface="Times New Roman" panose="02020603050405020304" pitchFamily="18" charset="0"/>
                        </a:rPr>
                        <a:t>95,2</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dirty="0">
                          <a:solidFill>
                            <a:schemeClr val="tx1"/>
                          </a:solidFill>
                          <a:effectLst/>
                          <a:latin typeface="+mn-lt"/>
                          <a:ea typeface="Times New Roman" panose="02020603050405020304" pitchFamily="18" charset="0"/>
                        </a:rPr>
                        <a:t>115 907,6</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dirty="0">
                          <a:solidFill>
                            <a:schemeClr val="tx1"/>
                          </a:solidFill>
                          <a:effectLst/>
                          <a:latin typeface="+mn-lt"/>
                          <a:ea typeface="Times New Roman" panose="02020603050405020304" pitchFamily="18" charset="0"/>
                        </a:rPr>
                        <a:t>92,2</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dirty="0">
                          <a:solidFill>
                            <a:schemeClr val="tx1"/>
                          </a:solidFill>
                          <a:effectLst/>
                          <a:latin typeface="+mn-lt"/>
                          <a:ea typeface="Times New Roman" panose="02020603050405020304" pitchFamily="18" charset="0"/>
                        </a:rPr>
                        <a:t>17 387,3</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dirty="0">
                          <a:solidFill>
                            <a:schemeClr val="tx1"/>
                          </a:solidFill>
                          <a:effectLst/>
                          <a:latin typeface="+mn-lt"/>
                          <a:ea typeface="Times New Roman" panose="02020603050405020304" pitchFamily="18" charset="0"/>
                        </a:rPr>
                        <a:t>117,6</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4265986"/>
                  </a:ext>
                </a:extLst>
              </a:tr>
              <a:tr h="421481">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ru-RU" sz="800" dirty="0">
                          <a:effectLst/>
                          <a:latin typeface="+mn-lt"/>
                        </a:rPr>
                        <a:t>государственные гарантии Республики Татарстан валюте Российской Федерации</a:t>
                      </a:r>
                      <a:endParaRPr lang="ru-RU" sz="800" dirty="0">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dirty="0">
                          <a:solidFill>
                            <a:schemeClr val="tx1"/>
                          </a:solidFill>
                          <a:effectLst/>
                          <a:latin typeface="+mn-lt"/>
                          <a:ea typeface="Times New Roman" panose="02020603050405020304" pitchFamily="18" charset="0"/>
                        </a:rPr>
                        <a:t>0,0</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dirty="0">
                          <a:solidFill>
                            <a:schemeClr val="tx1"/>
                          </a:solidFill>
                          <a:effectLst/>
                          <a:latin typeface="+mn-lt"/>
                          <a:ea typeface="Times New Roman" panose="02020603050405020304" pitchFamily="18" charset="0"/>
                        </a:rPr>
                        <a:t>0,0</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dirty="0">
                          <a:solidFill>
                            <a:schemeClr val="tx1"/>
                          </a:solidFill>
                          <a:effectLst/>
                          <a:latin typeface="+mn-lt"/>
                          <a:ea typeface="Times New Roman" panose="02020603050405020304" pitchFamily="18" charset="0"/>
                        </a:rPr>
                        <a:t>4 309,0</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dirty="0">
                          <a:solidFill>
                            <a:schemeClr val="tx1"/>
                          </a:solidFill>
                          <a:effectLst/>
                          <a:latin typeface="+mn-lt"/>
                          <a:ea typeface="Times New Roman" panose="02020603050405020304" pitchFamily="18" charset="0"/>
                        </a:rPr>
                        <a:t>3,4</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dirty="0">
                          <a:solidFill>
                            <a:schemeClr val="tx1"/>
                          </a:solidFill>
                          <a:effectLst/>
                          <a:latin typeface="+mn-lt"/>
                          <a:ea typeface="Times New Roman" panose="02020603050405020304" pitchFamily="18" charset="0"/>
                        </a:rPr>
                        <a:t>4 309,0</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endParaRPr lang="ru-RU" sz="800" dirty="0">
                        <a:solidFill>
                          <a:schemeClr val="tx1"/>
                        </a:solidFill>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1512726"/>
                  </a:ext>
                </a:extLst>
              </a:tr>
              <a:tr h="276892">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ru-RU" sz="800" i="1" dirty="0">
                          <a:effectLst/>
                          <a:latin typeface="+mn-lt"/>
                          <a:ea typeface="Times New Roman" panose="02020603050405020304" pitchFamily="18" charset="0"/>
                        </a:rPr>
                        <a:t>Государственный внешний долг Республики Татарстан:</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i="1" dirty="0">
                          <a:solidFill>
                            <a:schemeClr val="tx1"/>
                          </a:solidFill>
                          <a:effectLst/>
                          <a:latin typeface="+mn-lt"/>
                          <a:ea typeface="Times New Roman" panose="02020603050405020304" pitchFamily="18" charset="0"/>
                        </a:rPr>
                        <a:t>5 005,6</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i="1" dirty="0">
                          <a:solidFill>
                            <a:schemeClr val="tx1"/>
                          </a:solidFill>
                          <a:effectLst/>
                          <a:latin typeface="+mn-lt"/>
                          <a:ea typeface="Times New Roman" panose="02020603050405020304" pitchFamily="18" charset="0"/>
                        </a:rPr>
                        <a:t>4,8</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i="1" dirty="0">
                          <a:solidFill>
                            <a:schemeClr val="tx1"/>
                          </a:solidFill>
                          <a:effectLst/>
                          <a:latin typeface="+mn-lt"/>
                          <a:ea typeface="Times New Roman" panose="02020603050405020304" pitchFamily="18" charset="0"/>
                        </a:rPr>
                        <a:t>5 508,4</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i="1" dirty="0">
                          <a:solidFill>
                            <a:schemeClr val="tx1"/>
                          </a:solidFill>
                          <a:effectLst/>
                          <a:latin typeface="+mn-lt"/>
                          <a:ea typeface="Times New Roman" panose="02020603050405020304" pitchFamily="18" charset="0"/>
                        </a:rPr>
                        <a:t>4,4</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i="1" dirty="0">
                          <a:solidFill>
                            <a:schemeClr val="tx1"/>
                          </a:solidFill>
                          <a:effectLst/>
                          <a:latin typeface="+mn-lt"/>
                          <a:ea typeface="Times New Roman" panose="02020603050405020304" pitchFamily="18" charset="0"/>
                        </a:rPr>
                        <a:t>502,8</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i="1" dirty="0">
                          <a:solidFill>
                            <a:schemeClr val="tx1"/>
                          </a:solidFill>
                          <a:effectLst/>
                          <a:latin typeface="+mn-lt"/>
                          <a:ea typeface="Times New Roman" panose="02020603050405020304" pitchFamily="18" charset="0"/>
                        </a:rPr>
                        <a:t>110,0</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4199439"/>
                  </a:ext>
                </a:extLst>
              </a:tr>
              <a:tr h="276892">
                <a:tc>
                  <a:txBody>
                    <a:bodyPr/>
                    <a:lstStyle/>
                    <a:p>
                      <a:pPr algn="just">
                        <a:lnSpc>
                          <a:spcPct val="115000"/>
                        </a:lnSpc>
                        <a:spcAft>
                          <a:spcPts val="0"/>
                        </a:spcAft>
                      </a:pPr>
                      <a:r>
                        <a:rPr lang="ru-RU" sz="800" dirty="0">
                          <a:effectLst/>
                          <a:latin typeface="+mn-lt"/>
                          <a:ea typeface="Times New Roman" panose="02020603050405020304" pitchFamily="18" charset="0"/>
                        </a:rPr>
                        <a:t>государственные </a:t>
                      </a:r>
                      <a:r>
                        <a:rPr lang="ru-RU" sz="800" dirty="0">
                          <a:effectLst/>
                          <a:latin typeface="+mn-lt"/>
                        </a:rPr>
                        <a:t>гарантии Республики Татарстан</a:t>
                      </a:r>
                      <a:endParaRPr lang="ru-RU" sz="800" dirty="0">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endParaRPr lang="ru-RU" sz="800" dirty="0">
                        <a:solidFill>
                          <a:schemeClr val="tx1"/>
                        </a:solidFill>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endParaRPr lang="ru-RU" sz="800" dirty="0">
                        <a:solidFill>
                          <a:schemeClr val="tx1"/>
                        </a:solidFill>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endParaRPr lang="ru-RU" sz="800" dirty="0">
                        <a:solidFill>
                          <a:schemeClr val="tx1"/>
                        </a:solidFill>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endParaRPr lang="ru-RU" sz="800" dirty="0">
                        <a:solidFill>
                          <a:schemeClr val="tx1"/>
                        </a:solidFill>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endParaRPr lang="ru-RU" sz="800" dirty="0">
                        <a:solidFill>
                          <a:schemeClr val="tx1"/>
                        </a:solidFill>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endParaRPr lang="ru-RU" sz="800" dirty="0">
                        <a:solidFill>
                          <a:schemeClr val="tx1"/>
                        </a:solidFill>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3188348"/>
                  </a:ext>
                </a:extLst>
              </a:tr>
              <a:tr h="276892">
                <a:tc>
                  <a:txBody>
                    <a:bodyPr/>
                    <a:lstStyle/>
                    <a:p>
                      <a:pPr marL="171450" indent="-171450" algn="just">
                        <a:lnSpc>
                          <a:spcPct val="115000"/>
                        </a:lnSpc>
                        <a:spcAft>
                          <a:spcPts val="0"/>
                        </a:spcAft>
                        <a:buFontTx/>
                        <a:buChar char="-"/>
                      </a:pPr>
                      <a:r>
                        <a:rPr lang="ru-RU" sz="800" i="1" dirty="0">
                          <a:effectLst/>
                          <a:latin typeface="+mn-lt"/>
                          <a:ea typeface="Times New Roman" panose="02020603050405020304" pitchFamily="18" charset="0"/>
                        </a:rPr>
                        <a:t>в валюте гарантии (</a:t>
                      </a:r>
                      <a:r>
                        <a:rPr lang="ru-RU" sz="800" i="1" dirty="0" err="1">
                          <a:effectLst/>
                          <a:latin typeface="+mn-lt"/>
                          <a:ea typeface="Times New Roman" panose="02020603050405020304" pitchFamily="18" charset="0"/>
                        </a:rPr>
                        <a:t>млн.японских</a:t>
                      </a:r>
                      <a:r>
                        <a:rPr lang="ru-RU" sz="800" i="1" dirty="0">
                          <a:effectLst/>
                          <a:latin typeface="+mn-lt"/>
                          <a:ea typeface="Times New Roman" panose="02020603050405020304" pitchFamily="18" charset="0"/>
                        </a:rPr>
                        <a:t> иен)</a:t>
                      </a:r>
                      <a:endParaRPr lang="ru-RU" sz="800" dirty="0">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dirty="0">
                          <a:solidFill>
                            <a:schemeClr val="tx1"/>
                          </a:solidFill>
                          <a:effectLst/>
                          <a:latin typeface="+mn-lt"/>
                          <a:ea typeface="Times New Roman" panose="02020603050405020304" pitchFamily="18" charset="0"/>
                        </a:rPr>
                        <a:t>9 433,6</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endParaRPr lang="ru-RU" sz="800" dirty="0">
                        <a:solidFill>
                          <a:schemeClr val="tx1"/>
                        </a:solidFill>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dirty="0">
                          <a:solidFill>
                            <a:schemeClr val="tx1"/>
                          </a:solidFill>
                          <a:effectLst/>
                          <a:latin typeface="+mn-lt"/>
                          <a:ea typeface="Times New Roman" panose="02020603050405020304" pitchFamily="18" charset="0"/>
                        </a:rPr>
                        <a:t>8 697,9</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endParaRPr lang="ru-RU" sz="800" dirty="0">
                        <a:solidFill>
                          <a:schemeClr val="tx1"/>
                        </a:solidFill>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endParaRPr lang="ru-RU" sz="800" dirty="0">
                        <a:solidFill>
                          <a:schemeClr val="tx1"/>
                        </a:solidFill>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endParaRPr lang="ru-RU" sz="800" dirty="0">
                        <a:solidFill>
                          <a:schemeClr val="tx1"/>
                        </a:solidFill>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3693909"/>
                  </a:ext>
                </a:extLst>
              </a:tr>
              <a:tr h="132302">
                <a:tc>
                  <a:txBody>
                    <a:bodyPr/>
                    <a:lstStyle/>
                    <a:p>
                      <a:pPr algn="just">
                        <a:lnSpc>
                          <a:spcPct val="115000"/>
                        </a:lnSpc>
                        <a:spcAft>
                          <a:spcPts val="0"/>
                        </a:spcAft>
                      </a:pPr>
                      <a:r>
                        <a:rPr lang="ru-RU" sz="800" i="1" dirty="0">
                          <a:effectLst/>
                          <a:latin typeface="+mn-lt"/>
                          <a:ea typeface="Times New Roman" panose="02020603050405020304" pitchFamily="18" charset="0"/>
                        </a:rPr>
                        <a:t>-    в рублевом выражении</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dirty="0">
                          <a:solidFill>
                            <a:schemeClr val="tx1"/>
                          </a:solidFill>
                          <a:effectLst/>
                          <a:latin typeface="+mn-lt"/>
                          <a:ea typeface="Times New Roman" panose="02020603050405020304" pitchFamily="18" charset="0"/>
                        </a:rPr>
                        <a:t>5 005,6</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dirty="0">
                          <a:solidFill>
                            <a:schemeClr val="tx1"/>
                          </a:solidFill>
                          <a:effectLst/>
                          <a:latin typeface="+mn-lt"/>
                          <a:ea typeface="Times New Roman" panose="02020603050405020304" pitchFamily="18" charset="0"/>
                        </a:rPr>
                        <a:t>4,8</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ru-RU" sz="800" dirty="0">
                          <a:solidFill>
                            <a:schemeClr val="tx1"/>
                          </a:solidFill>
                          <a:effectLst/>
                          <a:latin typeface="+mn-lt"/>
                          <a:ea typeface="Times New Roman" panose="02020603050405020304" pitchFamily="18" charset="0"/>
                        </a:rPr>
                        <a:t>5 508,4</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dirty="0">
                          <a:solidFill>
                            <a:schemeClr val="tx1"/>
                          </a:solidFill>
                          <a:effectLst/>
                          <a:latin typeface="+mn-lt"/>
                          <a:ea typeface="Times New Roman" panose="02020603050405020304" pitchFamily="18" charset="0"/>
                        </a:rPr>
                        <a:t>4,4</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dirty="0">
                          <a:solidFill>
                            <a:schemeClr val="tx1"/>
                          </a:solidFill>
                          <a:effectLst/>
                          <a:latin typeface="+mn-lt"/>
                          <a:ea typeface="Times New Roman" panose="02020603050405020304" pitchFamily="18" charset="0"/>
                        </a:rPr>
                        <a:t>502,8</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800" dirty="0">
                          <a:solidFill>
                            <a:schemeClr val="tx1"/>
                          </a:solidFill>
                          <a:effectLst/>
                          <a:latin typeface="+mn-lt"/>
                          <a:ea typeface="Times New Roman" panose="02020603050405020304" pitchFamily="18" charset="0"/>
                        </a:rPr>
                        <a:t>110,0</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6892">
                <a:tc>
                  <a:txBody>
                    <a:bodyPr/>
                    <a:lstStyle/>
                    <a:p>
                      <a:pPr algn="l">
                        <a:lnSpc>
                          <a:spcPct val="115000"/>
                        </a:lnSpc>
                        <a:spcAft>
                          <a:spcPts val="0"/>
                        </a:spcAft>
                      </a:pPr>
                      <a:r>
                        <a:rPr lang="ru-RU" sz="800" b="1" dirty="0">
                          <a:effectLst/>
                          <a:latin typeface="+mn-lt"/>
                        </a:rPr>
                        <a:t>Итого государственный долг Республики Татарстан</a:t>
                      </a:r>
                      <a:endParaRPr lang="ru-RU" sz="800" b="1" dirty="0">
                        <a:effectLst/>
                        <a:latin typeface="+mn-lt"/>
                        <a:ea typeface="Times New Roman" panose="02020603050405020304" pitchFamily="18" charset="0"/>
                      </a:endParaRP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lnSpc>
                          <a:spcPct val="115000"/>
                        </a:lnSpc>
                        <a:spcAft>
                          <a:spcPts val="0"/>
                        </a:spcAft>
                      </a:pPr>
                      <a:r>
                        <a:rPr lang="ru-RU" sz="800" b="1" dirty="0">
                          <a:solidFill>
                            <a:schemeClr val="tx1"/>
                          </a:solidFill>
                          <a:effectLst/>
                          <a:latin typeface="+mn-lt"/>
                          <a:ea typeface="Times New Roman" panose="02020603050405020304" pitchFamily="18" charset="0"/>
                        </a:rPr>
                        <a:t>103 525,9</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lnSpc>
                          <a:spcPct val="115000"/>
                        </a:lnSpc>
                        <a:spcAft>
                          <a:spcPts val="0"/>
                        </a:spcAft>
                      </a:pPr>
                      <a:r>
                        <a:rPr lang="ru-RU" sz="800" b="1" dirty="0">
                          <a:solidFill>
                            <a:schemeClr val="tx1"/>
                          </a:solidFill>
                          <a:effectLst/>
                          <a:latin typeface="+mn-lt"/>
                          <a:ea typeface="Times New Roman" panose="02020603050405020304" pitchFamily="18" charset="0"/>
                        </a:rPr>
                        <a:t>100,0</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lnSpc>
                          <a:spcPct val="115000"/>
                        </a:lnSpc>
                        <a:spcAft>
                          <a:spcPts val="0"/>
                        </a:spcAft>
                      </a:pPr>
                      <a:r>
                        <a:rPr lang="ru-RU" sz="800" b="1" dirty="0">
                          <a:solidFill>
                            <a:schemeClr val="tx1"/>
                          </a:solidFill>
                          <a:effectLst/>
                          <a:latin typeface="+mn-lt"/>
                          <a:ea typeface="Times New Roman" panose="02020603050405020304" pitchFamily="18" charset="0"/>
                        </a:rPr>
                        <a:t>125 725,0</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lnSpc>
                          <a:spcPct val="115000"/>
                        </a:lnSpc>
                        <a:spcAft>
                          <a:spcPts val="0"/>
                        </a:spcAft>
                      </a:pPr>
                      <a:r>
                        <a:rPr lang="ru-RU" sz="800" b="1" dirty="0">
                          <a:solidFill>
                            <a:schemeClr val="tx1"/>
                          </a:solidFill>
                          <a:effectLst/>
                          <a:latin typeface="+mn-lt"/>
                          <a:ea typeface="Times New Roman" panose="02020603050405020304" pitchFamily="18" charset="0"/>
                        </a:rPr>
                        <a:t>100,0</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lnSpc>
                          <a:spcPct val="115000"/>
                        </a:lnSpc>
                        <a:spcAft>
                          <a:spcPts val="0"/>
                        </a:spcAft>
                      </a:pPr>
                      <a:r>
                        <a:rPr lang="ru-RU" sz="800" b="1" dirty="0">
                          <a:solidFill>
                            <a:schemeClr val="tx1"/>
                          </a:solidFill>
                          <a:effectLst/>
                          <a:latin typeface="+mn-lt"/>
                          <a:ea typeface="Times New Roman" panose="02020603050405020304" pitchFamily="18" charset="0"/>
                        </a:rPr>
                        <a:t>22 199,1</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lnSpc>
                          <a:spcPct val="115000"/>
                        </a:lnSpc>
                        <a:spcAft>
                          <a:spcPts val="0"/>
                        </a:spcAft>
                      </a:pPr>
                      <a:r>
                        <a:rPr lang="ru-RU" sz="800" b="1" dirty="0">
                          <a:solidFill>
                            <a:schemeClr val="tx1"/>
                          </a:solidFill>
                          <a:effectLst/>
                          <a:latin typeface="+mn-lt"/>
                          <a:ea typeface="Times New Roman" panose="02020603050405020304" pitchFamily="18" charset="0"/>
                        </a:rPr>
                        <a:t>121,4</a:t>
                      </a:r>
                    </a:p>
                  </a:txBody>
                  <a:tcPr marL="43422" marR="434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4"/>
                  </a:ext>
                </a:extLst>
              </a:tr>
              <a:tr h="254199">
                <a:tc gridSpan="7">
                  <a:txBody>
                    <a:bodyPr/>
                    <a:lstStyle/>
                    <a:p>
                      <a:pPr algn="l">
                        <a:lnSpc>
                          <a:spcPct val="115000"/>
                        </a:lnSpc>
                        <a:spcAft>
                          <a:spcPts val="0"/>
                        </a:spcAft>
                      </a:pPr>
                      <a:endParaRPr lang="ru-RU" sz="800" b="1" dirty="0">
                        <a:effectLst/>
                        <a:latin typeface="+mn-lt"/>
                        <a:ea typeface="Times New Roman" panose="02020603050405020304" pitchFamily="18" charset="0"/>
                      </a:endParaRPr>
                    </a:p>
                  </a:txBody>
                  <a:tcPr marL="43422" marR="43422"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5" name="Текст 2"/>
          <p:cNvSpPr txBox="1">
            <a:spLocks/>
          </p:cNvSpPr>
          <p:nvPr/>
        </p:nvSpPr>
        <p:spPr>
          <a:xfrm>
            <a:off x="1445328" y="4447025"/>
            <a:ext cx="6388417" cy="150890"/>
          </a:xfrm>
          <a:prstGeom prst="rect">
            <a:avLst/>
          </a:prstGeom>
        </p:spPr>
        <p:txBody>
          <a:bodyPr vert="horz" lIns="68580" tIns="34290" rIns="68580" bIns="3429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ru-RU" sz="1500" dirty="0"/>
          </a:p>
        </p:txBody>
      </p:sp>
      <p:graphicFrame>
        <p:nvGraphicFramePr>
          <p:cNvPr id="6" name="Таблица 5"/>
          <p:cNvGraphicFramePr>
            <a:graphicFrameLocks noGrp="1"/>
          </p:cNvGraphicFramePr>
          <p:nvPr>
            <p:extLst>
              <p:ext uri="{D42A27DB-BD31-4B8C-83A1-F6EECF244321}">
                <p14:modId xmlns:p14="http://schemas.microsoft.com/office/powerpoint/2010/main" val="3263178045"/>
              </p:ext>
            </p:extLst>
          </p:nvPr>
        </p:nvGraphicFramePr>
        <p:xfrm>
          <a:off x="1252714" y="5259592"/>
          <a:ext cx="6388417" cy="724685"/>
        </p:xfrm>
        <a:graphic>
          <a:graphicData uri="http://schemas.openxmlformats.org/drawingml/2006/table">
            <a:tbl>
              <a:tblPr firstRow="1" firstCol="1" bandRow="1">
                <a:tableStyleId>{5940675A-B579-460E-94D1-54222C63F5DA}</a:tableStyleId>
              </a:tblPr>
              <a:tblGrid>
                <a:gridCol w="2144078">
                  <a:extLst>
                    <a:ext uri="{9D8B030D-6E8A-4147-A177-3AD203B41FA5}">
                      <a16:colId xmlns:a16="http://schemas.microsoft.com/office/drawing/2014/main" val="20000"/>
                    </a:ext>
                  </a:extLst>
                </a:gridCol>
                <a:gridCol w="1196340">
                  <a:extLst>
                    <a:ext uri="{9D8B030D-6E8A-4147-A177-3AD203B41FA5}">
                      <a16:colId xmlns:a16="http://schemas.microsoft.com/office/drawing/2014/main" val="20001"/>
                    </a:ext>
                  </a:extLst>
                </a:gridCol>
                <a:gridCol w="1150620">
                  <a:extLst>
                    <a:ext uri="{9D8B030D-6E8A-4147-A177-3AD203B41FA5}">
                      <a16:colId xmlns:a16="http://schemas.microsoft.com/office/drawing/2014/main" val="20002"/>
                    </a:ext>
                  </a:extLst>
                </a:gridCol>
                <a:gridCol w="975360">
                  <a:extLst>
                    <a:ext uri="{9D8B030D-6E8A-4147-A177-3AD203B41FA5}">
                      <a16:colId xmlns:a16="http://schemas.microsoft.com/office/drawing/2014/main" val="20003"/>
                    </a:ext>
                  </a:extLst>
                </a:gridCol>
                <a:gridCol w="922019">
                  <a:extLst>
                    <a:ext uri="{9D8B030D-6E8A-4147-A177-3AD203B41FA5}">
                      <a16:colId xmlns:a16="http://schemas.microsoft.com/office/drawing/2014/main" val="20004"/>
                    </a:ext>
                  </a:extLst>
                </a:gridCol>
              </a:tblGrid>
              <a:tr h="557045">
                <a:tc rowSpan="2">
                  <a:txBody>
                    <a:bodyPr/>
                    <a:lstStyle/>
                    <a:p>
                      <a:pPr>
                        <a:spcAft>
                          <a:spcPts val="0"/>
                        </a:spcAft>
                      </a:pPr>
                      <a:r>
                        <a:rPr lang="ru-RU" sz="900" dirty="0">
                          <a:effectLst/>
                        </a:rPr>
                        <a:t>Расходы на обслуживание государственного долга Республики Татарстан, млн. рублей</a:t>
                      </a:r>
                      <a:endParaRPr lang="ru-RU" sz="600" dirty="0">
                        <a:effectLst/>
                        <a:latin typeface="Times New Roman" panose="02020603050405020304" pitchFamily="18" charset="0"/>
                        <a:ea typeface="Times New Roman" panose="02020603050405020304" pitchFamily="18" charset="0"/>
                      </a:endParaRPr>
                    </a:p>
                  </a:txBody>
                  <a:tcPr marL="43001" marR="4300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100" dirty="0">
                          <a:solidFill>
                            <a:schemeClr val="tx1"/>
                          </a:solidFill>
                          <a:effectLst/>
                        </a:rPr>
                        <a:t>2022 год</a:t>
                      </a:r>
                      <a:endParaRPr lang="ru-RU" sz="700" dirty="0">
                        <a:solidFill>
                          <a:schemeClr val="tx1"/>
                        </a:solidFill>
                        <a:effectLst/>
                        <a:latin typeface="Times New Roman" panose="02020603050405020304" pitchFamily="18" charset="0"/>
                        <a:ea typeface="Times New Roman" panose="02020603050405020304" pitchFamily="18" charset="0"/>
                      </a:endParaRPr>
                    </a:p>
                  </a:txBody>
                  <a:tcPr marL="43001" marR="4300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100" dirty="0">
                          <a:solidFill>
                            <a:schemeClr val="tx1"/>
                          </a:solidFill>
                          <a:effectLst/>
                        </a:rPr>
                        <a:t>2023 год</a:t>
                      </a:r>
                      <a:endParaRPr lang="ru-RU" sz="700" dirty="0">
                        <a:solidFill>
                          <a:schemeClr val="tx1"/>
                        </a:solidFill>
                        <a:effectLst/>
                        <a:latin typeface="Times New Roman" panose="02020603050405020304" pitchFamily="18" charset="0"/>
                        <a:ea typeface="Times New Roman" panose="02020603050405020304" pitchFamily="18" charset="0"/>
                      </a:endParaRPr>
                    </a:p>
                  </a:txBody>
                  <a:tcPr marL="43001" marR="4300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900" dirty="0">
                          <a:solidFill>
                            <a:schemeClr val="tx1"/>
                          </a:solidFill>
                          <a:effectLst/>
                        </a:rPr>
                        <a:t>Отклонение, млн. рублей</a:t>
                      </a:r>
                      <a:endParaRPr lang="ru-RU" sz="800" dirty="0">
                        <a:solidFill>
                          <a:schemeClr val="tx1"/>
                        </a:solidFill>
                        <a:effectLst/>
                        <a:latin typeface="Times New Roman" panose="02020603050405020304" pitchFamily="18" charset="0"/>
                        <a:ea typeface="Times New Roman" panose="02020603050405020304" pitchFamily="18" charset="0"/>
                      </a:endParaRPr>
                    </a:p>
                  </a:txBody>
                  <a:tcPr marL="43001" marR="4300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900" dirty="0">
                          <a:solidFill>
                            <a:schemeClr val="tx1"/>
                          </a:solidFill>
                          <a:effectLst/>
                        </a:rPr>
                        <a:t>Темп роста объема обязательств за 2023 год, %</a:t>
                      </a:r>
                      <a:endParaRPr lang="ru-RU" sz="800" dirty="0">
                        <a:solidFill>
                          <a:schemeClr val="tx1"/>
                        </a:solidFill>
                        <a:effectLst/>
                        <a:latin typeface="Times New Roman" panose="02020603050405020304" pitchFamily="18" charset="0"/>
                        <a:ea typeface="Times New Roman" panose="02020603050405020304" pitchFamily="18" charset="0"/>
                      </a:endParaRPr>
                    </a:p>
                  </a:txBody>
                  <a:tcPr marL="43001" marR="4300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62471">
                <a:tc vMerge="1">
                  <a:txBody>
                    <a:bodyPr/>
                    <a:lstStyle/>
                    <a:p>
                      <a:endParaRPr lang="ru-RU"/>
                    </a:p>
                  </a:txBody>
                  <a:tcPr/>
                </a:tc>
                <a:tc>
                  <a:txBody>
                    <a:bodyPr/>
                    <a:lstStyle/>
                    <a:p>
                      <a:pPr algn="ctr">
                        <a:spcAft>
                          <a:spcPts val="0"/>
                        </a:spcAft>
                      </a:pPr>
                      <a:r>
                        <a:rPr lang="ru-RU" sz="1100" dirty="0">
                          <a:solidFill>
                            <a:schemeClr val="tx1"/>
                          </a:solidFill>
                          <a:effectLst/>
                        </a:rPr>
                        <a:t>206,0</a:t>
                      </a:r>
                      <a:endParaRPr lang="ru-RU" sz="700" dirty="0">
                        <a:solidFill>
                          <a:schemeClr val="tx1"/>
                        </a:solidFill>
                        <a:effectLst/>
                        <a:latin typeface="Times New Roman" panose="02020603050405020304" pitchFamily="18" charset="0"/>
                        <a:ea typeface="Times New Roman" panose="02020603050405020304" pitchFamily="18" charset="0"/>
                      </a:endParaRPr>
                    </a:p>
                  </a:txBody>
                  <a:tcPr marL="43001" marR="4300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latinLnBrk="0" hangingPunct="1">
                        <a:spcAft>
                          <a:spcPts val="0"/>
                        </a:spcAft>
                      </a:pPr>
                      <a:r>
                        <a:rPr lang="ru-RU" sz="1100" kern="1200" dirty="0">
                          <a:solidFill>
                            <a:schemeClr val="tx1"/>
                          </a:solidFill>
                          <a:effectLst/>
                          <a:latin typeface="+mn-lt"/>
                          <a:ea typeface="+mn-ea"/>
                          <a:cs typeface="+mn-cs"/>
                        </a:rPr>
                        <a:t>535,7</a:t>
                      </a:r>
                    </a:p>
                  </a:txBody>
                  <a:tcPr marL="43001" marR="4300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100" dirty="0">
                          <a:solidFill>
                            <a:schemeClr val="tx1"/>
                          </a:solidFill>
                          <a:effectLst/>
                        </a:rPr>
                        <a:t>329,7</a:t>
                      </a:r>
                      <a:endParaRPr lang="ru-RU" sz="700" dirty="0">
                        <a:solidFill>
                          <a:schemeClr val="tx1"/>
                        </a:solidFill>
                        <a:effectLst/>
                        <a:latin typeface="Times New Roman" panose="02020603050405020304" pitchFamily="18" charset="0"/>
                        <a:ea typeface="Times New Roman" panose="02020603050405020304" pitchFamily="18" charset="0"/>
                      </a:endParaRPr>
                    </a:p>
                  </a:txBody>
                  <a:tcPr marL="43001" marR="4300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100" dirty="0">
                          <a:solidFill>
                            <a:schemeClr val="tx1"/>
                          </a:solidFill>
                          <a:effectLst/>
                        </a:rPr>
                        <a:t>260,0</a:t>
                      </a:r>
                      <a:endParaRPr lang="ru-RU" sz="700" dirty="0">
                        <a:solidFill>
                          <a:schemeClr val="tx1"/>
                        </a:solidFill>
                        <a:effectLst/>
                        <a:latin typeface="Times New Roman" panose="02020603050405020304" pitchFamily="18" charset="0"/>
                        <a:ea typeface="Times New Roman" panose="02020603050405020304" pitchFamily="18" charset="0"/>
                      </a:endParaRPr>
                    </a:p>
                  </a:txBody>
                  <a:tcPr marL="43001" marR="4300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2" name="TextBox 1"/>
          <p:cNvSpPr txBox="1"/>
          <p:nvPr/>
        </p:nvSpPr>
        <p:spPr>
          <a:xfrm rot="10800000" flipV="1">
            <a:off x="735623" y="4008303"/>
            <a:ext cx="803455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900" dirty="0">
                <a:solidFill>
                  <a:schemeClr val="tx1"/>
                </a:solidFill>
              </a:rPr>
              <a:t>Фактический объем государственного долга Республики Татарстан на 01.01.2023 не превысил установленные верхние пределы государственного долга Республики Татарстан на 01.01.2023</a:t>
            </a:r>
          </a:p>
        </p:txBody>
      </p:sp>
      <p:sp>
        <p:nvSpPr>
          <p:cNvPr id="7" name="TextBox 6"/>
          <p:cNvSpPr txBox="1"/>
          <p:nvPr/>
        </p:nvSpPr>
        <p:spPr>
          <a:xfrm>
            <a:off x="1552295" y="4483948"/>
            <a:ext cx="1032537" cy="300082"/>
          </a:xfrm>
          <a:prstGeom prst="rect">
            <a:avLst/>
          </a:prstGeom>
          <a:noFill/>
        </p:spPr>
        <p:txBody>
          <a:bodyPr wrap="square" rtlCol="0">
            <a:spAutoFit/>
          </a:bodyPr>
          <a:lstStyle/>
          <a:p>
            <a:endParaRPr lang="ru-RU" sz="1350" dirty="0"/>
          </a:p>
        </p:txBody>
      </p:sp>
      <p:sp>
        <p:nvSpPr>
          <p:cNvPr id="8" name="Прямоугольник 7"/>
          <p:cNvSpPr/>
          <p:nvPr/>
        </p:nvSpPr>
        <p:spPr>
          <a:xfrm>
            <a:off x="1763305" y="4447025"/>
            <a:ext cx="6177407" cy="577081"/>
          </a:xfrm>
          <a:prstGeom prst="rect">
            <a:avLst/>
          </a:prstGeom>
        </p:spPr>
        <p:txBody>
          <a:bodyPr wrap="square">
            <a:spAutoFit/>
          </a:bodyPr>
          <a:lstStyle/>
          <a:p>
            <a:pPr algn="ctr"/>
            <a:r>
              <a:rPr lang="ru-RU" sz="1350" b="1" dirty="0"/>
              <a:t>Расходы</a:t>
            </a:r>
            <a:r>
              <a:rPr lang="ru-RU" b="1" dirty="0"/>
              <a:t> </a:t>
            </a:r>
            <a:r>
              <a:rPr lang="ru-RU" sz="1350" b="1" dirty="0"/>
              <a:t>на обслуживание государственного долга </a:t>
            </a:r>
            <a:br>
              <a:rPr lang="ru-RU" sz="1350" b="1" dirty="0"/>
            </a:br>
            <a:r>
              <a:rPr lang="ru-RU" sz="1350" b="1" dirty="0"/>
              <a:t>Республики Татарстан</a:t>
            </a:r>
            <a:endParaRPr lang="ru-RU" b="1" dirty="0"/>
          </a:p>
        </p:txBody>
      </p:sp>
    </p:spTree>
    <p:extLst>
      <p:ext uri="{BB962C8B-B14F-4D97-AF65-F5344CB8AC3E}">
        <p14:creationId xmlns:p14="http://schemas.microsoft.com/office/powerpoint/2010/main" val="32941890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1"/>
          <p:cNvSpPr>
            <a:spLocks noGrp="1"/>
          </p:cNvSpPr>
          <p:nvPr/>
        </p:nvSpPr>
        <p:spPr>
          <a:xfrm>
            <a:off x="538480" y="205740"/>
            <a:ext cx="7934960" cy="1076960"/>
          </a:xfrm>
          <a:prstGeom prst="rect">
            <a:avLst/>
          </a:prstGeom>
        </p:spPr>
        <p:txBody>
          <a:bodyPr/>
          <a:lstStyle>
            <a:lvl1pPr marL="342900" indent="-342900" algn="ctr" rtl="0" eaLnBrk="0" fontAlgn="base" hangingPunct="0">
              <a:spcBef>
                <a:spcPct val="20000"/>
              </a:spcBef>
              <a:spcAft>
                <a:spcPct val="0"/>
              </a:spcAft>
              <a:buFont typeface="Arial" charset="0"/>
              <a:buNone/>
              <a:defRPr sz="2400" b="1" i="0" kern="1200">
                <a:solidFill>
                  <a:schemeClr val="tx1">
                    <a:lumMod val="75000"/>
                    <a:lumOff val="25000"/>
                  </a:schemeClr>
                </a:solidFill>
                <a:effectLst/>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2000" dirty="0">
                <a:solidFill>
                  <a:schemeClr val="tx1"/>
                </a:solidFill>
                <a:latin typeface="+mn-lt"/>
              </a:rPr>
              <a:t>Динамика объема государственного долга Республики Татарстан и уровня долговой нагрузки на бюджет </a:t>
            </a:r>
            <a:br>
              <a:rPr lang="ru-RU" sz="2000" dirty="0">
                <a:solidFill>
                  <a:schemeClr val="tx1"/>
                </a:solidFill>
                <a:latin typeface="+mn-lt"/>
              </a:rPr>
            </a:br>
            <a:r>
              <a:rPr lang="ru-RU" sz="2000" dirty="0">
                <a:solidFill>
                  <a:schemeClr val="tx1"/>
                </a:solidFill>
                <a:latin typeface="+mn-lt"/>
              </a:rPr>
              <a:t>в 2018 – 2023 годах</a:t>
            </a:r>
          </a:p>
        </p:txBody>
      </p:sp>
      <p:graphicFrame>
        <p:nvGraphicFramePr>
          <p:cNvPr id="7" name="Диаграмма 6"/>
          <p:cNvGraphicFramePr/>
          <p:nvPr>
            <p:extLst>
              <p:ext uri="{D42A27DB-BD31-4B8C-83A1-F6EECF244321}">
                <p14:modId xmlns:p14="http://schemas.microsoft.com/office/powerpoint/2010/main" val="2376213393"/>
              </p:ext>
            </p:extLst>
          </p:nvPr>
        </p:nvGraphicFramePr>
        <p:xfrm>
          <a:off x="538480" y="995464"/>
          <a:ext cx="8416208" cy="49685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46004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p:txBody>
          <a:bodyPr>
            <a:normAutofit fontScale="77500" lnSpcReduction="20000"/>
          </a:bodyPr>
          <a:lstStyle/>
          <a:p>
            <a:r>
              <a:rPr lang="ru-RU" dirty="0"/>
              <a:t>Республика Татарстан в сравнении с другими субъектами Российской Федерации по оценке кредитоспособности, проводимой отечественными рейтинговыми агентствами</a:t>
            </a:r>
          </a:p>
        </p:txBody>
      </p:sp>
      <p:graphicFrame>
        <p:nvGraphicFramePr>
          <p:cNvPr id="7" name="Таблица 6"/>
          <p:cNvGraphicFramePr>
            <a:graphicFrameLocks noGrp="1"/>
          </p:cNvGraphicFramePr>
          <p:nvPr>
            <p:extLst>
              <p:ext uri="{D42A27DB-BD31-4B8C-83A1-F6EECF244321}">
                <p14:modId xmlns:p14="http://schemas.microsoft.com/office/powerpoint/2010/main" val="1034042641"/>
              </p:ext>
            </p:extLst>
          </p:nvPr>
        </p:nvGraphicFramePr>
        <p:xfrm>
          <a:off x="654208" y="631363"/>
          <a:ext cx="8325643" cy="2470670"/>
        </p:xfrm>
        <a:graphic>
          <a:graphicData uri="http://schemas.openxmlformats.org/drawingml/2006/table">
            <a:tbl>
              <a:tblPr/>
              <a:tblGrid>
                <a:gridCol w="557873">
                  <a:extLst>
                    <a:ext uri="{9D8B030D-6E8A-4147-A177-3AD203B41FA5}">
                      <a16:colId xmlns:a16="http://schemas.microsoft.com/office/drawing/2014/main" val="20000"/>
                    </a:ext>
                  </a:extLst>
                </a:gridCol>
                <a:gridCol w="539681">
                  <a:extLst>
                    <a:ext uri="{9D8B030D-6E8A-4147-A177-3AD203B41FA5}">
                      <a16:colId xmlns:a16="http://schemas.microsoft.com/office/drawing/2014/main" val="20001"/>
                    </a:ext>
                  </a:extLst>
                </a:gridCol>
                <a:gridCol w="521490">
                  <a:extLst>
                    <a:ext uri="{9D8B030D-6E8A-4147-A177-3AD203B41FA5}">
                      <a16:colId xmlns:a16="http://schemas.microsoft.com/office/drawing/2014/main" val="20002"/>
                    </a:ext>
                  </a:extLst>
                </a:gridCol>
                <a:gridCol w="739787">
                  <a:extLst>
                    <a:ext uri="{9D8B030D-6E8A-4147-A177-3AD203B41FA5}">
                      <a16:colId xmlns:a16="http://schemas.microsoft.com/office/drawing/2014/main" val="20003"/>
                    </a:ext>
                  </a:extLst>
                </a:gridCol>
                <a:gridCol w="667022">
                  <a:extLst>
                    <a:ext uri="{9D8B030D-6E8A-4147-A177-3AD203B41FA5}">
                      <a16:colId xmlns:a16="http://schemas.microsoft.com/office/drawing/2014/main" val="20004"/>
                    </a:ext>
                  </a:extLst>
                </a:gridCol>
                <a:gridCol w="625724">
                  <a:extLst>
                    <a:ext uri="{9D8B030D-6E8A-4147-A177-3AD203B41FA5}">
                      <a16:colId xmlns:a16="http://schemas.microsoft.com/office/drawing/2014/main" val="20005"/>
                    </a:ext>
                  </a:extLst>
                </a:gridCol>
                <a:gridCol w="635552">
                  <a:extLst>
                    <a:ext uri="{9D8B030D-6E8A-4147-A177-3AD203B41FA5}">
                      <a16:colId xmlns:a16="http://schemas.microsoft.com/office/drawing/2014/main" val="20006"/>
                    </a:ext>
                  </a:extLst>
                </a:gridCol>
                <a:gridCol w="518710">
                  <a:extLst>
                    <a:ext uri="{9D8B030D-6E8A-4147-A177-3AD203B41FA5}">
                      <a16:colId xmlns:a16="http://schemas.microsoft.com/office/drawing/2014/main" val="20007"/>
                    </a:ext>
                  </a:extLst>
                </a:gridCol>
                <a:gridCol w="816948">
                  <a:extLst>
                    <a:ext uri="{9D8B030D-6E8A-4147-A177-3AD203B41FA5}">
                      <a16:colId xmlns:a16="http://schemas.microsoft.com/office/drawing/2014/main" val="20008"/>
                    </a:ext>
                  </a:extLst>
                </a:gridCol>
                <a:gridCol w="629025">
                  <a:extLst>
                    <a:ext uri="{9D8B030D-6E8A-4147-A177-3AD203B41FA5}">
                      <a16:colId xmlns:a16="http://schemas.microsoft.com/office/drawing/2014/main" val="20009"/>
                    </a:ext>
                  </a:extLst>
                </a:gridCol>
                <a:gridCol w="624575">
                  <a:extLst>
                    <a:ext uri="{9D8B030D-6E8A-4147-A177-3AD203B41FA5}">
                      <a16:colId xmlns:a16="http://schemas.microsoft.com/office/drawing/2014/main" val="20010"/>
                    </a:ext>
                  </a:extLst>
                </a:gridCol>
                <a:gridCol w="668966">
                  <a:extLst>
                    <a:ext uri="{9D8B030D-6E8A-4147-A177-3AD203B41FA5}">
                      <a16:colId xmlns:a16="http://schemas.microsoft.com/office/drawing/2014/main" val="20011"/>
                    </a:ext>
                  </a:extLst>
                </a:gridCol>
                <a:gridCol w="780290">
                  <a:extLst>
                    <a:ext uri="{9D8B030D-6E8A-4147-A177-3AD203B41FA5}">
                      <a16:colId xmlns:a16="http://schemas.microsoft.com/office/drawing/2014/main" val="20012"/>
                    </a:ext>
                  </a:extLst>
                </a:gridCol>
              </a:tblGrid>
              <a:tr h="117527">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dirty="0">
                          <a:solidFill>
                            <a:srgbClr val="000000"/>
                          </a:solidFill>
                          <a:effectLst/>
                          <a:latin typeface="Arial Narrow" panose="020B0606020202030204" pitchFamily="34" charset="0"/>
                        </a:rPr>
                        <a:t>ААА</a:t>
                      </a:r>
                      <a:r>
                        <a:rPr lang="en-US" sz="800" b="1" i="0" u="none" strike="noStrike" dirty="0">
                          <a:solidFill>
                            <a:srgbClr val="000000"/>
                          </a:solidFill>
                          <a:effectLst/>
                          <a:latin typeface="Arial Narrow" panose="020B0606020202030204" pitchFamily="34" charset="0"/>
                        </a:rPr>
                        <a:t>(RU)</a:t>
                      </a:r>
                      <a:endParaRPr lang="ru-RU" sz="800" b="1" i="0" u="none" strike="noStrike" dirty="0">
                        <a:solidFill>
                          <a:srgbClr val="000000"/>
                        </a:solidFill>
                        <a:effectLst/>
                        <a:latin typeface="Arial Narrow" panose="020B0606020202030204" pitchFamily="34" charset="0"/>
                      </a:endParaRPr>
                    </a:p>
                  </a:txBody>
                  <a:tcPr marL="3227" marR="3227" marT="3227" marB="0" anchor="ctr">
                    <a:lnL>
                      <a:noFill/>
                    </a:lnL>
                    <a:lnR>
                      <a:noFill/>
                    </a:lnR>
                    <a:lnT>
                      <a:no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17527">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АА+</a:t>
                      </a:r>
                      <a:r>
                        <a:rPr lang="en-US" sz="800" b="1" i="0" u="none" strike="noStrike" dirty="0">
                          <a:solidFill>
                            <a:srgbClr val="000000"/>
                          </a:solidFill>
                          <a:effectLst/>
                          <a:latin typeface="Arial Narrow" panose="020B0606020202030204" pitchFamily="34" charset="0"/>
                        </a:rPr>
                        <a:t>(RU)</a:t>
                      </a:r>
                      <a:endParaRPr lang="ru-RU" sz="800" b="1" i="0" u="none" strike="noStrike" dirty="0">
                        <a:solidFill>
                          <a:srgbClr val="000000"/>
                        </a:solidFill>
                        <a:effectLst/>
                        <a:latin typeface="Arial Narrow" panose="020B0606020202030204" pitchFamily="34" charset="0"/>
                      </a:endParaRP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1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1" i="0" u="none" strike="noStrike" kern="1200" dirty="0">
                          <a:solidFill>
                            <a:schemeClr val="accent2">
                              <a:lumMod val="75000"/>
                            </a:schemeClr>
                          </a:solidFill>
                          <a:effectLst/>
                          <a:latin typeface="Arial Narrow" panose="020B0606020202030204" pitchFamily="34" charset="0"/>
                          <a:ea typeface="+mn-ea"/>
                          <a:cs typeface="+mn-cs"/>
                        </a:rPr>
                        <a:t>Республика Татарстан</a:t>
                      </a:r>
                    </a:p>
                    <a:p>
                      <a:pPr marL="0" marR="0" indent="0" algn="ctr" defTabSz="914400" rtl="0" eaLnBrk="1" fontAlgn="ctr" latinLnBrk="0" hangingPunct="1">
                        <a:lnSpc>
                          <a:spcPct val="100000"/>
                        </a:lnSpc>
                        <a:spcBef>
                          <a:spcPts val="0"/>
                        </a:spcBef>
                        <a:spcAft>
                          <a:spcPts val="0"/>
                        </a:spcAft>
                        <a:buClrTx/>
                        <a:buSzTx/>
                        <a:buFontTx/>
                        <a:buNone/>
                        <a:tabLst/>
                        <a:defRPr/>
                      </a:pPr>
                      <a:endParaRPr lang="ru-RU" sz="800" b="1" i="0" u="none" strike="noStrike" kern="1200" dirty="0">
                        <a:solidFill>
                          <a:schemeClr val="accent2">
                            <a:lumMod val="75000"/>
                          </a:schemeClr>
                        </a:solidFill>
                        <a:effectLst/>
                        <a:latin typeface="Arial Narrow" panose="020B0606020202030204" pitchFamily="34" charset="0"/>
                        <a:ea typeface="+mn-ea"/>
                        <a:cs typeface="+mn-cs"/>
                      </a:endParaRPr>
                    </a:p>
                    <a:p>
                      <a:pPr algn="ctr" fontAlgn="ctr"/>
                      <a:r>
                        <a:rPr lang="ru-RU" sz="800" b="1" i="0" u="none" strike="noStrike" dirty="0" err="1">
                          <a:solidFill>
                            <a:srgbClr val="000000"/>
                          </a:solidFill>
                          <a:effectLst/>
                          <a:latin typeface="Arial Narrow" panose="020B0606020202030204" pitchFamily="34" charset="0"/>
                        </a:rPr>
                        <a:t>г.Москва</a:t>
                      </a:r>
                      <a:endParaRPr lang="ru-RU" sz="800" b="1" i="0" u="none" strike="noStrike" dirty="0">
                        <a:solidFill>
                          <a:srgbClr val="000000"/>
                        </a:solidFill>
                        <a:effectLst/>
                        <a:latin typeface="Arial Narrow" panose="020B0606020202030204" pitchFamily="34" charset="0"/>
                      </a:endParaRPr>
                    </a:p>
                    <a:p>
                      <a:pPr algn="ctr" fontAlgn="ctr"/>
                      <a:r>
                        <a:rPr lang="ru-RU" sz="800" b="1" i="0" u="none" strike="noStrike" dirty="0" err="1">
                          <a:solidFill>
                            <a:srgbClr val="000000"/>
                          </a:solidFill>
                          <a:effectLst/>
                          <a:latin typeface="Arial Narrow" panose="020B0606020202030204" pitchFamily="34" charset="0"/>
                        </a:rPr>
                        <a:t>г.Санкт</a:t>
                      </a:r>
                      <a:r>
                        <a:rPr lang="ru-RU" sz="800" b="1" i="0" u="none" strike="noStrike" dirty="0">
                          <a:solidFill>
                            <a:srgbClr val="000000"/>
                          </a:solidFill>
                          <a:effectLst/>
                          <a:latin typeface="Arial Narrow" panose="020B0606020202030204" pitchFamily="34" charset="0"/>
                        </a:rPr>
                        <a:t>-Петербург</a:t>
                      </a:r>
                    </a:p>
                    <a:p>
                      <a:pPr algn="ctr" fontAlgn="ctr"/>
                      <a:r>
                        <a:rPr lang="ru-RU" sz="800" b="1" i="0" u="none" strike="noStrike" dirty="0">
                          <a:solidFill>
                            <a:srgbClr val="000000"/>
                          </a:solidFill>
                          <a:effectLst/>
                          <a:latin typeface="Arial Narrow" panose="020B0606020202030204" pitchFamily="34" charset="0"/>
                        </a:rPr>
                        <a:t>Тюменская область</a:t>
                      </a:r>
                    </a:p>
                    <a:p>
                      <a:pPr algn="ctr" fontAlgn="ctr"/>
                      <a:r>
                        <a:rPr lang="ru-RU" sz="800" b="1" i="0" u="none" strike="noStrike" dirty="0">
                          <a:solidFill>
                            <a:srgbClr val="000000"/>
                          </a:solidFill>
                          <a:effectLst/>
                          <a:latin typeface="Arial Narrow" panose="020B0606020202030204" pitchFamily="34" charset="0"/>
                        </a:rPr>
                        <a:t>Ханты-Мансийский АО – Югра</a:t>
                      </a:r>
                    </a:p>
                    <a:p>
                      <a:pPr algn="ctr" fontAlgn="ctr"/>
                      <a:r>
                        <a:rPr lang="ru-RU" sz="800" b="1" i="0" u="none" strike="noStrike" dirty="0">
                          <a:solidFill>
                            <a:srgbClr val="000000"/>
                          </a:solidFill>
                          <a:effectLst/>
                          <a:latin typeface="Arial Narrow" panose="020B0606020202030204" pitchFamily="34" charset="0"/>
                        </a:rPr>
                        <a:t>Ямало-Ненецкий АО</a:t>
                      </a:r>
                    </a:p>
                    <a:p>
                      <a:pPr algn="ctr" fontAlgn="ctr"/>
                      <a:endParaRPr lang="ru-RU" sz="800" b="1" i="0" u="none" strike="noStrike" dirty="0">
                        <a:solidFill>
                          <a:srgbClr val="000000"/>
                        </a:solidFill>
                        <a:effectLst/>
                        <a:latin typeface="Arial Narrow" panose="020B0606020202030204" pitchFamily="34" charset="0"/>
                      </a:endParaRPr>
                    </a:p>
                    <a:p>
                      <a:pPr algn="ctr" fontAlgn="ctr"/>
                      <a:endParaRPr lang="ru-RU" sz="800" b="1" i="0" u="none" strike="noStrike" dirty="0">
                        <a:solidFill>
                          <a:srgbClr val="000000"/>
                        </a:solidFill>
                        <a:effectLst/>
                        <a:latin typeface="Arial Narrow" panose="020B0606020202030204" pitchFamily="34" charset="0"/>
                      </a:endParaRPr>
                    </a:p>
                  </a:txBody>
                  <a:tcPr marL="3227" marR="3227" marT="3227"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117527">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АА</a:t>
                      </a:r>
                      <a:r>
                        <a:rPr lang="en-US" sz="800" b="1" i="0" u="none" strike="noStrike" dirty="0">
                          <a:solidFill>
                            <a:srgbClr val="000000"/>
                          </a:solidFill>
                          <a:effectLst/>
                          <a:latin typeface="Arial Narrow" panose="020B0606020202030204" pitchFamily="34" charset="0"/>
                        </a:rPr>
                        <a:t>(RU)</a:t>
                      </a:r>
                      <a:endParaRPr lang="ru-RU" sz="800" b="1" i="0" u="none" strike="noStrike" dirty="0">
                        <a:solidFill>
                          <a:srgbClr val="000000"/>
                        </a:solidFill>
                        <a:effectLst/>
                        <a:latin typeface="Arial Narrow" panose="020B0606020202030204" pitchFamily="34" charset="0"/>
                      </a:endParaRP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12">
                  <a:txBody>
                    <a:bodyPr/>
                    <a:lstStyle/>
                    <a:p>
                      <a:pPr algn="ctr" fontAlgn="ctr"/>
                      <a:endParaRPr lang="ru-RU" sz="800" b="1" i="0" u="none" strike="noStrike" dirty="0">
                        <a:solidFill>
                          <a:srgbClr val="000000"/>
                        </a:solidFill>
                        <a:effectLst/>
                        <a:latin typeface="Arial Narrow" panose="020B0606020202030204" pitchFamily="34" charset="0"/>
                      </a:endParaRPr>
                    </a:p>
                    <a:p>
                      <a:pPr algn="ctr" fontAlgn="ctr"/>
                      <a:r>
                        <a:rPr lang="ru-RU" sz="800" b="1" i="0" u="none" strike="noStrike" dirty="0">
                          <a:solidFill>
                            <a:srgbClr val="000000"/>
                          </a:solidFill>
                          <a:effectLst/>
                          <a:latin typeface="Arial Narrow" panose="020B0606020202030204" pitchFamily="34" charset="0"/>
                        </a:rPr>
                        <a:t>Московская область</a:t>
                      </a:r>
                    </a:p>
                    <a:p>
                      <a:pPr algn="ctr" fontAlgn="ctr"/>
                      <a:r>
                        <a:rPr lang="ru-RU" sz="800" b="1" i="0" u="none" strike="noStrike" dirty="0">
                          <a:solidFill>
                            <a:srgbClr val="000000"/>
                          </a:solidFill>
                          <a:effectLst/>
                          <a:latin typeface="Arial Narrow" panose="020B0606020202030204" pitchFamily="34" charset="0"/>
                        </a:rPr>
                        <a:t>Ленинградская область</a:t>
                      </a:r>
                    </a:p>
                    <a:p>
                      <a:pPr algn="ctr" fontAlgn="ctr"/>
                      <a:endParaRPr lang="ru-RU" sz="800" b="1" i="0" u="none" strike="noStrike" dirty="0">
                        <a:solidFill>
                          <a:srgbClr val="000000"/>
                        </a:solidFill>
                        <a:effectLst/>
                        <a:latin typeface="Arial Narrow" panose="020B0606020202030204" pitchFamily="34" charset="0"/>
                      </a:endParaRPr>
                    </a:p>
                    <a:p>
                      <a:pPr algn="ctr" fontAlgn="ctr"/>
                      <a:endParaRPr lang="ru-RU" sz="800" b="1" i="0" u="none" strike="noStrike" dirty="0">
                        <a:solidFill>
                          <a:srgbClr val="FF0000"/>
                        </a:solidFill>
                        <a:effectLst/>
                        <a:latin typeface="Arial Narrow" panose="020B0606020202030204" pitchFamily="34" charset="0"/>
                      </a:endParaRP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extLst>
                  <a:ext uri="{0D108BD9-81ED-4DB2-BD59-A6C34878D82A}">
                    <a16:rowId xmlns:a16="http://schemas.microsoft.com/office/drawing/2014/main" val="10002"/>
                  </a:ext>
                </a:extLst>
              </a:tr>
              <a:tr h="117527">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АА-</a:t>
                      </a:r>
                      <a:r>
                        <a:rPr lang="en-US" sz="800" b="1" i="0" u="none" strike="noStrike" dirty="0">
                          <a:solidFill>
                            <a:srgbClr val="000000"/>
                          </a:solidFill>
                          <a:effectLst/>
                          <a:latin typeface="Arial Narrow" panose="020B0606020202030204" pitchFamily="34" charset="0"/>
                        </a:rPr>
                        <a:t>(RU)</a:t>
                      </a:r>
                      <a:endParaRPr lang="ru-RU" sz="800" b="1" i="0" u="none" strike="noStrike" dirty="0">
                        <a:solidFill>
                          <a:srgbClr val="000000"/>
                        </a:solidFill>
                        <a:effectLst/>
                        <a:latin typeface="Arial Narrow" panose="020B0606020202030204" pitchFamily="34" charset="0"/>
                      </a:endParaRP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1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800" b="1" i="0" u="none" strike="noStrike" dirty="0">
                          <a:solidFill>
                            <a:srgbClr val="000000"/>
                          </a:solidFill>
                          <a:effectLst/>
                          <a:latin typeface="Arial Narrow" panose="020B0606020202030204" pitchFamily="34" charset="0"/>
                        </a:rPr>
                        <a:t>Красноярский край </a:t>
                      </a:r>
                    </a:p>
                    <a:p>
                      <a:pPr algn="ctr" fontAlgn="ctr"/>
                      <a:r>
                        <a:rPr lang="ru-RU" sz="800" b="1" i="0" u="none" strike="noStrike" dirty="0">
                          <a:solidFill>
                            <a:srgbClr val="000000"/>
                          </a:solidFill>
                          <a:effectLst/>
                          <a:latin typeface="Arial Narrow" panose="020B0606020202030204" pitchFamily="34" charset="0"/>
                        </a:rPr>
                        <a:t>Липецкая область </a:t>
                      </a:r>
                    </a:p>
                    <a:p>
                      <a:pPr algn="ctr" fontAlgn="ctr"/>
                      <a:r>
                        <a:rPr lang="ru-RU" sz="800" b="1" i="0" u="none" strike="noStrike" dirty="0">
                          <a:solidFill>
                            <a:srgbClr val="000000"/>
                          </a:solidFill>
                          <a:effectLst/>
                          <a:latin typeface="Arial Narrow" panose="020B0606020202030204" pitchFamily="34" charset="0"/>
                        </a:rPr>
                        <a:t>Новосибирская </a:t>
                      </a:r>
                    </a:p>
                    <a:p>
                      <a:pPr algn="ctr" fontAlgn="ctr"/>
                      <a:r>
                        <a:rPr lang="ru-RU" sz="800" b="1" i="0" u="none" strike="noStrike" dirty="0">
                          <a:solidFill>
                            <a:srgbClr val="000000"/>
                          </a:solidFill>
                          <a:effectLst/>
                          <a:latin typeface="Arial Narrow" panose="020B0606020202030204" pitchFamily="34" charset="0"/>
                        </a:rPr>
                        <a:t>область</a:t>
                      </a:r>
                    </a:p>
                    <a:p>
                      <a:pPr algn="ctr" fontAlgn="ctr"/>
                      <a:r>
                        <a:rPr lang="ru-RU" sz="800" b="1" i="0" u="none" strike="noStrike" dirty="0">
                          <a:solidFill>
                            <a:srgbClr val="000000"/>
                          </a:solidFill>
                          <a:effectLst/>
                          <a:latin typeface="Arial Narrow" panose="020B0606020202030204" pitchFamily="34" charset="0"/>
                        </a:rPr>
                        <a:t>Самарская</a:t>
                      </a:r>
                    </a:p>
                    <a:p>
                      <a:pPr marL="0" marR="0" indent="0" algn="ctr" defTabSz="914400" rtl="0" eaLnBrk="1" fontAlgn="ctr" latinLnBrk="0" hangingPunct="1">
                        <a:lnSpc>
                          <a:spcPct val="100000"/>
                        </a:lnSpc>
                        <a:spcBef>
                          <a:spcPts val="0"/>
                        </a:spcBef>
                        <a:spcAft>
                          <a:spcPts val="0"/>
                        </a:spcAft>
                        <a:buClrTx/>
                        <a:buSzTx/>
                        <a:buFontTx/>
                        <a:buNone/>
                        <a:tabLst/>
                        <a:defRPr/>
                      </a:pPr>
                      <a:r>
                        <a:rPr lang="ru-RU" sz="800" b="1" i="0" u="none" strike="noStrike" dirty="0">
                          <a:solidFill>
                            <a:srgbClr val="000000"/>
                          </a:solidFill>
                          <a:effectLst/>
                          <a:latin typeface="Arial Narrow" panose="020B0606020202030204" pitchFamily="34" charset="0"/>
                        </a:rPr>
                        <a:t>область</a:t>
                      </a:r>
                      <a:endParaRPr lang="en-US" sz="800" b="1" i="0" u="none" strike="noStrike" dirty="0">
                        <a:solidFill>
                          <a:srgbClr val="000000"/>
                        </a:solidFill>
                        <a:effectLst/>
                        <a:latin typeface="Arial Narrow" panose="020B0606020202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ru-RU" sz="800" b="1" i="0" u="none" strike="noStrike" dirty="0">
                          <a:solidFill>
                            <a:srgbClr val="000000"/>
                          </a:solidFill>
                          <a:effectLst/>
                          <a:latin typeface="Arial Narrow" panose="020B0606020202030204" pitchFamily="34" charset="0"/>
                        </a:rPr>
                        <a:t>Челябинская область</a:t>
                      </a:r>
                    </a:p>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3"/>
                  </a:ext>
                </a:extLst>
              </a:tr>
              <a:tr h="117527">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А+</a:t>
                      </a:r>
                      <a:r>
                        <a:rPr lang="en-US" sz="800" b="1" i="0" u="none" strike="noStrike" dirty="0">
                          <a:solidFill>
                            <a:srgbClr val="000000"/>
                          </a:solidFill>
                          <a:effectLst/>
                          <a:latin typeface="Arial Narrow" panose="020B0606020202030204" pitchFamily="34" charset="0"/>
                        </a:rPr>
                        <a:t>(RU)</a:t>
                      </a:r>
                      <a:endParaRPr lang="ru-RU" sz="800" b="1" i="0" u="none" strike="noStrike" dirty="0">
                        <a:solidFill>
                          <a:srgbClr val="000000"/>
                        </a:solidFill>
                        <a:effectLst/>
                        <a:latin typeface="Arial Narrow" panose="020B0606020202030204" pitchFamily="34" charset="0"/>
                      </a:endParaRP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10">
                  <a:txBody>
                    <a:bodyPr/>
                    <a:lstStyle/>
                    <a:p>
                      <a:pPr algn="ctr" fontAlgn="ctr"/>
                      <a:endParaRPr lang="ru-RU" sz="800" b="1" i="0" u="none" strike="noStrike" dirty="0">
                        <a:solidFill>
                          <a:srgbClr val="000000"/>
                        </a:solidFill>
                        <a:effectLst/>
                        <a:latin typeface="Arial Narrow" panose="020B0606020202030204" pitchFamily="34" charset="0"/>
                      </a:endParaRPr>
                    </a:p>
                    <a:p>
                      <a:pPr algn="ctr" fontAlgn="ctr"/>
                      <a:r>
                        <a:rPr lang="ru-RU" sz="800" b="1" i="0" u="none" strike="noStrike" dirty="0">
                          <a:solidFill>
                            <a:srgbClr val="000000"/>
                          </a:solidFill>
                          <a:effectLst/>
                          <a:latin typeface="Arial Narrow" panose="020B0606020202030204" pitchFamily="34" charset="0"/>
                        </a:rPr>
                        <a:t>Белгородская</a:t>
                      </a:r>
                    </a:p>
                    <a:p>
                      <a:pPr algn="ctr" fontAlgn="ctr"/>
                      <a:r>
                        <a:rPr lang="ru-RU" sz="800" b="1" i="0" u="none" strike="noStrike" dirty="0">
                          <a:solidFill>
                            <a:srgbClr val="000000"/>
                          </a:solidFill>
                          <a:effectLst/>
                          <a:latin typeface="Arial Narrow" panose="020B0606020202030204" pitchFamily="34" charset="0"/>
                        </a:rPr>
                        <a:t>область</a:t>
                      </a:r>
                      <a:endParaRPr lang="en-US" sz="800" b="1" i="0" u="none" strike="noStrike" dirty="0">
                        <a:solidFill>
                          <a:srgbClr val="000000"/>
                        </a:solidFill>
                        <a:effectLst/>
                        <a:latin typeface="Arial Narrow" panose="020B0606020202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ru-RU" sz="800" b="1" i="0" u="none" strike="noStrike" dirty="0">
                          <a:solidFill>
                            <a:srgbClr val="000000"/>
                          </a:solidFill>
                          <a:effectLst/>
                          <a:latin typeface="Arial Narrow" panose="020B0606020202030204" pitchFamily="34" charset="0"/>
                        </a:rPr>
                        <a:t>Краснодарский край</a:t>
                      </a:r>
                    </a:p>
                    <a:p>
                      <a:pPr marL="0" marR="0" lvl="0" indent="0" algn="ctr" defTabSz="914400" rtl="0" eaLnBrk="1" fontAlgn="ctr" latinLnBrk="0" hangingPunct="1">
                        <a:lnSpc>
                          <a:spcPct val="100000"/>
                        </a:lnSpc>
                        <a:spcBef>
                          <a:spcPts val="0"/>
                        </a:spcBef>
                        <a:spcAft>
                          <a:spcPts val="0"/>
                        </a:spcAft>
                        <a:buClrTx/>
                        <a:buSzTx/>
                        <a:buFontTx/>
                        <a:buNone/>
                        <a:tabLst/>
                        <a:defRPr/>
                      </a:pPr>
                      <a:r>
                        <a:rPr lang="ru-RU" sz="800" b="1" i="0" u="none" strike="noStrike" dirty="0">
                          <a:solidFill>
                            <a:srgbClr val="000000"/>
                          </a:solidFill>
                          <a:effectLst/>
                          <a:latin typeface="Arial Narrow" panose="020B0606020202030204" pitchFamily="34" charset="0"/>
                        </a:rPr>
                        <a:t>Свердловская область</a:t>
                      </a:r>
                    </a:p>
                    <a:p>
                      <a:pPr marL="0" marR="0" lvl="0" indent="0" algn="ctr" defTabSz="914400" rtl="0" eaLnBrk="1" fontAlgn="ctr" latinLnBrk="0" hangingPunct="1">
                        <a:lnSpc>
                          <a:spcPct val="100000"/>
                        </a:lnSpc>
                        <a:spcBef>
                          <a:spcPts val="0"/>
                        </a:spcBef>
                        <a:spcAft>
                          <a:spcPts val="0"/>
                        </a:spcAft>
                        <a:buClrTx/>
                        <a:buSzTx/>
                        <a:buFontTx/>
                        <a:buNone/>
                        <a:tabLst/>
                        <a:defRPr/>
                      </a:pPr>
                      <a:endParaRPr lang="ru-RU" sz="800" b="1" i="0" u="none" strike="noStrike" dirty="0">
                        <a:solidFill>
                          <a:srgbClr val="000000"/>
                        </a:solidFill>
                        <a:effectLst/>
                        <a:latin typeface="Arial Narrow" panose="020B0606020202030204" pitchFamily="34" charset="0"/>
                      </a:endParaRP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4"/>
                  </a:ext>
                </a:extLst>
              </a:tr>
              <a:tr h="117527">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А</a:t>
                      </a:r>
                      <a:r>
                        <a:rPr lang="en-US" sz="800" b="1" i="0" u="none" strike="noStrike" dirty="0">
                          <a:solidFill>
                            <a:srgbClr val="000000"/>
                          </a:solidFill>
                          <a:effectLst/>
                          <a:latin typeface="Arial Narrow" panose="020B0606020202030204" pitchFamily="34" charset="0"/>
                        </a:rPr>
                        <a:t>(RU)</a:t>
                      </a:r>
                      <a:endParaRPr lang="ru-RU" sz="800" b="1" i="0" u="none" strike="noStrike" dirty="0">
                        <a:solidFill>
                          <a:srgbClr val="000000"/>
                        </a:solidFill>
                        <a:effectLst/>
                        <a:latin typeface="Arial Narrow" panose="020B0606020202030204" pitchFamily="34" charset="0"/>
                      </a:endParaRP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9">
                  <a:txBody>
                    <a:bodyPr/>
                    <a:lstStyle/>
                    <a:p>
                      <a:pPr algn="ctr" fontAlgn="ctr"/>
                      <a:br>
                        <a:rPr lang="ru-RU" sz="800" b="1" i="0" u="none" strike="noStrike" dirty="0">
                          <a:solidFill>
                            <a:srgbClr val="000000"/>
                          </a:solidFill>
                          <a:effectLst/>
                          <a:latin typeface="Arial Narrow" panose="020B0606020202030204" pitchFamily="34" charset="0"/>
                        </a:rPr>
                      </a:br>
                      <a:r>
                        <a:rPr lang="ru-RU" sz="800" b="1" i="0" u="none" strike="noStrike" dirty="0">
                          <a:solidFill>
                            <a:srgbClr val="000000"/>
                          </a:solidFill>
                          <a:effectLst/>
                          <a:latin typeface="Arial Narrow" panose="020B0606020202030204" pitchFamily="34" charset="0"/>
                        </a:rPr>
                        <a:t>Оренбургская область</a:t>
                      </a:r>
                    </a:p>
                    <a:p>
                      <a:pPr marL="0" marR="0" lvl="0" indent="0" algn="ctr" defTabSz="914400" rtl="0" eaLnBrk="1" fontAlgn="ctr" latinLnBrk="0" hangingPunct="1">
                        <a:lnSpc>
                          <a:spcPct val="100000"/>
                        </a:lnSpc>
                        <a:spcBef>
                          <a:spcPts val="0"/>
                        </a:spcBef>
                        <a:spcAft>
                          <a:spcPts val="0"/>
                        </a:spcAft>
                        <a:buClrTx/>
                        <a:buSzTx/>
                        <a:buFontTx/>
                        <a:buNone/>
                        <a:tabLst/>
                        <a:defRPr/>
                      </a:pPr>
                      <a:r>
                        <a:rPr lang="ru-RU" sz="800" b="1" i="0" u="none" strike="noStrike" dirty="0">
                          <a:solidFill>
                            <a:srgbClr val="000000"/>
                          </a:solidFill>
                          <a:effectLst/>
                          <a:latin typeface="Arial Narrow" panose="020B0606020202030204" pitchFamily="34" charset="0"/>
                        </a:rPr>
                        <a:t>Алтайский</a:t>
                      </a:r>
                      <a:r>
                        <a:rPr lang="ru-RU" sz="800" b="1" i="0" u="none" strike="noStrike" baseline="0" dirty="0">
                          <a:solidFill>
                            <a:srgbClr val="000000"/>
                          </a:solidFill>
                          <a:effectLst/>
                          <a:latin typeface="Arial Narrow" panose="020B0606020202030204" pitchFamily="34" charset="0"/>
                        </a:rPr>
                        <a:t> </a:t>
                      </a:r>
                      <a:br>
                        <a:rPr lang="ru-RU" sz="800" b="1" i="0" u="none" strike="noStrike" baseline="0" dirty="0">
                          <a:solidFill>
                            <a:srgbClr val="000000"/>
                          </a:solidFill>
                          <a:effectLst/>
                          <a:latin typeface="Arial Narrow" panose="020B0606020202030204" pitchFamily="34" charset="0"/>
                        </a:rPr>
                      </a:br>
                      <a:r>
                        <a:rPr lang="ru-RU" sz="800" b="1" i="0" u="none" strike="noStrike" baseline="0" dirty="0">
                          <a:solidFill>
                            <a:srgbClr val="000000"/>
                          </a:solidFill>
                          <a:effectLst/>
                          <a:latin typeface="Arial Narrow" panose="020B0606020202030204" pitchFamily="34" charset="0"/>
                        </a:rPr>
                        <a:t>край</a:t>
                      </a:r>
                    </a:p>
                    <a:p>
                      <a:pPr marL="0" marR="0" lvl="0" indent="0" algn="ctr" defTabSz="914400" rtl="0" eaLnBrk="1" fontAlgn="ctr" latinLnBrk="0" hangingPunct="1">
                        <a:lnSpc>
                          <a:spcPct val="100000"/>
                        </a:lnSpc>
                        <a:spcBef>
                          <a:spcPts val="0"/>
                        </a:spcBef>
                        <a:spcAft>
                          <a:spcPts val="0"/>
                        </a:spcAft>
                        <a:buClrTx/>
                        <a:buSzTx/>
                        <a:buFontTx/>
                        <a:buNone/>
                        <a:tabLst/>
                        <a:defRPr/>
                      </a:pPr>
                      <a:r>
                        <a:rPr lang="ru-RU" sz="800" b="1" i="0" u="none" strike="noStrike" dirty="0">
                          <a:solidFill>
                            <a:srgbClr val="000000"/>
                          </a:solidFill>
                          <a:effectLst/>
                          <a:latin typeface="Arial Narrow" panose="020B0606020202030204" pitchFamily="34" charset="0"/>
                        </a:rPr>
                        <a:t>Курская область</a:t>
                      </a: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5"/>
                  </a:ext>
                </a:extLst>
              </a:tr>
              <a:tr h="117527">
                <a:tc>
                  <a:txBody>
                    <a:bodyPr/>
                    <a:lstStyle/>
                    <a:p>
                      <a:pPr algn="l"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l"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C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C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C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А-</a:t>
                      </a:r>
                      <a:r>
                        <a:rPr lang="en-US" sz="800" b="1" i="0" u="none" strike="noStrike" dirty="0">
                          <a:solidFill>
                            <a:srgbClr val="000000"/>
                          </a:solidFill>
                          <a:effectLst/>
                          <a:latin typeface="Arial Narrow" panose="020B0606020202030204" pitchFamily="34" charset="0"/>
                        </a:rPr>
                        <a:t>(RU)</a:t>
                      </a:r>
                      <a:endParaRPr lang="ru-RU" sz="800" b="1" i="0" u="none" strike="noStrike" dirty="0">
                        <a:solidFill>
                          <a:srgbClr val="000000"/>
                        </a:solidFill>
                        <a:effectLst/>
                        <a:latin typeface="Arial Narrow" panose="020B0606020202030204" pitchFamily="34" charset="0"/>
                      </a:endParaRP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8">
                  <a:txBody>
                    <a:bodyPr/>
                    <a:lstStyle/>
                    <a:p>
                      <a:pPr algn="ctr" fontAlgn="ctr"/>
                      <a:r>
                        <a:rPr lang="ru-RU" sz="800" b="1" i="0" u="none" strike="noStrike" dirty="0">
                          <a:solidFill>
                            <a:srgbClr val="000000"/>
                          </a:solidFill>
                          <a:effectLst/>
                          <a:latin typeface="Arial Narrow" panose="020B0606020202030204" pitchFamily="34" charset="0"/>
                        </a:rPr>
                        <a:t>Кемеровская область</a:t>
                      </a:r>
                      <a:br>
                        <a:rPr lang="ru-RU" sz="800" b="1" i="0" u="none" strike="noStrike" dirty="0">
                          <a:solidFill>
                            <a:srgbClr val="000000"/>
                          </a:solidFill>
                          <a:effectLst/>
                          <a:latin typeface="Arial Narrow" panose="020B0606020202030204" pitchFamily="34" charset="0"/>
                        </a:rPr>
                      </a:br>
                      <a:r>
                        <a:rPr lang="ru-RU" sz="800" b="1" i="0" u="none" strike="noStrike" dirty="0">
                          <a:solidFill>
                            <a:srgbClr val="000000"/>
                          </a:solidFill>
                          <a:effectLst/>
                          <a:latin typeface="Arial Narrow" panose="020B0606020202030204" pitchFamily="34" charset="0"/>
                        </a:rPr>
                        <a:t>Мурманская область</a:t>
                      </a:r>
                    </a:p>
                    <a:p>
                      <a:pPr marL="0" marR="0" lvl="0" indent="0" algn="ctr" defTabSz="914400" rtl="0" eaLnBrk="1" fontAlgn="ctr" latinLnBrk="0" hangingPunct="1">
                        <a:lnSpc>
                          <a:spcPct val="100000"/>
                        </a:lnSpc>
                        <a:spcBef>
                          <a:spcPts val="0"/>
                        </a:spcBef>
                        <a:spcAft>
                          <a:spcPts val="0"/>
                        </a:spcAft>
                        <a:buClrTx/>
                        <a:buSzTx/>
                        <a:buFontTx/>
                        <a:buNone/>
                        <a:tabLst/>
                        <a:defRPr/>
                      </a:pPr>
                      <a:r>
                        <a:rPr lang="ru-RU" sz="800" b="1" i="0" u="none" strike="noStrike" dirty="0">
                          <a:solidFill>
                            <a:srgbClr val="000000"/>
                          </a:solidFill>
                          <a:effectLst/>
                          <a:latin typeface="Arial Narrow" panose="020B0606020202030204" pitchFamily="34" charset="0"/>
                        </a:rPr>
                        <a:t>Тверская область</a:t>
                      </a:r>
                    </a:p>
                    <a:p>
                      <a:pPr marL="0" marR="0" lvl="0" indent="0" algn="ctr" defTabSz="914400" rtl="0" eaLnBrk="1" fontAlgn="ctr" latinLnBrk="0" hangingPunct="1">
                        <a:lnSpc>
                          <a:spcPct val="100000"/>
                        </a:lnSpc>
                        <a:spcBef>
                          <a:spcPts val="0"/>
                        </a:spcBef>
                        <a:spcAft>
                          <a:spcPts val="0"/>
                        </a:spcAft>
                        <a:buClrTx/>
                        <a:buSzTx/>
                        <a:buFontTx/>
                        <a:buNone/>
                        <a:tabLst/>
                        <a:defRPr/>
                      </a:pPr>
                      <a:r>
                        <a:rPr lang="ru-RU" sz="800" b="1" i="0" u="none" strike="noStrike" dirty="0">
                          <a:solidFill>
                            <a:srgbClr val="000000"/>
                          </a:solidFill>
                          <a:effectLst/>
                          <a:latin typeface="Arial Narrow" panose="020B0606020202030204" pitchFamily="34" charset="0"/>
                        </a:rPr>
                        <a:t>Калужская область</a:t>
                      </a:r>
                    </a:p>
                    <a:p>
                      <a:pPr marL="0" marR="0" lvl="0" indent="0" algn="ctr" defTabSz="914400" rtl="0" eaLnBrk="1" fontAlgn="ctr" latinLnBrk="0" hangingPunct="1">
                        <a:lnSpc>
                          <a:spcPct val="100000"/>
                        </a:lnSpc>
                        <a:spcBef>
                          <a:spcPts val="0"/>
                        </a:spcBef>
                        <a:spcAft>
                          <a:spcPts val="0"/>
                        </a:spcAft>
                        <a:buClrTx/>
                        <a:buSzTx/>
                        <a:buFontTx/>
                        <a:buNone/>
                        <a:tabLst/>
                        <a:defRPr/>
                      </a:pPr>
                      <a:r>
                        <a:rPr lang="ru-RU" sz="800" b="1" i="0" u="none" strike="noStrike" dirty="0">
                          <a:solidFill>
                            <a:srgbClr val="000000"/>
                          </a:solidFill>
                          <a:effectLst/>
                          <a:latin typeface="Arial Narrow" panose="020B0606020202030204" pitchFamily="34" charset="0"/>
                        </a:rPr>
                        <a:t>Республика Коми</a:t>
                      </a:r>
                    </a:p>
                    <a:p>
                      <a:pPr algn="ctr" fontAlgn="ctr"/>
                      <a:endParaRPr lang="ru-RU" sz="800" b="1" i="0" u="none" strike="noStrike" dirty="0">
                        <a:solidFill>
                          <a:srgbClr val="000000"/>
                        </a:solidFill>
                        <a:effectLst/>
                        <a:latin typeface="Arial Narrow" panose="020B0606020202030204" pitchFamily="34" charset="0"/>
                      </a:endParaRP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6"/>
                  </a:ext>
                </a:extLst>
              </a:tr>
              <a:tr h="117527">
                <a:tc>
                  <a:txBody>
                    <a:bodyPr/>
                    <a:lstStyle/>
                    <a:p>
                      <a:pPr algn="l"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l"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C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ВВВ+</a:t>
                      </a:r>
                      <a:r>
                        <a:rPr lang="en-US" sz="800" b="1" i="0" u="none" strike="noStrike" dirty="0">
                          <a:solidFill>
                            <a:srgbClr val="000000"/>
                          </a:solidFill>
                          <a:effectLst/>
                          <a:latin typeface="Arial Narrow" panose="020B0606020202030204" pitchFamily="34" charset="0"/>
                        </a:rPr>
                        <a:t>(RU)</a:t>
                      </a:r>
                      <a:endParaRPr lang="ru-RU" sz="800" b="1" i="0" u="none" strike="noStrike" dirty="0">
                        <a:solidFill>
                          <a:srgbClr val="000000"/>
                        </a:solidFill>
                        <a:effectLst/>
                        <a:latin typeface="Arial Narrow" panose="020B0606020202030204" pitchFamily="34" charset="0"/>
                      </a:endParaRP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7">
                  <a:txBody>
                    <a:bodyPr/>
                    <a:lstStyle/>
                    <a:p>
                      <a:pPr algn="ctr" fontAlgn="ctr"/>
                      <a:br>
                        <a:rPr lang="ru-RU" sz="800" b="1" i="0" u="none" strike="noStrike" dirty="0">
                          <a:solidFill>
                            <a:srgbClr val="000000"/>
                          </a:solidFill>
                          <a:effectLst/>
                          <a:latin typeface="Arial Narrow" panose="020B0606020202030204" pitchFamily="34" charset="0"/>
                        </a:rPr>
                      </a:br>
                      <a:r>
                        <a:rPr lang="ru-RU" sz="800" b="1" i="0" u="none" strike="noStrike" dirty="0">
                          <a:solidFill>
                            <a:srgbClr val="000000"/>
                          </a:solidFill>
                          <a:effectLst/>
                          <a:latin typeface="Arial Narrow" panose="020B0606020202030204" pitchFamily="34" charset="0"/>
                        </a:rPr>
                        <a:t>Рязанская область</a:t>
                      </a:r>
                    </a:p>
                    <a:p>
                      <a:pPr marL="0" marR="0" indent="0" algn="ctr" defTabSz="914400" rtl="0" eaLnBrk="1" fontAlgn="ctr" latinLnBrk="0" hangingPunct="1">
                        <a:lnSpc>
                          <a:spcPct val="100000"/>
                        </a:lnSpc>
                        <a:spcBef>
                          <a:spcPts val="0"/>
                        </a:spcBef>
                        <a:spcAft>
                          <a:spcPts val="0"/>
                        </a:spcAft>
                        <a:buClrTx/>
                        <a:buSzTx/>
                        <a:buFontTx/>
                        <a:buNone/>
                        <a:tabLst/>
                        <a:defRPr/>
                      </a:pPr>
                      <a:r>
                        <a:rPr lang="ru-RU" sz="800" b="1" i="0" u="none" strike="noStrike" dirty="0">
                          <a:solidFill>
                            <a:srgbClr val="000000"/>
                          </a:solidFill>
                          <a:effectLst/>
                          <a:latin typeface="Arial Narrow" panose="020B0606020202030204" pitchFamily="34" charset="0"/>
                        </a:rPr>
                        <a:t>Кировская область</a:t>
                      </a: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7"/>
                  </a:ext>
                </a:extLst>
              </a:tr>
              <a:tr h="117527">
                <a:tc>
                  <a:txBody>
                    <a:bodyPr/>
                    <a:lstStyle/>
                    <a:p>
                      <a:pPr algn="l"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l"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ВВВ</a:t>
                      </a:r>
                      <a:r>
                        <a:rPr lang="en-US" sz="800" b="1" i="0" u="none" strike="noStrike" dirty="0">
                          <a:solidFill>
                            <a:srgbClr val="000000"/>
                          </a:solidFill>
                          <a:effectLst/>
                          <a:latin typeface="Arial Narrow" panose="020B0606020202030204" pitchFamily="34" charset="0"/>
                        </a:rPr>
                        <a:t>(RU)</a:t>
                      </a:r>
                      <a:endParaRPr lang="ru-RU" sz="800" b="1" i="0" u="none" strike="noStrike" dirty="0">
                        <a:solidFill>
                          <a:srgbClr val="000000"/>
                        </a:solidFill>
                        <a:effectLst/>
                        <a:latin typeface="Arial Narrow" panose="020B0606020202030204" pitchFamily="34" charset="0"/>
                      </a:endParaRP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6">
                  <a:txBody>
                    <a:bodyPr/>
                    <a:lstStyle/>
                    <a:p>
                      <a:pPr algn="ctr" fontAlgn="ctr"/>
                      <a:r>
                        <a:rPr lang="ru-RU" sz="800" b="1" i="0" u="none" strike="noStrike" dirty="0">
                          <a:solidFill>
                            <a:srgbClr val="000000"/>
                          </a:solidFill>
                          <a:effectLst/>
                          <a:latin typeface="Arial Narrow" panose="020B0606020202030204" pitchFamily="34" charset="0"/>
                        </a:rPr>
                        <a:t>Костромская область</a:t>
                      </a:r>
                    </a:p>
                    <a:p>
                      <a:pPr algn="ctr" fontAlgn="ctr"/>
                      <a:r>
                        <a:rPr lang="ru-RU" sz="800" b="1" i="0" u="none" strike="noStrike" dirty="0">
                          <a:solidFill>
                            <a:srgbClr val="000000"/>
                          </a:solidFill>
                          <a:effectLst/>
                          <a:latin typeface="Arial Narrow" panose="020B0606020202030204" pitchFamily="34" charset="0"/>
                        </a:rPr>
                        <a:t>Томская область</a:t>
                      </a:r>
                    </a:p>
                    <a:p>
                      <a:pPr algn="ctr" fontAlgn="ctr"/>
                      <a:r>
                        <a:rPr lang="ru-RU" sz="800" b="1" i="0" u="none" strike="noStrike" dirty="0">
                          <a:solidFill>
                            <a:srgbClr val="000000"/>
                          </a:solidFill>
                          <a:effectLst/>
                          <a:latin typeface="Arial Narrow" panose="020B0606020202030204" pitchFamily="34" charset="0"/>
                        </a:rPr>
                        <a:t>Новгородская область</a:t>
                      </a:r>
                    </a:p>
                    <a:p>
                      <a:pPr algn="ctr" fontAlgn="ctr"/>
                      <a:r>
                        <a:rPr lang="ru-RU" sz="800" b="1" i="0" u="none" strike="noStrike" dirty="0">
                          <a:solidFill>
                            <a:srgbClr val="000000"/>
                          </a:solidFill>
                          <a:effectLst/>
                          <a:latin typeface="Arial Narrow" panose="020B0606020202030204" pitchFamily="34" charset="0"/>
                        </a:rPr>
                        <a:t>Пензенская область</a:t>
                      </a:r>
                    </a:p>
                    <a:p>
                      <a:pPr algn="ctr" fontAlgn="ctr"/>
                      <a:r>
                        <a:rPr lang="ru-RU" sz="800" b="1" i="0" u="none" strike="noStrike" dirty="0">
                          <a:solidFill>
                            <a:srgbClr val="000000"/>
                          </a:solidFill>
                          <a:effectLst/>
                          <a:latin typeface="Arial Narrow" panose="020B0606020202030204" pitchFamily="34" charset="0"/>
                        </a:rPr>
                        <a:t>Тамбовская область</a:t>
                      </a: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8"/>
                  </a:ext>
                </a:extLst>
              </a:tr>
              <a:tr h="117527">
                <a:tc>
                  <a:txBody>
                    <a:bodyPr/>
                    <a:lstStyle/>
                    <a:p>
                      <a:pPr algn="l"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l"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ВВВ-</a:t>
                      </a:r>
                      <a:r>
                        <a:rPr lang="en-US" sz="800" b="1" i="0" u="none" strike="noStrike" dirty="0">
                          <a:solidFill>
                            <a:srgbClr val="000000"/>
                          </a:solidFill>
                          <a:effectLst/>
                          <a:latin typeface="Arial Narrow" panose="020B0606020202030204" pitchFamily="34" charset="0"/>
                        </a:rPr>
                        <a:t>(RU)</a:t>
                      </a:r>
                      <a:endParaRPr lang="ru-RU" sz="800" b="1" i="0" u="none" strike="noStrike" dirty="0">
                        <a:solidFill>
                          <a:srgbClr val="000000"/>
                        </a:solidFill>
                        <a:effectLst/>
                        <a:latin typeface="Arial Narrow" panose="020B0606020202030204" pitchFamily="34" charset="0"/>
                      </a:endParaRP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5">
                  <a:txBody>
                    <a:bodyPr/>
                    <a:lstStyle/>
                    <a:p>
                      <a:pPr algn="ctr" fontAlgn="ctr"/>
                      <a:r>
                        <a:rPr lang="ru-RU" sz="800" b="1" i="0" u="none" strike="noStrike" dirty="0">
                          <a:solidFill>
                            <a:srgbClr val="000000"/>
                          </a:solidFill>
                          <a:effectLst/>
                          <a:latin typeface="Arial Narrow" panose="020B0606020202030204" pitchFamily="34" charset="0"/>
                        </a:rPr>
                        <a:t>Хабаровский </a:t>
                      </a:r>
                    </a:p>
                    <a:p>
                      <a:pPr algn="ctr" fontAlgn="ctr"/>
                      <a:r>
                        <a:rPr lang="ru-RU" sz="800" b="1" i="0" u="none" strike="noStrike" dirty="0">
                          <a:solidFill>
                            <a:srgbClr val="000000"/>
                          </a:solidFill>
                          <a:effectLst/>
                          <a:latin typeface="Arial Narrow" panose="020B0606020202030204" pitchFamily="34" charset="0"/>
                        </a:rPr>
                        <a:t>край</a:t>
                      </a:r>
                    </a:p>
                    <a:p>
                      <a:pPr algn="ctr" fontAlgn="ctr"/>
                      <a:endParaRPr lang="ru-RU" sz="800" b="1" i="0" u="none" strike="noStrike" dirty="0">
                        <a:solidFill>
                          <a:srgbClr val="000000"/>
                        </a:solidFill>
                        <a:effectLst/>
                        <a:latin typeface="Arial Narrow" panose="020B0606020202030204" pitchFamily="34" charset="0"/>
                      </a:endParaRP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9"/>
                  </a:ext>
                </a:extLst>
              </a:tr>
              <a:tr h="117527">
                <a:tc>
                  <a:txBody>
                    <a:bodyPr/>
                    <a:lstStyle/>
                    <a:p>
                      <a:pPr algn="l"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ВВ+</a:t>
                      </a:r>
                      <a:r>
                        <a:rPr lang="en-US" sz="800" b="1" i="0" u="none" strike="noStrike" dirty="0">
                          <a:solidFill>
                            <a:srgbClr val="000000"/>
                          </a:solidFill>
                          <a:effectLst/>
                          <a:latin typeface="Arial Narrow" panose="020B0606020202030204" pitchFamily="34" charset="0"/>
                        </a:rPr>
                        <a:t>(RU)</a:t>
                      </a:r>
                      <a:endParaRPr lang="ru-RU" sz="800" b="1" i="0" u="none" strike="noStrike" dirty="0">
                        <a:solidFill>
                          <a:srgbClr val="000000"/>
                        </a:solidFill>
                        <a:effectLst/>
                        <a:latin typeface="Arial Narrow" panose="020B0606020202030204" pitchFamily="34" charset="0"/>
                      </a:endParaRP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4">
                  <a:txBody>
                    <a:bodyPr/>
                    <a:lstStyle/>
                    <a:p>
                      <a:pPr algn="ctr" fontAlgn="ctr"/>
                      <a:r>
                        <a:rPr lang="ru-RU" sz="800" b="1" i="0" u="none" strike="noStrike" dirty="0">
                          <a:solidFill>
                            <a:srgbClr val="000000"/>
                          </a:solidFill>
                          <a:effectLst/>
                          <a:latin typeface="Arial Narrow" panose="020B0606020202030204" pitchFamily="34" charset="0"/>
                        </a:rPr>
                        <a:t>Магаданская</a:t>
                      </a:r>
                    </a:p>
                    <a:p>
                      <a:pPr algn="ctr" fontAlgn="ctr"/>
                      <a:r>
                        <a:rPr lang="ru-RU" sz="800" b="1" i="0" u="none" strike="noStrike" dirty="0">
                          <a:solidFill>
                            <a:srgbClr val="000000"/>
                          </a:solidFill>
                          <a:effectLst/>
                          <a:latin typeface="Arial Narrow" panose="020B0606020202030204" pitchFamily="34" charset="0"/>
                        </a:rPr>
                        <a:t>область</a:t>
                      </a:r>
                      <a:br>
                        <a:rPr lang="ru-RU" sz="800" b="1" i="0" u="none" strike="noStrike" dirty="0">
                          <a:solidFill>
                            <a:srgbClr val="000000"/>
                          </a:solidFill>
                          <a:effectLst/>
                          <a:latin typeface="Arial Narrow" panose="020B0606020202030204" pitchFamily="34" charset="0"/>
                        </a:rPr>
                      </a:br>
                      <a:endParaRPr lang="ru-RU" sz="800" b="1" i="0" u="none" strike="noStrike" dirty="0">
                        <a:solidFill>
                          <a:srgbClr val="000000"/>
                        </a:solidFill>
                        <a:effectLst/>
                        <a:latin typeface="Arial Narrow" panose="020B0606020202030204" pitchFamily="34" charset="0"/>
                      </a:endParaRP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10"/>
                  </a:ext>
                </a:extLst>
              </a:tr>
              <a:tr h="117527">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ВВ</a:t>
                      </a:r>
                      <a:r>
                        <a:rPr lang="en-US" sz="800" b="1" i="0" u="none" strike="noStrike" dirty="0">
                          <a:solidFill>
                            <a:srgbClr val="000000"/>
                          </a:solidFill>
                          <a:effectLst/>
                          <a:latin typeface="Arial Narrow" panose="020B0606020202030204" pitchFamily="34" charset="0"/>
                        </a:rPr>
                        <a:t>(RU)</a:t>
                      </a:r>
                      <a:endParaRPr lang="ru-RU" sz="800" b="1" i="0" u="none" strike="noStrike" dirty="0">
                        <a:solidFill>
                          <a:srgbClr val="000000"/>
                        </a:solidFill>
                        <a:effectLst/>
                        <a:latin typeface="Arial Narrow" panose="020B0606020202030204" pitchFamily="34" charset="0"/>
                      </a:endParaRP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3">
                  <a:txBody>
                    <a:bodyPr/>
                    <a:lstStyle/>
                    <a:p>
                      <a:pPr algn="ctr" fontAlgn="ctr"/>
                      <a:r>
                        <a:rPr lang="ru-RU" sz="800" b="1" i="0" u="none" strike="noStrike" dirty="0">
                          <a:solidFill>
                            <a:srgbClr val="000000"/>
                          </a:solidFill>
                          <a:effectLst/>
                          <a:latin typeface="Arial Narrow" panose="020B0606020202030204" pitchFamily="34" charset="0"/>
                        </a:rPr>
                        <a:t>Республика Мордовия</a:t>
                      </a:r>
                    </a:p>
                    <a:p>
                      <a:pPr algn="ctr" fontAlgn="ctr"/>
                      <a:endParaRPr lang="en-US" sz="800" b="1" i="0" u="none" strike="noStrike" dirty="0">
                        <a:solidFill>
                          <a:srgbClr val="000000"/>
                        </a:solidFill>
                        <a:effectLst/>
                        <a:latin typeface="Arial Narrow" panose="020B0606020202030204" pitchFamily="34" charset="0"/>
                      </a:endParaRP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11"/>
                  </a:ext>
                </a:extLst>
              </a:tr>
              <a:tr h="117527">
                <a:tc>
                  <a:txBody>
                    <a:bodyPr/>
                    <a:lstStyle/>
                    <a:p>
                      <a:pPr algn="ctr" fontAlgn="ctr"/>
                      <a:r>
                        <a:rPr lang="ru-RU" sz="800" b="1" i="0" u="none" strike="noStrike" dirty="0">
                          <a:solidFill>
                            <a:srgbClr val="000000"/>
                          </a:solidFill>
                          <a:effectLst/>
                          <a:latin typeface="Arial Narrow" panose="020B0606020202030204" pitchFamily="34" charset="0"/>
                        </a:rPr>
                        <a:t>ВВ-(</a:t>
                      </a:r>
                      <a:r>
                        <a:rPr lang="en-US" sz="800" b="1" i="0" u="none" strike="noStrike" dirty="0">
                          <a:solidFill>
                            <a:srgbClr val="000000"/>
                          </a:solidFill>
                          <a:effectLst/>
                          <a:latin typeface="Arial Narrow" panose="020B0606020202030204" pitchFamily="34" charset="0"/>
                        </a:rPr>
                        <a:t>RU)</a:t>
                      </a:r>
                      <a:endParaRPr lang="ru-RU" sz="800" b="1" i="0" u="none" strike="noStrike" dirty="0">
                        <a:solidFill>
                          <a:srgbClr val="000000"/>
                        </a:solidFill>
                        <a:effectLst/>
                        <a:latin typeface="Arial Narrow" panose="020B0606020202030204" pitchFamily="34" charset="0"/>
                      </a:endParaRP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12"/>
                  </a:ext>
                </a:extLst>
              </a:tr>
              <a:tr h="558594">
                <a:tc>
                  <a:txBody>
                    <a:bodyPr/>
                    <a:lstStyle/>
                    <a:p>
                      <a:pPr algn="ctr" fontAlgn="ctr"/>
                      <a:endParaRPr lang="ru-RU" sz="800" b="1" i="0" u="none" strike="noStrike" dirty="0">
                        <a:solidFill>
                          <a:srgbClr val="000000"/>
                        </a:solidFill>
                        <a:effectLst/>
                        <a:latin typeface="Arial Narrow" panose="020B0606020202030204" pitchFamily="34" charset="0"/>
                      </a:endParaRP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13"/>
                  </a:ext>
                </a:extLst>
              </a:tr>
              <a:tr h="231827">
                <a:tc gridSpan="3">
                  <a:txBody>
                    <a:bodyPr/>
                    <a:lstStyle/>
                    <a:p>
                      <a:pPr algn="ctr" fontAlgn="ctr"/>
                      <a:r>
                        <a:rPr lang="ru-RU" sz="800" b="1" i="0" u="none" strike="noStrike" dirty="0">
                          <a:solidFill>
                            <a:srgbClr val="000000"/>
                          </a:solidFill>
                          <a:effectLst/>
                          <a:latin typeface="Arial Narrow" panose="020B0606020202030204" pitchFamily="34" charset="0"/>
                          <a:cs typeface="Arial" panose="020B0604020202020204" pitchFamily="34" charset="0"/>
                        </a:rPr>
                        <a:t>умеренно низкий уровень кредитоспособности</a:t>
                      </a:r>
                    </a:p>
                  </a:txBody>
                  <a:tcPr marL="3227" marR="3227" marT="32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ru-RU"/>
                    </a:p>
                  </a:txBody>
                  <a:tcPr/>
                </a:tc>
                <a:tc hMerge="1">
                  <a:txBody>
                    <a:bodyPr/>
                    <a:lstStyle/>
                    <a:p>
                      <a:endParaRPr lang="ru-RU"/>
                    </a:p>
                  </a:txBody>
                  <a:tcPr/>
                </a:tc>
                <a:tc gridSpan="3">
                  <a:txBody>
                    <a:bodyPr/>
                    <a:lstStyle/>
                    <a:p>
                      <a:pPr algn="ctr" fontAlgn="ctr"/>
                      <a:r>
                        <a:rPr lang="ru-RU" sz="800" b="1" i="0" u="none" strike="noStrike" dirty="0">
                          <a:solidFill>
                            <a:srgbClr val="000000"/>
                          </a:solidFill>
                          <a:effectLst/>
                          <a:latin typeface="Arial Narrow" panose="020B0606020202030204" pitchFamily="34" charset="0"/>
                          <a:cs typeface="Arial" panose="020B0604020202020204" pitchFamily="34" charset="0"/>
                        </a:rPr>
                        <a:t>умеренный уровень кредитоспособности</a:t>
                      </a:r>
                    </a:p>
                  </a:txBody>
                  <a:tcPr marL="3227" marR="3227" marT="32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ru-RU"/>
                    </a:p>
                  </a:txBody>
                  <a:tcPr/>
                </a:tc>
                <a:tc hMerge="1">
                  <a:txBody>
                    <a:bodyPr/>
                    <a:lstStyle/>
                    <a:p>
                      <a:endParaRPr lang="ru-RU"/>
                    </a:p>
                  </a:txBody>
                  <a:tcPr/>
                </a:tc>
                <a:tc gridSpan="3">
                  <a:txBody>
                    <a:bodyPr/>
                    <a:lstStyle/>
                    <a:p>
                      <a:pPr algn="ctr" fontAlgn="ctr"/>
                      <a:r>
                        <a:rPr lang="ru-RU" sz="800" b="1" i="0" u="none" strike="noStrike" dirty="0">
                          <a:solidFill>
                            <a:srgbClr val="000000"/>
                          </a:solidFill>
                          <a:effectLst/>
                          <a:latin typeface="Arial Narrow" panose="020B0606020202030204" pitchFamily="34" charset="0"/>
                          <a:cs typeface="Arial" panose="020B0604020202020204" pitchFamily="34" charset="0"/>
                        </a:rPr>
                        <a:t>умеренно высокий уровень кредитоспособности</a:t>
                      </a:r>
                    </a:p>
                  </a:txBody>
                  <a:tcPr marL="3227" marR="3227" marT="32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ru-RU"/>
                    </a:p>
                  </a:txBody>
                  <a:tcPr/>
                </a:tc>
                <a:tc hMerge="1">
                  <a:txBody>
                    <a:bodyPr/>
                    <a:lstStyle/>
                    <a:p>
                      <a:endParaRPr lang="ru-RU"/>
                    </a:p>
                  </a:txBody>
                  <a:tcPr/>
                </a:tc>
                <a:tc gridSpan="3">
                  <a:txBody>
                    <a:bodyPr/>
                    <a:lstStyle/>
                    <a:p>
                      <a:pPr algn="ctr" fontAlgn="ctr"/>
                      <a:r>
                        <a:rPr lang="ru-RU" sz="800" b="1" i="0" u="none" strike="noStrike" dirty="0">
                          <a:solidFill>
                            <a:srgbClr val="000000"/>
                          </a:solidFill>
                          <a:effectLst/>
                          <a:latin typeface="Arial Narrow" panose="020B0606020202030204" pitchFamily="34" charset="0"/>
                          <a:cs typeface="Arial" panose="020B0604020202020204" pitchFamily="34" charset="0"/>
                        </a:rPr>
                        <a:t>высокий уровень кредитоспособности, незначительно ниже, чем максимальный</a:t>
                      </a:r>
                    </a:p>
                  </a:txBody>
                  <a:tcPr marL="3227" marR="3227" marT="32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a:txBody>
                    <a:bodyPr/>
                    <a:lstStyle/>
                    <a:p>
                      <a:pPr algn="ctr" fontAlgn="ctr"/>
                      <a:r>
                        <a:rPr lang="ru-RU" sz="800" b="1" i="0" u="none" strike="noStrike" dirty="0">
                          <a:solidFill>
                            <a:srgbClr val="000000"/>
                          </a:solidFill>
                          <a:effectLst/>
                          <a:latin typeface="Arial Narrow" panose="020B0606020202030204" pitchFamily="34" charset="0"/>
                          <a:cs typeface="Arial" panose="020B0604020202020204" pitchFamily="34" charset="0"/>
                        </a:rPr>
                        <a:t>Максимальный уровень</a:t>
                      </a:r>
                    </a:p>
                  </a:txBody>
                  <a:tcPr marL="3227" marR="3227" marT="32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4"/>
                  </a:ext>
                </a:extLst>
              </a:tr>
            </a:tbl>
          </a:graphicData>
        </a:graphic>
      </p:graphicFrame>
      <p:sp>
        <p:nvSpPr>
          <p:cNvPr id="8" name="Текст 2"/>
          <p:cNvSpPr txBox="1">
            <a:spLocks/>
          </p:cNvSpPr>
          <p:nvPr/>
        </p:nvSpPr>
        <p:spPr>
          <a:xfrm>
            <a:off x="254933" y="538860"/>
            <a:ext cx="8788400" cy="208313"/>
          </a:xfrm>
          <a:prstGeom prst="rect">
            <a:avLst/>
          </a:prstGeom>
        </p:spPr>
        <p:txBody>
          <a:bodyPr vert="horz" lIns="68580" tIns="34290" rIns="68580" bIns="34290" rtlCol="0">
            <a:normAutofit fontScale="92500" lnSpcReduction="10000"/>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1200" dirty="0">
                <a:solidFill>
                  <a:srgbClr val="0081C5"/>
                </a:solidFill>
                <a:latin typeface="Arial Narrow" panose="020B0606020202030204" pitchFamily="34" charset="0"/>
              </a:rPr>
              <a:t>Кредитные рейтинги субъектов РФ, которые проводят оценку у рейтингового агентства АКРА</a:t>
            </a:r>
          </a:p>
        </p:txBody>
      </p:sp>
      <p:graphicFrame>
        <p:nvGraphicFramePr>
          <p:cNvPr id="9" name="Таблица 8"/>
          <p:cNvGraphicFramePr>
            <a:graphicFrameLocks noGrp="1"/>
          </p:cNvGraphicFramePr>
          <p:nvPr>
            <p:extLst>
              <p:ext uri="{D42A27DB-BD31-4B8C-83A1-F6EECF244321}">
                <p14:modId xmlns:p14="http://schemas.microsoft.com/office/powerpoint/2010/main" val="1069311222"/>
              </p:ext>
            </p:extLst>
          </p:nvPr>
        </p:nvGraphicFramePr>
        <p:xfrm>
          <a:off x="654208" y="3354807"/>
          <a:ext cx="8325645" cy="2599044"/>
        </p:xfrm>
        <a:graphic>
          <a:graphicData uri="http://schemas.openxmlformats.org/drawingml/2006/table">
            <a:tbl>
              <a:tblPr/>
              <a:tblGrid>
                <a:gridCol w="464174">
                  <a:extLst>
                    <a:ext uri="{9D8B030D-6E8A-4147-A177-3AD203B41FA5}">
                      <a16:colId xmlns:a16="http://schemas.microsoft.com/office/drawing/2014/main" val="20000"/>
                    </a:ext>
                  </a:extLst>
                </a:gridCol>
                <a:gridCol w="443750">
                  <a:extLst>
                    <a:ext uri="{9D8B030D-6E8A-4147-A177-3AD203B41FA5}">
                      <a16:colId xmlns:a16="http://schemas.microsoft.com/office/drawing/2014/main" val="20001"/>
                    </a:ext>
                  </a:extLst>
                </a:gridCol>
                <a:gridCol w="545453">
                  <a:extLst>
                    <a:ext uri="{9D8B030D-6E8A-4147-A177-3AD203B41FA5}">
                      <a16:colId xmlns:a16="http://schemas.microsoft.com/office/drawing/2014/main" val="20002"/>
                    </a:ext>
                  </a:extLst>
                </a:gridCol>
                <a:gridCol w="665255">
                  <a:extLst>
                    <a:ext uri="{9D8B030D-6E8A-4147-A177-3AD203B41FA5}">
                      <a16:colId xmlns:a16="http://schemas.microsoft.com/office/drawing/2014/main" val="20003"/>
                    </a:ext>
                  </a:extLst>
                </a:gridCol>
                <a:gridCol w="574563">
                  <a:extLst>
                    <a:ext uri="{9D8B030D-6E8A-4147-A177-3AD203B41FA5}">
                      <a16:colId xmlns:a16="http://schemas.microsoft.com/office/drawing/2014/main" val="20004"/>
                    </a:ext>
                  </a:extLst>
                </a:gridCol>
                <a:gridCol w="893178">
                  <a:extLst>
                    <a:ext uri="{9D8B030D-6E8A-4147-A177-3AD203B41FA5}">
                      <a16:colId xmlns:a16="http://schemas.microsoft.com/office/drawing/2014/main" val="20005"/>
                    </a:ext>
                  </a:extLst>
                </a:gridCol>
                <a:gridCol w="700758">
                  <a:extLst>
                    <a:ext uri="{9D8B030D-6E8A-4147-A177-3AD203B41FA5}">
                      <a16:colId xmlns:a16="http://schemas.microsoft.com/office/drawing/2014/main" val="20006"/>
                    </a:ext>
                  </a:extLst>
                </a:gridCol>
                <a:gridCol w="709468">
                  <a:extLst>
                    <a:ext uri="{9D8B030D-6E8A-4147-A177-3AD203B41FA5}">
                      <a16:colId xmlns:a16="http://schemas.microsoft.com/office/drawing/2014/main" val="20007"/>
                    </a:ext>
                  </a:extLst>
                </a:gridCol>
                <a:gridCol w="667022">
                  <a:extLst>
                    <a:ext uri="{9D8B030D-6E8A-4147-A177-3AD203B41FA5}">
                      <a16:colId xmlns:a16="http://schemas.microsoft.com/office/drawing/2014/main" val="20008"/>
                    </a:ext>
                  </a:extLst>
                </a:gridCol>
                <a:gridCol w="736368">
                  <a:extLst>
                    <a:ext uri="{9D8B030D-6E8A-4147-A177-3AD203B41FA5}">
                      <a16:colId xmlns:a16="http://schemas.microsoft.com/office/drawing/2014/main" val="20009"/>
                    </a:ext>
                  </a:extLst>
                </a:gridCol>
                <a:gridCol w="561087">
                  <a:extLst>
                    <a:ext uri="{9D8B030D-6E8A-4147-A177-3AD203B41FA5}">
                      <a16:colId xmlns:a16="http://schemas.microsoft.com/office/drawing/2014/main" val="20010"/>
                    </a:ext>
                  </a:extLst>
                </a:gridCol>
                <a:gridCol w="584280">
                  <a:extLst>
                    <a:ext uri="{9D8B030D-6E8A-4147-A177-3AD203B41FA5}">
                      <a16:colId xmlns:a16="http://schemas.microsoft.com/office/drawing/2014/main" val="20011"/>
                    </a:ext>
                  </a:extLst>
                </a:gridCol>
                <a:gridCol w="780289">
                  <a:extLst>
                    <a:ext uri="{9D8B030D-6E8A-4147-A177-3AD203B41FA5}">
                      <a16:colId xmlns:a16="http://schemas.microsoft.com/office/drawing/2014/main" val="20012"/>
                    </a:ext>
                  </a:extLst>
                </a:gridCol>
              </a:tblGrid>
              <a:tr h="117527">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noFill/>
                  </a:tcPr>
                </a:tc>
                <a:tc>
                  <a:txBody>
                    <a:bodyPr/>
                    <a:lstStyle/>
                    <a:p>
                      <a:pPr algn="ctr" fontAlgn="ctr"/>
                      <a:r>
                        <a:rPr lang="en-US" sz="800" b="1" i="0" u="none" strike="noStrike" dirty="0" err="1">
                          <a:solidFill>
                            <a:srgbClr val="000000"/>
                          </a:solidFill>
                          <a:effectLst/>
                          <a:latin typeface="Arial Narrow" panose="020B0606020202030204" pitchFamily="34" charset="0"/>
                        </a:rPr>
                        <a:t>ru</a:t>
                      </a:r>
                      <a:r>
                        <a:rPr lang="ru-RU" sz="800" b="1" i="0" u="none" strike="noStrike" dirty="0">
                          <a:solidFill>
                            <a:srgbClr val="000000"/>
                          </a:solidFill>
                          <a:effectLst/>
                          <a:latin typeface="Arial Narrow" panose="020B0606020202030204" pitchFamily="34" charset="0"/>
                        </a:rPr>
                        <a:t>ААА</a:t>
                      </a:r>
                    </a:p>
                  </a:txBody>
                  <a:tcPr marL="3227" marR="3227" marT="3227" marB="0" anchor="ctr">
                    <a:lnL>
                      <a:noFill/>
                    </a:lnL>
                    <a:lnR>
                      <a:noFill/>
                    </a:lnR>
                    <a:lnT>
                      <a:no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17527">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en-US" sz="800" b="1" i="0" u="none" strike="noStrike" dirty="0" err="1">
                          <a:solidFill>
                            <a:srgbClr val="000000"/>
                          </a:solidFill>
                          <a:effectLst/>
                          <a:latin typeface="Arial Narrow" panose="020B0606020202030204" pitchFamily="34" charset="0"/>
                        </a:rPr>
                        <a:t>ru</a:t>
                      </a:r>
                      <a:r>
                        <a:rPr lang="ru-RU" sz="800" b="1" i="0" u="none" strike="noStrike" dirty="0">
                          <a:solidFill>
                            <a:srgbClr val="000000"/>
                          </a:solidFill>
                          <a:effectLst/>
                          <a:latin typeface="Arial Narrow" panose="020B0606020202030204" pitchFamily="34" charset="0"/>
                        </a:rPr>
                        <a:t>АА+</a:t>
                      </a: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13">
                  <a:txBody>
                    <a:bodyPr/>
                    <a:lstStyle/>
                    <a:p>
                      <a:pPr algn="ctr" fontAlgn="ctr"/>
                      <a:r>
                        <a:rPr lang="ru-RU" sz="800" b="1" i="0" u="none" strike="noStrike" dirty="0">
                          <a:solidFill>
                            <a:schemeClr val="accent2">
                              <a:lumMod val="75000"/>
                            </a:schemeClr>
                          </a:solidFill>
                          <a:effectLst/>
                          <a:latin typeface="Arial Narrow" panose="020B0606020202030204" pitchFamily="34" charset="0"/>
                        </a:rPr>
                        <a:t>Республика Татарстан</a:t>
                      </a:r>
                    </a:p>
                    <a:p>
                      <a:pPr algn="ctr" fontAlgn="ctr"/>
                      <a:endParaRPr lang="ru-RU" sz="800" b="1" i="0" u="none" strike="noStrike" dirty="0">
                        <a:solidFill>
                          <a:schemeClr val="accent2">
                            <a:lumMod val="75000"/>
                          </a:schemeClr>
                        </a:solidFill>
                        <a:effectLst/>
                        <a:latin typeface="Arial Narrow" panose="020B0606020202030204" pitchFamily="34" charset="0"/>
                      </a:endParaRPr>
                    </a:p>
                    <a:p>
                      <a:pPr algn="ctr" fontAlgn="ctr"/>
                      <a:r>
                        <a:rPr lang="ru-RU" sz="800" b="1" i="0" u="none" strike="noStrike" dirty="0" err="1">
                          <a:solidFill>
                            <a:schemeClr val="tx1"/>
                          </a:solidFill>
                          <a:effectLst/>
                          <a:latin typeface="Arial Narrow" panose="020B0606020202030204" pitchFamily="34" charset="0"/>
                        </a:rPr>
                        <a:t>г.Москва</a:t>
                      </a:r>
                      <a:endParaRPr lang="ru-RU" sz="800" b="1" i="0" u="none" strike="noStrike" dirty="0">
                        <a:solidFill>
                          <a:schemeClr val="tx1"/>
                        </a:solidFill>
                        <a:effectLst/>
                        <a:latin typeface="Arial Narrow" panose="020B0606020202030204" pitchFamily="34" charset="0"/>
                      </a:endParaRPr>
                    </a:p>
                    <a:p>
                      <a:pPr algn="ctr" fontAlgn="ctr"/>
                      <a:r>
                        <a:rPr lang="ru-RU" sz="800" b="1" i="0" u="none" strike="noStrike" dirty="0" err="1">
                          <a:solidFill>
                            <a:schemeClr val="tx1"/>
                          </a:solidFill>
                          <a:effectLst/>
                          <a:latin typeface="Arial Narrow" panose="020B0606020202030204" pitchFamily="34" charset="0"/>
                        </a:rPr>
                        <a:t>г.Санкт</a:t>
                      </a:r>
                      <a:r>
                        <a:rPr lang="ru-RU" sz="800" b="1" i="0" u="none" strike="noStrike" dirty="0">
                          <a:solidFill>
                            <a:schemeClr val="tx1"/>
                          </a:solidFill>
                          <a:effectLst/>
                          <a:latin typeface="Arial Narrow" panose="020B0606020202030204" pitchFamily="34" charset="0"/>
                        </a:rPr>
                        <a:t>-Петербург</a:t>
                      </a:r>
                    </a:p>
                    <a:p>
                      <a:pPr algn="ctr" fontAlgn="ctr"/>
                      <a:endParaRPr lang="ru-RU" sz="800" b="1" i="0" u="none" strike="noStrike" dirty="0">
                        <a:solidFill>
                          <a:schemeClr val="accent2">
                            <a:lumMod val="75000"/>
                          </a:schemeClr>
                        </a:solidFill>
                        <a:effectLst/>
                        <a:latin typeface="Arial Narrow" panose="020B0606020202030204" pitchFamily="34" charset="0"/>
                      </a:endParaRPr>
                    </a:p>
                    <a:p>
                      <a:pPr algn="ctr" fontAlgn="ctr"/>
                      <a:endParaRPr lang="ru-RU" sz="800" b="1" i="0" u="none" strike="noStrike" dirty="0">
                        <a:solidFill>
                          <a:schemeClr val="accent2">
                            <a:lumMod val="75000"/>
                          </a:schemeClr>
                        </a:solidFill>
                        <a:effectLst/>
                        <a:latin typeface="Arial Narrow" panose="020B0606020202030204" pitchFamily="34" charset="0"/>
                      </a:endParaRPr>
                    </a:p>
                    <a:p>
                      <a:pPr algn="ctr" fontAlgn="ctr"/>
                      <a:endParaRPr lang="ru-RU" sz="800" b="1" i="0" u="none" strike="noStrike" dirty="0">
                        <a:solidFill>
                          <a:schemeClr val="accent2">
                            <a:lumMod val="75000"/>
                          </a:schemeClr>
                        </a:solidFill>
                        <a:effectLst/>
                        <a:latin typeface="Arial Narrow" panose="020B0606020202030204" pitchFamily="34" charset="0"/>
                      </a:endParaRPr>
                    </a:p>
                    <a:p>
                      <a:pPr algn="ctr" fontAlgn="ctr"/>
                      <a:endParaRPr lang="ru-RU" sz="800" b="1" i="0" u="none" strike="noStrike" dirty="0">
                        <a:solidFill>
                          <a:schemeClr val="accent2">
                            <a:lumMod val="75000"/>
                          </a:schemeClr>
                        </a:solidFill>
                        <a:effectLst/>
                        <a:latin typeface="Arial Narrow" panose="020B0606020202030204" pitchFamily="34" charset="0"/>
                      </a:endParaRPr>
                    </a:p>
                    <a:p>
                      <a:pPr algn="ctr" fontAlgn="ctr"/>
                      <a:endParaRPr lang="ru-RU" sz="800" b="1" i="0" u="none" strike="noStrike" dirty="0">
                        <a:solidFill>
                          <a:srgbClr val="000000"/>
                        </a:solidFill>
                        <a:effectLst/>
                        <a:latin typeface="Arial Narrow" panose="020B0606020202030204" pitchFamily="34" charset="0"/>
                      </a:endParaRPr>
                    </a:p>
                  </a:txBody>
                  <a:tcPr marL="3227" marR="3227" marT="3227"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117527">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en-US" sz="800" b="1" i="0" u="none" strike="noStrike" dirty="0" err="1">
                          <a:solidFill>
                            <a:srgbClr val="000000"/>
                          </a:solidFill>
                          <a:effectLst/>
                          <a:latin typeface="Arial Narrow" panose="020B0606020202030204" pitchFamily="34" charset="0"/>
                        </a:rPr>
                        <a:t>ru</a:t>
                      </a:r>
                      <a:r>
                        <a:rPr lang="ru-RU" sz="800" b="1" i="0" u="none" strike="noStrike" dirty="0">
                          <a:solidFill>
                            <a:srgbClr val="000000"/>
                          </a:solidFill>
                          <a:effectLst/>
                          <a:latin typeface="Arial Narrow" panose="020B0606020202030204" pitchFamily="34" charset="0"/>
                        </a:rPr>
                        <a:t>АА</a:t>
                      </a: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1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800" b="1" i="0" u="none" strike="noStrike" dirty="0">
                          <a:solidFill>
                            <a:srgbClr val="000000"/>
                          </a:solidFill>
                          <a:effectLst/>
                          <a:latin typeface="Arial Narrow" panose="020B0606020202030204" pitchFamily="34" charset="0"/>
                        </a:rPr>
                        <a:t>Краснодарский край </a:t>
                      </a:r>
                    </a:p>
                    <a:p>
                      <a:pPr algn="ctr" fontAlgn="ctr"/>
                      <a:r>
                        <a:rPr lang="ru-RU" sz="800" b="1" i="0" u="none" strike="noStrike" kern="1200" dirty="0">
                          <a:solidFill>
                            <a:srgbClr val="000000"/>
                          </a:solidFill>
                          <a:effectLst/>
                          <a:latin typeface="Arial Narrow" panose="020B0606020202030204" pitchFamily="34" charset="0"/>
                          <a:ea typeface="+mn-ea"/>
                          <a:cs typeface="+mn-cs"/>
                        </a:rPr>
                        <a:t>Республика </a:t>
                      </a:r>
                    </a:p>
                    <a:p>
                      <a:pPr algn="ctr" fontAlgn="ctr"/>
                      <a:r>
                        <a:rPr lang="ru-RU" sz="800" b="1" i="0" u="none" strike="noStrike" kern="1200" dirty="0">
                          <a:solidFill>
                            <a:srgbClr val="000000"/>
                          </a:solidFill>
                          <a:effectLst/>
                          <a:latin typeface="Arial Narrow" panose="020B0606020202030204" pitchFamily="34" charset="0"/>
                          <a:ea typeface="+mn-ea"/>
                          <a:cs typeface="+mn-cs"/>
                        </a:rPr>
                        <a:t>Башкортостан</a:t>
                      </a: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extLst>
                  <a:ext uri="{0D108BD9-81ED-4DB2-BD59-A6C34878D82A}">
                    <a16:rowId xmlns:a16="http://schemas.microsoft.com/office/drawing/2014/main" val="10002"/>
                  </a:ext>
                </a:extLst>
              </a:tr>
              <a:tr h="117527">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en-US" sz="800" b="1" i="0" u="none" strike="noStrike" dirty="0" err="1">
                          <a:solidFill>
                            <a:srgbClr val="000000"/>
                          </a:solidFill>
                          <a:effectLst/>
                          <a:latin typeface="Arial Narrow" panose="020B0606020202030204" pitchFamily="34" charset="0"/>
                        </a:rPr>
                        <a:t>ru</a:t>
                      </a:r>
                      <a:r>
                        <a:rPr lang="ru-RU" sz="800" b="1" i="0" u="none" strike="noStrike" dirty="0">
                          <a:solidFill>
                            <a:srgbClr val="000000"/>
                          </a:solidFill>
                          <a:effectLst/>
                          <a:latin typeface="Arial Narrow" panose="020B0606020202030204" pitchFamily="34" charset="0"/>
                        </a:rPr>
                        <a:t>АА-</a:t>
                      </a: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11">
                  <a:txBody>
                    <a:bodyPr/>
                    <a:lstStyle/>
                    <a:p>
                      <a:pPr algn="ctr" fontAlgn="ctr"/>
                      <a:endParaRPr lang="ru-RU" sz="800" b="1" i="0" u="none" strike="noStrike" dirty="0">
                        <a:solidFill>
                          <a:srgbClr val="000000"/>
                        </a:solidFill>
                        <a:effectLst/>
                        <a:latin typeface="Arial Narrow" panose="020B0606020202030204" pitchFamily="34" charset="0"/>
                      </a:endParaRP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3"/>
                  </a:ext>
                </a:extLst>
              </a:tr>
              <a:tr h="117527">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en-US" sz="800" b="1" i="0" u="none" strike="noStrike" dirty="0" err="1">
                          <a:solidFill>
                            <a:srgbClr val="000000"/>
                          </a:solidFill>
                          <a:effectLst/>
                          <a:latin typeface="Arial Narrow" panose="020B0606020202030204" pitchFamily="34" charset="0"/>
                        </a:rPr>
                        <a:t>ru</a:t>
                      </a:r>
                      <a:r>
                        <a:rPr lang="ru-RU" sz="800" b="1" i="0" u="none" strike="noStrike" dirty="0">
                          <a:solidFill>
                            <a:srgbClr val="000000"/>
                          </a:solidFill>
                          <a:effectLst/>
                          <a:latin typeface="Arial Narrow" panose="020B0606020202030204" pitchFamily="34" charset="0"/>
                        </a:rPr>
                        <a:t>А+</a:t>
                      </a: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10">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1" i="0" u="none" strike="noStrike" dirty="0">
                          <a:solidFill>
                            <a:srgbClr val="000000"/>
                          </a:solidFill>
                          <a:effectLst/>
                          <a:latin typeface="Arial Narrow" panose="020B0606020202030204" pitchFamily="34" charset="0"/>
                        </a:rPr>
                        <a:t>Свердловская область</a:t>
                      </a:r>
                    </a:p>
                    <a:p>
                      <a:pPr marL="0" marR="0" indent="0" algn="ctr" defTabSz="914400" rtl="0" eaLnBrk="1" fontAlgn="ctr" latinLnBrk="0" hangingPunct="1">
                        <a:lnSpc>
                          <a:spcPct val="100000"/>
                        </a:lnSpc>
                        <a:spcBef>
                          <a:spcPts val="0"/>
                        </a:spcBef>
                        <a:spcAft>
                          <a:spcPts val="0"/>
                        </a:spcAft>
                        <a:buClrTx/>
                        <a:buSzTx/>
                        <a:buFontTx/>
                        <a:buNone/>
                        <a:tabLst/>
                        <a:defRPr/>
                      </a:pPr>
                      <a:r>
                        <a:rPr lang="ru-RU" sz="800" b="1" i="0" u="none" strike="noStrike" dirty="0">
                          <a:solidFill>
                            <a:srgbClr val="000000"/>
                          </a:solidFill>
                          <a:effectLst/>
                          <a:latin typeface="Arial Narrow" panose="020B0606020202030204" pitchFamily="34" charset="0"/>
                        </a:rPr>
                        <a:t>Республика Саха (Якутия)</a:t>
                      </a:r>
                    </a:p>
                    <a:p>
                      <a:pPr marL="0" marR="0" indent="0" algn="ctr" defTabSz="914400" rtl="0" eaLnBrk="1" fontAlgn="ctr" latinLnBrk="0" hangingPunct="1">
                        <a:lnSpc>
                          <a:spcPct val="100000"/>
                        </a:lnSpc>
                        <a:spcBef>
                          <a:spcPts val="0"/>
                        </a:spcBef>
                        <a:spcAft>
                          <a:spcPts val="0"/>
                        </a:spcAft>
                        <a:buClrTx/>
                        <a:buSzTx/>
                        <a:buFontTx/>
                        <a:buNone/>
                        <a:tabLst/>
                        <a:defRPr/>
                      </a:pPr>
                      <a:endParaRPr lang="ru-RU" sz="800" b="1" i="0" u="none" strike="noStrike" dirty="0">
                        <a:solidFill>
                          <a:srgbClr val="000000"/>
                        </a:solidFill>
                        <a:effectLst/>
                        <a:latin typeface="Arial Narrow" panose="020B0606020202030204" pitchFamily="34" charset="0"/>
                      </a:endParaRPr>
                    </a:p>
                    <a:p>
                      <a:pPr algn="ctr" fontAlgn="ctr"/>
                      <a:endParaRPr lang="ru-RU" sz="800" b="1" i="0" u="none" strike="noStrike" dirty="0">
                        <a:solidFill>
                          <a:srgbClr val="000000"/>
                        </a:solidFill>
                        <a:effectLst/>
                        <a:latin typeface="Arial Narrow" panose="020B0606020202030204" pitchFamily="34" charset="0"/>
                      </a:endParaRPr>
                    </a:p>
                    <a:p>
                      <a:pPr algn="ctr" fontAlgn="ctr"/>
                      <a:endParaRPr lang="ru-RU" sz="800" b="1" i="0" u="none" strike="noStrike" dirty="0">
                        <a:solidFill>
                          <a:srgbClr val="000000"/>
                        </a:solidFill>
                        <a:effectLst/>
                        <a:latin typeface="Arial Narrow" panose="020B0606020202030204" pitchFamily="34" charset="0"/>
                      </a:endParaRP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4"/>
                  </a:ext>
                </a:extLst>
              </a:tr>
              <a:tr h="117527">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en-US" sz="800" b="1" i="0" u="none" strike="noStrike" dirty="0" err="1">
                          <a:solidFill>
                            <a:srgbClr val="000000"/>
                          </a:solidFill>
                          <a:effectLst/>
                          <a:latin typeface="Arial Narrow" panose="020B0606020202030204" pitchFamily="34" charset="0"/>
                        </a:rPr>
                        <a:t>ru</a:t>
                      </a:r>
                      <a:r>
                        <a:rPr lang="ru-RU" sz="800" b="1" i="0" u="none" strike="noStrike" dirty="0">
                          <a:solidFill>
                            <a:srgbClr val="000000"/>
                          </a:solidFill>
                          <a:effectLst/>
                          <a:latin typeface="Arial Narrow" panose="020B0606020202030204" pitchFamily="34" charset="0"/>
                        </a:rPr>
                        <a:t>А</a:t>
                      </a: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9">
                  <a:txBody>
                    <a:bodyPr/>
                    <a:lstStyle/>
                    <a:p>
                      <a:pPr algn="ctr" fontAlgn="ctr"/>
                      <a:r>
                        <a:rPr lang="ru-RU" sz="800" b="1" i="0" u="none" strike="noStrike" dirty="0">
                          <a:solidFill>
                            <a:srgbClr val="000000"/>
                          </a:solidFill>
                          <a:effectLst/>
                          <a:latin typeface="Arial Narrow" panose="020B0606020202030204" pitchFamily="34" charset="0"/>
                        </a:rPr>
                        <a:t>Калининградская область</a:t>
                      </a:r>
                    </a:p>
                    <a:p>
                      <a:pPr algn="ctr" fontAlgn="ctr"/>
                      <a:r>
                        <a:rPr lang="ru-RU" sz="800" b="1" i="0" u="none" strike="noStrike" dirty="0">
                          <a:solidFill>
                            <a:srgbClr val="000000"/>
                          </a:solidFill>
                          <a:effectLst/>
                          <a:latin typeface="Arial Narrow" panose="020B0606020202030204" pitchFamily="34" charset="0"/>
                        </a:rPr>
                        <a:t>Камчатский край</a:t>
                      </a:r>
                      <a:br>
                        <a:rPr lang="ru-RU" sz="800" b="1" i="0" u="none" strike="noStrike" dirty="0">
                          <a:solidFill>
                            <a:srgbClr val="000000"/>
                          </a:solidFill>
                          <a:effectLst/>
                          <a:latin typeface="Arial Narrow" panose="020B0606020202030204" pitchFamily="34" charset="0"/>
                        </a:rPr>
                      </a:br>
                      <a:r>
                        <a:rPr lang="ru-RU" sz="800" b="1" i="0" u="none" strike="noStrike" dirty="0">
                          <a:solidFill>
                            <a:srgbClr val="000000"/>
                          </a:solidFill>
                          <a:effectLst/>
                          <a:latin typeface="Arial Narrow" panose="020B0606020202030204" pitchFamily="34" charset="0"/>
                        </a:rPr>
                        <a:t>Ставропольский край</a:t>
                      </a:r>
                    </a:p>
                    <a:p>
                      <a:pPr algn="ctr" fontAlgn="ctr"/>
                      <a:r>
                        <a:rPr lang="ru-RU" sz="800" b="1" i="0" u="none" strike="noStrike" dirty="0">
                          <a:solidFill>
                            <a:srgbClr val="000000"/>
                          </a:solidFill>
                          <a:effectLst/>
                          <a:latin typeface="Arial Narrow" panose="020B0606020202030204" pitchFamily="34" charset="0"/>
                        </a:rPr>
                        <a:t>Тульская область</a:t>
                      </a:r>
                    </a:p>
                    <a:p>
                      <a:pPr algn="ctr" fontAlgn="ctr"/>
                      <a:r>
                        <a:rPr lang="ru-RU" sz="800" b="1" i="0" u="none" strike="noStrike" dirty="0">
                          <a:solidFill>
                            <a:srgbClr val="000000"/>
                          </a:solidFill>
                          <a:effectLst/>
                          <a:latin typeface="Arial Narrow" panose="020B0606020202030204" pitchFamily="34" charset="0"/>
                        </a:rPr>
                        <a:t>Нижегородская область</a:t>
                      </a: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5"/>
                  </a:ext>
                </a:extLst>
              </a:tr>
              <a:tr h="117527">
                <a:tc>
                  <a:txBody>
                    <a:bodyPr/>
                    <a:lstStyle/>
                    <a:p>
                      <a:pPr algn="l"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l"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C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C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C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en-US" sz="800" b="1" i="0" u="none" strike="noStrike" dirty="0" err="1">
                          <a:solidFill>
                            <a:srgbClr val="000000"/>
                          </a:solidFill>
                          <a:effectLst/>
                          <a:latin typeface="Arial Narrow" panose="020B0606020202030204" pitchFamily="34" charset="0"/>
                        </a:rPr>
                        <a:t>ru</a:t>
                      </a:r>
                      <a:r>
                        <a:rPr lang="ru-RU" sz="800" b="1" i="0" u="none" strike="noStrike" dirty="0">
                          <a:solidFill>
                            <a:srgbClr val="000000"/>
                          </a:solidFill>
                          <a:effectLst/>
                          <a:latin typeface="Arial Narrow" panose="020B0606020202030204" pitchFamily="34" charset="0"/>
                        </a:rPr>
                        <a:t>А-</a:t>
                      </a: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8">
                  <a:txBody>
                    <a:bodyPr/>
                    <a:lstStyle/>
                    <a:p>
                      <a:pPr algn="ctr" fontAlgn="ctr"/>
                      <a:br>
                        <a:rPr lang="ru-RU" sz="800" b="1" i="0" u="none" strike="noStrike" dirty="0">
                          <a:solidFill>
                            <a:srgbClr val="000000"/>
                          </a:solidFill>
                          <a:effectLst/>
                          <a:latin typeface="Arial Narrow" panose="020B0606020202030204" pitchFamily="34" charset="0"/>
                        </a:rPr>
                      </a:br>
                      <a:r>
                        <a:rPr lang="ru-RU" sz="800" b="1" i="0" u="none" strike="noStrike" dirty="0">
                          <a:solidFill>
                            <a:srgbClr val="000000"/>
                          </a:solidFill>
                          <a:effectLst/>
                          <a:latin typeface="Arial Narrow" panose="020B0606020202030204" pitchFamily="34" charset="0"/>
                        </a:rPr>
                        <a:t>Чувашская </a:t>
                      </a:r>
                    </a:p>
                    <a:p>
                      <a:pPr algn="ctr" fontAlgn="ctr"/>
                      <a:r>
                        <a:rPr lang="ru-RU" sz="800" b="1" i="0" u="none" strike="noStrike" dirty="0">
                          <a:solidFill>
                            <a:srgbClr val="000000"/>
                          </a:solidFill>
                          <a:effectLst/>
                          <a:latin typeface="Arial Narrow" panose="020B0606020202030204" pitchFamily="34" charset="0"/>
                        </a:rPr>
                        <a:t>Республика</a:t>
                      </a:r>
                    </a:p>
                    <a:p>
                      <a:pPr algn="ctr" fontAlgn="ctr"/>
                      <a:r>
                        <a:rPr lang="ru-RU" sz="800" b="1" i="0" u="none" strike="noStrike" dirty="0">
                          <a:solidFill>
                            <a:srgbClr val="000000"/>
                          </a:solidFill>
                          <a:effectLst/>
                          <a:latin typeface="Arial Narrow" panose="020B0606020202030204" pitchFamily="34" charset="0"/>
                        </a:rPr>
                        <a:t>Пермский край</a:t>
                      </a:r>
                    </a:p>
                    <a:p>
                      <a:pPr algn="ctr" fontAlgn="ctr"/>
                      <a:endParaRPr lang="ru-RU" sz="800" b="1" i="0" u="none" strike="noStrike" dirty="0">
                        <a:solidFill>
                          <a:srgbClr val="000000"/>
                        </a:solidFill>
                        <a:effectLst/>
                        <a:latin typeface="Arial Narrow" panose="020B0606020202030204" pitchFamily="34" charset="0"/>
                      </a:endParaRP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6"/>
                  </a:ext>
                </a:extLst>
              </a:tr>
              <a:tr h="117527">
                <a:tc>
                  <a:txBody>
                    <a:bodyPr/>
                    <a:lstStyle/>
                    <a:p>
                      <a:pPr algn="l"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l"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C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en-US" sz="800" b="1" i="0" u="none" strike="noStrike" dirty="0" err="1">
                          <a:solidFill>
                            <a:srgbClr val="000000"/>
                          </a:solidFill>
                          <a:effectLst/>
                          <a:latin typeface="Arial Narrow" panose="020B0606020202030204" pitchFamily="34" charset="0"/>
                        </a:rPr>
                        <a:t>ru</a:t>
                      </a:r>
                      <a:r>
                        <a:rPr lang="ru-RU" sz="800" b="1" i="0" u="none" strike="noStrike" dirty="0">
                          <a:solidFill>
                            <a:srgbClr val="000000"/>
                          </a:solidFill>
                          <a:effectLst/>
                          <a:latin typeface="Arial Narrow" panose="020B0606020202030204" pitchFamily="34" charset="0"/>
                        </a:rPr>
                        <a:t>ВВВ+</a:t>
                      </a: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7">
                  <a:txBody>
                    <a:bodyPr/>
                    <a:lstStyle/>
                    <a:p>
                      <a:pPr algn="ctr" fontAlgn="ctr"/>
                      <a:r>
                        <a:rPr lang="ru-RU" sz="800" b="1" i="0" u="none" strike="noStrike" dirty="0">
                          <a:solidFill>
                            <a:srgbClr val="000000"/>
                          </a:solidFill>
                          <a:effectLst/>
                          <a:latin typeface="Arial Narrow" panose="020B0606020202030204" pitchFamily="34" charset="0"/>
                        </a:rPr>
                        <a:t>Волгоградская область</a:t>
                      </a:r>
                    </a:p>
                    <a:p>
                      <a:pPr marL="0" algn="ctr" defTabSz="914400" rtl="0" eaLnBrk="1" fontAlgn="ctr" latinLnBrk="0" hangingPunct="1"/>
                      <a:r>
                        <a:rPr lang="ru-RU" sz="800" b="1" i="0" u="none" strike="noStrike" kern="1200" dirty="0">
                          <a:solidFill>
                            <a:srgbClr val="000000"/>
                          </a:solidFill>
                          <a:effectLst/>
                          <a:latin typeface="Arial Narrow" panose="020B0606020202030204" pitchFamily="34" charset="0"/>
                          <a:ea typeface="+mn-ea"/>
                          <a:cs typeface="+mn-cs"/>
                        </a:rPr>
                        <a:t>Саратовская область</a:t>
                      </a:r>
                    </a:p>
                    <a:p>
                      <a:pPr marL="0" algn="ctr" defTabSz="914400" rtl="0" eaLnBrk="1" fontAlgn="ctr" latinLnBrk="0" hangingPunct="1"/>
                      <a:r>
                        <a:rPr lang="ru-RU" sz="800" b="1" i="0" u="none" strike="noStrike" kern="1200" dirty="0">
                          <a:solidFill>
                            <a:srgbClr val="000000"/>
                          </a:solidFill>
                          <a:effectLst/>
                          <a:latin typeface="Arial Narrow" panose="020B0606020202030204" pitchFamily="34" charset="0"/>
                          <a:ea typeface="+mn-ea"/>
                          <a:cs typeface="+mn-cs"/>
                        </a:rPr>
                        <a:t>Ярославская область</a:t>
                      </a:r>
                    </a:p>
                    <a:p>
                      <a:pPr marL="0" algn="ctr" defTabSz="914400" rtl="0" eaLnBrk="1" fontAlgn="ctr" latinLnBrk="0" hangingPunct="1"/>
                      <a:r>
                        <a:rPr lang="ru-RU" sz="800" b="1" i="0" u="none" strike="noStrike" kern="1200" dirty="0">
                          <a:solidFill>
                            <a:srgbClr val="000000"/>
                          </a:solidFill>
                          <a:effectLst/>
                          <a:latin typeface="Arial Narrow" panose="020B0606020202030204" pitchFamily="34" charset="0"/>
                          <a:ea typeface="+mn-ea"/>
                          <a:cs typeface="+mn-cs"/>
                        </a:rPr>
                        <a:t>Омская область</a:t>
                      </a: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7"/>
                  </a:ext>
                </a:extLst>
              </a:tr>
              <a:tr h="117527">
                <a:tc>
                  <a:txBody>
                    <a:bodyPr/>
                    <a:lstStyle/>
                    <a:p>
                      <a:pPr algn="l"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l"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en-US" sz="800" b="1" i="0" u="none" strike="noStrike" dirty="0" err="1">
                          <a:solidFill>
                            <a:srgbClr val="000000"/>
                          </a:solidFill>
                          <a:effectLst/>
                          <a:latin typeface="Arial Narrow" panose="020B0606020202030204" pitchFamily="34" charset="0"/>
                        </a:rPr>
                        <a:t>ru</a:t>
                      </a:r>
                      <a:r>
                        <a:rPr lang="ru-RU" sz="800" b="1" i="0" u="none" strike="noStrike" dirty="0">
                          <a:solidFill>
                            <a:srgbClr val="000000"/>
                          </a:solidFill>
                          <a:effectLst/>
                          <a:latin typeface="Arial Narrow" panose="020B0606020202030204" pitchFamily="34" charset="0"/>
                        </a:rPr>
                        <a:t>ВВВ</a:t>
                      </a: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6">
                  <a:txBody>
                    <a:bodyPr/>
                    <a:lstStyle/>
                    <a:p>
                      <a:pPr algn="ctr" fontAlgn="ctr"/>
                      <a:br>
                        <a:rPr lang="ru-RU" sz="800" b="1" i="0" u="none" strike="noStrike" dirty="0">
                          <a:solidFill>
                            <a:srgbClr val="000000"/>
                          </a:solidFill>
                          <a:effectLst/>
                          <a:latin typeface="Arial Narrow" panose="020B0606020202030204" pitchFamily="34" charset="0"/>
                        </a:rPr>
                      </a:br>
                      <a:endParaRPr lang="ru-RU" sz="800" b="1" i="0" u="none" strike="noStrike" dirty="0">
                        <a:solidFill>
                          <a:srgbClr val="000000"/>
                        </a:solidFill>
                        <a:effectLst/>
                        <a:latin typeface="Arial Narrow" panose="020B0606020202030204" pitchFamily="34" charset="0"/>
                      </a:endParaRPr>
                    </a:p>
                    <a:p>
                      <a:pPr algn="ctr" fontAlgn="ctr"/>
                      <a:r>
                        <a:rPr lang="ru-RU" sz="800" b="1" i="0" u="none" strike="noStrike" dirty="0">
                          <a:solidFill>
                            <a:srgbClr val="000000"/>
                          </a:solidFill>
                          <a:effectLst/>
                          <a:latin typeface="Arial Narrow" panose="020B0606020202030204" pitchFamily="34" charset="0"/>
                        </a:rPr>
                        <a:t>Республика Марий Эл</a:t>
                      </a:r>
                    </a:p>
                    <a:p>
                      <a:pPr algn="ctr" fontAlgn="ctr"/>
                      <a:r>
                        <a:rPr lang="ru-RU" sz="800" b="1" i="0" u="none" strike="noStrike" dirty="0">
                          <a:solidFill>
                            <a:srgbClr val="000000"/>
                          </a:solidFill>
                          <a:effectLst/>
                          <a:latin typeface="Arial Narrow" panose="020B0606020202030204" pitchFamily="34" charset="0"/>
                        </a:rPr>
                        <a:t>Магаданская область</a:t>
                      </a:r>
                      <a:br>
                        <a:rPr lang="ru-RU" sz="800" b="1" i="0" u="none" strike="noStrike" dirty="0">
                          <a:solidFill>
                            <a:srgbClr val="000000"/>
                          </a:solidFill>
                          <a:effectLst/>
                          <a:latin typeface="Arial Narrow" panose="020B0606020202030204" pitchFamily="34" charset="0"/>
                        </a:rPr>
                      </a:br>
                      <a:r>
                        <a:rPr lang="ru-RU" sz="800" b="1" i="0" u="none" strike="noStrike" dirty="0">
                          <a:solidFill>
                            <a:srgbClr val="000000"/>
                          </a:solidFill>
                          <a:effectLst/>
                          <a:latin typeface="Arial Narrow" panose="020B0606020202030204" pitchFamily="34" charset="0"/>
                        </a:rPr>
                        <a:t>Республика Адыгея</a:t>
                      </a:r>
                    </a:p>
                    <a:p>
                      <a:pPr algn="ctr" fontAlgn="ctr"/>
                      <a:endParaRPr lang="ru-RU" sz="800" b="1" i="0" u="none" strike="noStrike" dirty="0">
                        <a:solidFill>
                          <a:srgbClr val="000000"/>
                        </a:solidFill>
                        <a:effectLst/>
                        <a:latin typeface="Arial Narrow" panose="020B0606020202030204" pitchFamily="34" charset="0"/>
                      </a:endParaRPr>
                    </a:p>
                    <a:p>
                      <a:pPr algn="ctr" fontAlgn="ctr"/>
                      <a:endParaRPr lang="ru-RU" sz="800" b="1" i="0" u="none" strike="noStrike" dirty="0">
                        <a:solidFill>
                          <a:srgbClr val="000000"/>
                        </a:solidFill>
                        <a:effectLst/>
                        <a:latin typeface="Arial Narrow" panose="020B0606020202030204" pitchFamily="34" charset="0"/>
                      </a:endParaRPr>
                    </a:p>
                    <a:p>
                      <a:pPr algn="ctr" fontAlgn="ctr"/>
                      <a:endParaRPr lang="ru-RU" sz="800" b="1" i="0" u="none" strike="noStrike" dirty="0">
                        <a:solidFill>
                          <a:srgbClr val="000000"/>
                        </a:solidFill>
                        <a:effectLst/>
                        <a:latin typeface="Arial Narrow" panose="020B0606020202030204" pitchFamily="34" charset="0"/>
                      </a:endParaRPr>
                    </a:p>
                    <a:p>
                      <a:pPr algn="ctr" fontAlgn="ctr"/>
                      <a:endParaRPr lang="ru-RU" sz="800" b="1" i="0" u="none" strike="noStrike" dirty="0">
                        <a:solidFill>
                          <a:srgbClr val="000000"/>
                        </a:solidFill>
                        <a:effectLst/>
                        <a:latin typeface="Arial Narrow" panose="020B0606020202030204" pitchFamily="34" charset="0"/>
                      </a:endParaRP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8"/>
                  </a:ext>
                </a:extLst>
              </a:tr>
              <a:tr h="117527">
                <a:tc>
                  <a:txBody>
                    <a:bodyPr/>
                    <a:lstStyle/>
                    <a:p>
                      <a:pPr algn="l"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l"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en-US" sz="800" b="1" i="0" u="none" strike="noStrike" dirty="0" err="1">
                          <a:solidFill>
                            <a:srgbClr val="000000"/>
                          </a:solidFill>
                          <a:effectLst/>
                          <a:latin typeface="Arial Narrow" panose="020B0606020202030204" pitchFamily="34" charset="0"/>
                        </a:rPr>
                        <a:t>ru</a:t>
                      </a:r>
                      <a:r>
                        <a:rPr lang="ru-RU" sz="800" b="1" i="0" u="none" strike="noStrike" dirty="0">
                          <a:solidFill>
                            <a:srgbClr val="000000"/>
                          </a:solidFill>
                          <a:effectLst/>
                          <a:latin typeface="Arial Narrow" panose="020B0606020202030204" pitchFamily="34" charset="0"/>
                        </a:rPr>
                        <a:t>ВВВ-</a:t>
                      </a: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5">
                  <a:txBody>
                    <a:bodyPr/>
                    <a:lstStyle/>
                    <a:p>
                      <a:pPr algn="ctr" fontAlgn="ctr"/>
                      <a:endParaRPr lang="ru-RU" sz="800" b="1" i="0" u="none" strike="noStrike" dirty="0">
                        <a:solidFill>
                          <a:srgbClr val="000000"/>
                        </a:solidFill>
                        <a:effectLst/>
                        <a:latin typeface="Arial Narrow" panose="020B0606020202030204" pitchFamily="34" charset="0"/>
                      </a:endParaRP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9"/>
                  </a:ext>
                </a:extLst>
              </a:tr>
              <a:tr h="117527">
                <a:tc>
                  <a:txBody>
                    <a:bodyPr/>
                    <a:lstStyle/>
                    <a:p>
                      <a:pPr algn="l"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en-US" sz="800" b="1" i="0" u="none" strike="noStrike" dirty="0" err="1">
                          <a:solidFill>
                            <a:srgbClr val="000000"/>
                          </a:solidFill>
                          <a:effectLst/>
                          <a:latin typeface="Arial Narrow" panose="020B0606020202030204" pitchFamily="34" charset="0"/>
                        </a:rPr>
                        <a:t>ru</a:t>
                      </a:r>
                      <a:r>
                        <a:rPr lang="ru-RU" sz="800" b="1" i="0" u="none" strike="noStrike" dirty="0">
                          <a:solidFill>
                            <a:srgbClr val="000000"/>
                          </a:solidFill>
                          <a:effectLst/>
                          <a:latin typeface="Arial Narrow" panose="020B0606020202030204" pitchFamily="34" charset="0"/>
                        </a:rPr>
                        <a:t>ВВ+</a:t>
                      </a: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4">
                  <a:txBody>
                    <a:bodyPr/>
                    <a:lstStyle/>
                    <a:p>
                      <a:pPr algn="ctr" fontAlgn="ctr"/>
                      <a:r>
                        <a:rPr lang="ru-RU" sz="800" b="1" i="0" u="none" strike="noStrike" dirty="0">
                          <a:solidFill>
                            <a:srgbClr val="000000"/>
                          </a:solidFill>
                          <a:effectLst/>
                          <a:latin typeface="Arial Narrow" panose="020B0606020202030204" pitchFamily="34" charset="0"/>
                        </a:rPr>
                        <a:t>Республика Карелия</a:t>
                      </a:r>
                    </a:p>
                    <a:p>
                      <a:pPr marL="0" marR="0" indent="0" algn="ctr" defTabSz="914400" rtl="0" eaLnBrk="1" fontAlgn="ctr" latinLnBrk="0" hangingPunct="1">
                        <a:lnSpc>
                          <a:spcPct val="100000"/>
                        </a:lnSpc>
                        <a:spcBef>
                          <a:spcPts val="0"/>
                        </a:spcBef>
                        <a:spcAft>
                          <a:spcPts val="0"/>
                        </a:spcAft>
                        <a:buClrTx/>
                        <a:buSzTx/>
                        <a:buFontTx/>
                        <a:buNone/>
                        <a:tabLst/>
                        <a:defRPr/>
                      </a:pPr>
                      <a:r>
                        <a:rPr lang="ru-RU" sz="800" b="1" i="0" u="none" strike="noStrike" dirty="0">
                          <a:solidFill>
                            <a:srgbClr val="000000"/>
                          </a:solidFill>
                          <a:effectLst/>
                          <a:latin typeface="Arial Narrow" panose="020B0606020202030204" pitchFamily="34" charset="0"/>
                        </a:rPr>
                        <a:t>Удмуртская Республика</a:t>
                      </a:r>
                    </a:p>
                    <a:p>
                      <a:pPr marL="0" marR="0" indent="0" algn="ctr" defTabSz="914400" rtl="0" eaLnBrk="1" fontAlgn="ctr" latinLnBrk="0" hangingPunct="1">
                        <a:lnSpc>
                          <a:spcPct val="100000"/>
                        </a:lnSpc>
                        <a:spcBef>
                          <a:spcPts val="0"/>
                        </a:spcBef>
                        <a:spcAft>
                          <a:spcPts val="0"/>
                        </a:spcAft>
                        <a:buClrTx/>
                        <a:buSzTx/>
                        <a:buFontTx/>
                        <a:buNone/>
                        <a:tabLst/>
                        <a:defRPr/>
                      </a:pPr>
                      <a:r>
                        <a:rPr lang="ru-RU" sz="800" b="1" i="0" u="none" strike="noStrike" dirty="0">
                          <a:solidFill>
                            <a:srgbClr val="000000"/>
                          </a:solidFill>
                          <a:effectLst/>
                          <a:latin typeface="Arial Narrow" panose="020B0606020202030204" pitchFamily="34" charset="0"/>
                        </a:rPr>
                        <a:t>Ульяновская область</a:t>
                      </a:r>
                    </a:p>
                    <a:p>
                      <a:pPr marL="0" marR="0" indent="0" algn="ctr" defTabSz="914400" rtl="0" eaLnBrk="1" fontAlgn="ctr" latinLnBrk="0" hangingPunct="1">
                        <a:lnSpc>
                          <a:spcPct val="100000"/>
                        </a:lnSpc>
                        <a:spcBef>
                          <a:spcPts val="0"/>
                        </a:spcBef>
                        <a:spcAft>
                          <a:spcPts val="0"/>
                        </a:spcAft>
                        <a:buClrTx/>
                        <a:buSzTx/>
                        <a:buFontTx/>
                        <a:buNone/>
                        <a:tabLst/>
                        <a:defRPr/>
                      </a:pPr>
                      <a:r>
                        <a:rPr lang="ru-RU" sz="800" b="1" i="0" u="none" strike="noStrike" dirty="0">
                          <a:solidFill>
                            <a:srgbClr val="000000"/>
                          </a:solidFill>
                          <a:effectLst/>
                          <a:latin typeface="Arial Narrow" panose="020B0606020202030204" pitchFamily="34" charset="0"/>
                        </a:rPr>
                        <a:t>Томская область</a:t>
                      </a:r>
                    </a:p>
                    <a:p>
                      <a:pPr algn="ctr" fontAlgn="ctr"/>
                      <a:endParaRPr lang="ru-RU" sz="800" b="1" i="0" u="none" strike="noStrike" dirty="0">
                        <a:solidFill>
                          <a:srgbClr val="000000"/>
                        </a:solidFill>
                        <a:effectLst/>
                        <a:latin typeface="Arial Narrow" panose="020B0606020202030204" pitchFamily="34" charset="0"/>
                      </a:endParaRP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10"/>
                  </a:ext>
                </a:extLst>
              </a:tr>
              <a:tr h="117527">
                <a:tc>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a:noFill/>
                    </a:lnL>
                    <a:lnR>
                      <a:noFill/>
                    </a:lnR>
                    <a:lnT>
                      <a:noFill/>
                    </a:lnT>
                    <a:lnB>
                      <a:noFill/>
                    </a:lnB>
                    <a:solidFill>
                      <a:schemeClr val="bg1"/>
                    </a:solidFill>
                  </a:tcPr>
                </a:tc>
                <a:tc>
                  <a:txBody>
                    <a:bodyPr/>
                    <a:lstStyle/>
                    <a:p>
                      <a:pPr algn="ctr" fontAlgn="ctr"/>
                      <a:r>
                        <a:rPr lang="en-US" sz="800" b="1" i="0" u="none" strike="noStrike" dirty="0" err="1">
                          <a:solidFill>
                            <a:srgbClr val="000000"/>
                          </a:solidFill>
                          <a:effectLst/>
                          <a:latin typeface="Arial Narrow" panose="020B0606020202030204" pitchFamily="34" charset="0"/>
                        </a:rPr>
                        <a:t>ru</a:t>
                      </a:r>
                      <a:r>
                        <a:rPr lang="ru-RU" sz="800" b="1" i="0" u="none" strike="noStrike" dirty="0">
                          <a:solidFill>
                            <a:srgbClr val="000000"/>
                          </a:solidFill>
                          <a:effectLst/>
                          <a:latin typeface="Arial Narrow" panose="020B0606020202030204" pitchFamily="34" charset="0"/>
                        </a:rPr>
                        <a:t>ВВ</a:t>
                      </a: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3">
                  <a:txBody>
                    <a:bodyPr/>
                    <a:lstStyle/>
                    <a:p>
                      <a:pPr algn="ctr" fontAlgn="ctr"/>
                      <a:endParaRPr lang="ru-RU" sz="800" b="1" i="0" u="none" strike="noStrike" dirty="0">
                        <a:solidFill>
                          <a:srgbClr val="000000"/>
                        </a:solidFill>
                        <a:effectLst/>
                        <a:latin typeface="Arial Narrow" panose="020B0606020202030204" pitchFamily="34" charset="0"/>
                      </a:endParaRP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11"/>
                  </a:ext>
                </a:extLst>
              </a:tr>
              <a:tr h="117527">
                <a:tc>
                  <a:txBody>
                    <a:bodyPr/>
                    <a:lstStyle/>
                    <a:p>
                      <a:pPr algn="ctr" fontAlgn="ctr"/>
                      <a:r>
                        <a:rPr lang="en-US" sz="800" b="1" i="0" u="none" strike="noStrike" dirty="0" err="1">
                          <a:solidFill>
                            <a:srgbClr val="000000"/>
                          </a:solidFill>
                          <a:effectLst/>
                          <a:latin typeface="Arial Narrow" panose="020B0606020202030204" pitchFamily="34" charset="0"/>
                        </a:rPr>
                        <a:t>ru</a:t>
                      </a:r>
                      <a:r>
                        <a:rPr lang="ru-RU" sz="800" b="1" i="0" u="none" strike="noStrike" dirty="0">
                          <a:solidFill>
                            <a:srgbClr val="000000"/>
                          </a:solidFill>
                          <a:effectLst/>
                          <a:latin typeface="Arial Narrow" panose="020B0606020202030204" pitchFamily="34" charset="0"/>
                        </a:rPr>
                        <a:t>ВВ-</a:t>
                      </a:r>
                    </a:p>
                  </a:txBody>
                  <a:tcPr marL="3227" marR="3227" marT="322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ru-RU" sz="800" b="1" i="0" u="none" strike="noStrike" dirty="0">
                          <a:solidFill>
                            <a:srgbClr val="000000"/>
                          </a:solidFill>
                          <a:effectLst/>
                          <a:latin typeface="Arial Narrow" panose="020B0606020202030204" pitchFamily="34" charset="0"/>
                        </a:rPr>
                        <a:t> </a:t>
                      </a: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12"/>
                  </a:ext>
                </a:extLst>
              </a:tr>
              <a:tr h="679347">
                <a:tc>
                  <a:txBody>
                    <a:bodyPr/>
                    <a:lstStyle/>
                    <a:p>
                      <a:pPr algn="ctr" fontAlgn="ctr"/>
                      <a:endParaRPr lang="ru-RU" sz="800" b="1" i="0" u="none" strike="noStrike" dirty="0">
                        <a:solidFill>
                          <a:srgbClr val="000000"/>
                        </a:solidFill>
                        <a:effectLst/>
                        <a:latin typeface="Arial Narrow" panose="020B0606020202030204" pitchFamily="34" charset="0"/>
                      </a:endParaRPr>
                    </a:p>
                  </a:txBody>
                  <a:tcPr marL="3227" marR="3227" marT="3227"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13"/>
                  </a:ext>
                </a:extLst>
              </a:tr>
              <a:tr h="231827">
                <a:tc gridSpan="3">
                  <a:txBody>
                    <a:bodyPr/>
                    <a:lstStyle/>
                    <a:p>
                      <a:pPr algn="ctr" fontAlgn="ctr"/>
                      <a:r>
                        <a:rPr lang="ru-RU" sz="800" b="1" i="0" u="none" strike="noStrike" dirty="0">
                          <a:solidFill>
                            <a:srgbClr val="000000"/>
                          </a:solidFill>
                          <a:effectLst/>
                          <a:latin typeface="Arial Narrow" panose="020B0606020202030204" pitchFamily="34" charset="0"/>
                          <a:cs typeface="Arial" panose="020B0604020202020204" pitchFamily="34" charset="0"/>
                        </a:rPr>
                        <a:t>умеренно низкий уровень кредитоспособности</a:t>
                      </a:r>
                    </a:p>
                  </a:txBody>
                  <a:tcPr marL="3227" marR="3227" marT="3227"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ru-RU"/>
                    </a:p>
                  </a:txBody>
                  <a:tcPr/>
                </a:tc>
                <a:tc hMerge="1">
                  <a:txBody>
                    <a:bodyPr/>
                    <a:lstStyle/>
                    <a:p>
                      <a:endParaRPr lang="ru-RU"/>
                    </a:p>
                  </a:txBody>
                  <a:tcPr/>
                </a:tc>
                <a:tc gridSpan="3">
                  <a:txBody>
                    <a:bodyPr/>
                    <a:lstStyle/>
                    <a:p>
                      <a:pPr algn="ctr" fontAlgn="ctr"/>
                      <a:r>
                        <a:rPr lang="ru-RU" sz="800" b="1" i="0" u="none" strike="noStrike" dirty="0">
                          <a:solidFill>
                            <a:srgbClr val="000000"/>
                          </a:solidFill>
                          <a:effectLst/>
                          <a:latin typeface="Arial Narrow" panose="020B0606020202030204" pitchFamily="34" charset="0"/>
                          <a:cs typeface="Arial" panose="020B0604020202020204" pitchFamily="34" charset="0"/>
                        </a:rPr>
                        <a:t>умеренный уровень кредитоспособности</a:t>
                      </a:r>
                    </a:p>
                  </a:txBody>
                  <a:tcPr marL="3227" marR="3227" marT="322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ru-RU"/>
                    </a:p>
                  </a:txBody>
                  <a:tcPr/>
                </a:tc>
                <a:tc hMerge="1">
                  <a:txBody>
                    <a:bodyPr/>
                    <a:lstStyle/>
                    <a:p>
                      <a:endParaRPr lang="ru-RU"/>
                    </a:p>
                  </a:txBody>
                  <a:tcPr/>
                </a:tc>
                <a:tc gridSpan="3">
                  <a:txBody>
                    <a:bodyPr/>
                    <a:lstStyle/>
                    <a:p>
                      <a:pPr algn="ctr" fontAlgn="ctr"/>
                      <a:r>
                        <a:rPr lang="ru-RU" sz="800" b="1" i="0" u="none" strike="noStrike" dirty="0">
                          <a:solidFill>
                            <a:srgbClr val="000000"/>
                          </a:solidFill>
                          <a:effectLst/>
                          <a:latin typeface="Arial Narrow" panose="020B0606020202030204" pitchFamily="34" charset="0"/>
                          <a:cs typeface="Arial" panose="020B0604020202020204" pitchFamily="34" charset="0"/>
                        </a:rPr>
                        <a:t>умеренно высокий уровень кредитоспособности</a:t>
                      </a:r>
                    </a:p>
                  </a:txBody>
                  <a:tcPr marL="3227" marR="3227" marT="322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ru-RU"/>
                    </a:p>
                  </a:txBody>
                  <a:tcPr/>
                </a:tc>
                <a:tc hMerge="1">
                  <a:txBody>
                    <a:bodyPr/>
                    <a:lstStyle/>
                    <a:p>
                      <a:endParaRPr lang="ru-RU"/>
                    </a:p>
                  </a:txBody>
                  <a:tcPr/>
                </a:tc>
                <a:tc gridSpan="3">
                  <a:txBody>
                    <a:bodyPr/>
                    <a:lstStyle/>
                    <a:p>
                      <a:pPr algn="ctr" fontAlgn="ctr"/>
                      <a:r>
                        <a:rPr lang="ru-RU" sz="800" b="1" i="0" u="none" strike="noStrike" dirty="0">
                          <a:solidFill>
                            <a:srgbClr val="000000"/>
                          </a:solidFill>
                          <a:effectLst/>
                          <a:latin typeface="Arial Narrow" panose="020B0606020202030204" pitchFamily="34" charset="0"/>
                          <a:cs typeface="Arial" panose="020B0604020202020204" pitchFamily="34" charset="0"/>
                        </a:rPr>
                        <a:t>высокий уровень кредитоспособности, незначительно ниже, чем максимальный</a:t>
                      </a:r>
                    </a:p>
                  </a:txBody>
                  <a:tcPr marL="3227" marR="3227" marT="322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a:txBody>
                    <a:bodyPr/>
                    <a:lstStyle/>
                    <a:p>
                      <a:pPr algn="ctr" fontAlgn="ctr"/>
                      <a:r>
                        <a:rPr lang="ru-RU" sz="800" b="1" i="0" u="none" strike="noStrike" dirty="0">
                          <a:solidFill>
                            <a:srgbClr val="000000"/>
                          </a:solidFill>
                          <a:effectLst/>
                          <a:latin typeface="Arial Narrow" panose="020B0606020202030204" pitchFamily="34" charset="0"/>
                          <a:cs typeface="Arial" panose="020B0604020202020204" pitchFamily="34" charset="0"/>
                        </a:rPr>
                        <a:t>Максимальный уровень</a:t>
                      </a:r>
                    </a:p>
                  </a:txBody>
                  <a:tcPr marL="3227" marR="3227" marT="3227"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4"/>
                  </a:ext>
                </a:extLst>
              </a:tr>
            </a:tbl>
          </a:graphicData>
        </a:graphic>
      </p:graphicFrame>
      <p:sp>
        <p:nvSpPr>
          <p:cNvPr id="10" name="Текст 2"/>
          <p:cNvSpPr txBox="1">
            <a:spLocks/>
          </p:cNvSpPr>
          <p:nvPr/>
        </p:nvSpPr>
        <p:spPr>
          <a:xfrm>
            <a:off x="326801" y="3217732"/>
            <a:ext cx="8788399" cy="163102"/>
          </a:xfrm>
          <a:prstGeom prst="rect">
            <a:avLst/>
          </a:prstGeom>
        </p:spPr>
        <p:txBody>
          <a:bodyPr vert="horz" lIns="68580" tIns="34290" rIns="68580" bIns="3429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1200" dirty="0">
                <a:solidFill>
                  <a:srgbClr val="0081C5"/>
                </a:solidFill>
                <a:latin typeface="Arial Narrow" panose="020B0606020202030204" pitchFamily="34" charset="0"/>
              </a:rPr>
              <a:t>Кредитные рейтинги субъектов РФ, которые проводят оценку у рейтингового агентства Эксперт РА</a:t>
            </a:r>
          </a:p>
        </p:txBody>
      </p:sp>
    </p:spTree>
    <p:extLst>
      <p:ext uri="{BB962C8B-B14F-4D97-AF65-F5344CB8AC3E}">
        <p14:creationId xmlns:p14="http://schemas.microsoft.com/office/powerpoint/2010/main" val="10911301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23949" y="5031939"/>
            <a:ext cx="4572000" cy="2031325"/>
          </a:xfrm>
          <a:prstGeom prst="rect">
            <a:avLst/>
          </a:prstGeom>
        </p:spPr>
        <p:txBody>
          <a:bodyPr>
            <a:spAutoFit/>
          </a:bodyPr>
          <a:lstStyle/>
          <a:p>
            <a:r>
              <a:rPr lang="ru-RU" sz="1400" b="1" dirty="0"/>
              <a:t>Адрес:</a:t>
            </a:r>
            <a:br>
              <a:rPr lang="ru-RU" sz="1400" dirty="0"/>
            </a:br>
            <a:r>
              <a:rPr lang="ru-RU" sz="1400" dirty="0"/>
              <a:t>420015, г. Казань, ул. Пушкина, д. 37</a:t>
            </a:r>
          </a:p>
          <a:p>
            <a:r>
              <a:rPr lang="ru-RU" sz="1400" b="1" dirty="0"/>
              <a:t>Телефон:</a:t>
            </a:r>
            <a:br>
              <a:rPr lang="ru-RU" sz="1400" dirty="0"/>
            </a:br>
            <a:r>
              <a:rPr lang="ru-RU" sz="1400" dirty="0"/>
              <a:t>+7 (843) 264-79-06, 264-37-45</a:t>
            </a:r>
          </a:p>
          <a:p>
            <a:r>
              <a:rPr lang="ru-RU" sz="1400" b="1" dirty="0"/>
              <a:t>Факс:</a:t>
            </a:r>
            <a:br>
              <a:rPr lang="ru-RU" sz="1400" dirty="0"/>
            </a:br>
            <a:r>
              <a:rPr lang="ru-RU" sz="1400" dirty="0"/>
              <a:t>+7 (843) 264-78-01</a:t>
            </a:r>
          </a:p>
          <a:p>
            <a:r>
              <a:rPr lang="ru-RU" sz="1400" b="1" dirty="0"/>
              <a:t>E-</a:t>
            </a:r>
            <a:r>
              <a:rPr lang="ru-RU" sz="1400" b="1" dirty="0" err="1"/>
              <a:t>Mail</a:t>
            </a:r>
            <a:r>
              <a:rPr lang="ru-RU" sz="1400" b="1" dirty="0"/>
              <a:t>:</a:t>
            </a:r>
            <a:br>
              <a:rPr lang="ru-RU" sz="1400" dirty="0"/>
            </a:br>
            <a:r>
              <a:rPr lang="ru-RU" sz="1400" dirty="0">
                <a:hlinkClick r:id="rId2"/>
              </a:rPr>
              <a:t>minfin@tatar.ru</a:t>
            </a:r>
            <a:br>
              <a:rPr lang="ru-RU" sz="1400" dirty="0"/>
            </a:br>
            <a:endParaRPr lang="ru-RU" sz="1400" dirty="0"/>
          </a:p>
        </p:txBody>
      </p:sp>
      <p:sp>
        <p:nvSpPr>
          <p:cNvPr id="6" name="Прямоугольник 5"/>
          <p:cNvSpPr/>
          <p:nvPr/>
        </p:nvSpPr>
        <p:spPr>
          <a:xfrm>
            <a:off x="5357811" y="5732442"/>
            <a:ext cx="3159968" cy="400110"/>
          </a:xfrm>
          <a:prstGeom prst="rect">
            <a:avLst/>
          </a:prstGeom>
        </p:spPr>
        <p:txBody>
          <a:bodyPr wrap="none" anchor="ctr">
            <a:spAutoFit/>
          </a:bodyPr>
          <a:lstStyle/>
          <a:p>
            <a:r>
              <a:rPr lang="en-US" sz="2000" b="1" dirty="0">
                <a:solidFill>
                  <a:schemeClr val="accent3"/>
                </a:solidFill>
              </a:rPr>
              <a:t>www.minfin.tatarstan.ru</a:t>
            </a:r>
            <a:endParaRPr lang="ru-RU" sz="2000" b="1" dirty="0">
              <a:solidFill>
                <a:schemeClr val="accent3"/>
              </a:solidFill>
            </a:endParaRPr>
          </a:p>
        </p:txBody>
      </p:sp>
      <p:pic>
        <p:nvPicPr>
          <p:cNvPr id="2" name="Рисунок 1"/>
          <p:cNvPicPr>
            <a:picLocks noChangeAspect="1"/>
          </p:cNvPicPr>
          <p:nvPr/>
        </p:nvPicPr>
        <p:blipFill rotWithShape="1">
          <a:blip r:embed="rId3"/>
          <a:srcRect t="14750"/>
          <a:stretch/>
        </p:blipFill>
        <p:spPr>
          <a:xfrm>
            <a:off x="828674" y="323849"/>
            <a:ext cx="8084637" cy="4174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76249281"/>
      </p:ext>
    </p:extLst>
  </p:cSld>
  <p:clrMapOvr>
    <a:masterClrMapping/>
  </p:clrMapOvr>
</p:sld>
</file>

<file path=ppt/theme/theme1.xml><?xml version="1.0" encoding="utf-8"?>
<a:theme xmlns:a="http://schemas.openxmlformats.org/drawingml/2006/main" name="Тема Office">
  <a:themeElements>
    <a:clrScheme name="МФ РТ 2015">
      <a:dk1>
        <a:sysClr val="windowText" lastClr="000000"/>
      </a:dk1>
      <a:lt1>
        <a:sysClr val="window" lastClr="FFFFFF"/>
      </a:lt1>
      <a:dk2>
        <a:srgbClr val="1F497D"/>
      </a:dk2>
      <a:lt2>
        <a:srgbClr val="EEECE1"/>
      </a:lt2>
      <a:accent1>
        <a:srgbClr val="0081C5"/>
      </a:accent1>
      <a:accent2>
        <a:srgbClr val="DA1B23"/>
      </a:accent2>
      <a:accent3>
        <a:srgbClr val="138815"/>
      </a:accent3>
      <a:accent4>
        <a:srgbClr val="A6A6A6"/>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102561</TotalTime>
  <Words>25714</Words>
  <Application>Microsoft Office PowerPoint</Application>
  <PresentationFormat>Экран (4:3)</PresentationFormat>
  <Paragraphs>3986</Paragraphs>
  <Slides>95</Slides>
  <Notes>8</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95</vt:i4>
      </vt:variant>
    </vt:vector>
  </HeadingPairs>
  <TitlesOfParts>
    <vt:vector size="105" baseType="lpstr">
      <vt:lpstr>Arial</vt:lpstr>
      <vt:lpstr>Arial Black</vt:lpstr>
      <vt:lpstr>Arial Cyr</vt:lpstr>
      <vt:lpstr>Arial Narrow</vt:lpstr>
      <vt:lpstr>Calibri</vt:lpstr>
      <vt:lpstr>Times New Roman</vt:lpstr>
      <vt:lpstr>Wingdings</vt:lpstr>
      <vt:lpstr>XO Oriel</vt:lpstr>
      <vt:lpstr>Тема Office</vt:lpstr>
      <vt:lpstr>Image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Семен Сингаевский</dc:creator>
  <cp:lastModifiedBy>Минфин РТ - Алсу Назиповна Хусаинова</cp:lastModifiedBy>
  <cp:revision>2253</cp:revision>
  <cp:lastPrinted>2024-07-31T13:40:13Z</cp:lastPrinted>
  <dcterms:created xsi:type="dcterms:W3CDTF">2015-08-31T08:00:32Z</dcterms:created>
  <dcterms:modified xsi:type="dcterms:W3CDTF">2024-07-31T14:46:29Z</dcterms:modified>
</cp:coreProperties>
</file>